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notesSlides/notesSlide6.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96"/>
  </p:notesMasterIdLst>
  <p:handoutMasterIdLst>
    <p:handoutMasterId r:id="rId97"/>
  </p:handoutMasterIdLst>
  <p:sldIdLst>
    <p:sldId id="403" r:id="rId2"/>
    <p:sldId id="430" r:id="rId3"/>
    <p:sldId id="546" r:id="rId4"/>
    <p:sldId id="632" r:id="rId5"/>
    <p:sldId id="633" r:id="rId6"/>
    <p:sldId id="550" r:id="rId7"/>
    <p:sldId id="626" r:id="rId8"/>
    <p:sldId id="630" r:id="rId9"/>
    <p:sldId id="628" r:id="rId10"/>
    <p:sldId id="629" r:id="rId11"/>
    <p:sldId id="435" r:id="rId12"/>
    <p:sldId id="436" r:id="rId13"/>
    <p:sldId id="552" r:id="rId14"/>
    <p:sldId id="614" r:id="rId15"/>
    <p:sldId id="616" r:id="rId16"/>
    <p:sldId id="615" r:id="rId17"/>
    <p:sldId id="553" r:id="rId18"/>
    <p:sldId id="554" r:id="rId19"/>
    <p:sldId id="634" r:id="rId20"/>
    <p:sldId id="555" r:id="rId21"/>
    <p:sldId id="556" r:id="rId22"/>
    <p:sldId id="559" r:id="rId23"/>
    <p:sldId id="560" r:id="rId24"/>
    <p:sldId id="557" r:id="rId25"/>
    <p:sldId id="558" r:id="rId26"/>
    <p:sldId id="637" r:id="rId27"/>
    <p:sldId id="642" r:id="rId28"/>
    <p:sldId id="643" r:id="rId29"/>
    <p:sldId id="646" r:id="rId30"/>
    <p:sldId id="579" r:id="rId31"/>
    <p:sldId id="442" r:id="rId32"/>
    <p:sldId id="641" r:id="rId33"/>
    <p:sldId id="443" r:id="rId34"/>
    <p:sldId id="694" r:id="rId35"/>
    <p:sldId id="682" r:id="rId36"/>
    <p:sldId id="618" r:id="rId37"/>
    <p:sldId id="619" r:id="rId38"/>
    <p:sldId id="620" r:id="rId39"/>
    <p:sldId id="665" r:id="rId40"/>
    <p:sldId id="701" r:id="rId41"/>
    <p:sldId id="666" r:id="rId42"/>
    <p:sldId id="667" r:id="rId43"/>
    <p:sldId id="695" r:id="rId44"/>
    <p:sldId id="697" r:id="rId45"/>
    <p:sldId id="699" r:id="rId46"/>
    <p:sldId id="700" r:id="rId47"/>
    <p:sldId id="688" r:id="rId48"/>
    <p:sldId id="689" r:id="rId49"/>
    <p:sldId id="644" r:id="rId50"/>
    <p:sldId id="645" r:id="rId51"/>
    <p:sldId id="684" r:id="rId52"/>
    <p:sldId id="685" r:id="rId53"/>
    <p:sldId id="686" r:id="rId54"/>
    <p:sldId id="446" r:id="rId55"/>
    <p:sldId id="447" r:id="rId56"/>
    <p:sldId id="664" r:id="rId57"/>
    <p:sldId id="714" r:id="rId58"/>
    <p:sldId id="724" r:id="rId59"/>
    <p:sldId id="725" r:id="rId60"/>
    <p:sldId id="726" r:id="rId61"/>
    <p:sldId id="727" r:id="rId62"/>
    <p:sldId id="728" r:id="rId63"/>
    <p:sldId id="729" r:id="rId64"/>
    <p:sldId id="635" r:id="rId65"/>
    <p:sldId id="636" r:id="rId66"/>
    <p:sldId id="715" r:id="rId67"/>
    <p:sldId id="716" r:id="rId68"/>
    <p:sldId id="717" r:id="rId69"/>
    <p:sldId id="638" r:id="rId70"/>
    <p:sldId id="639" r:id="rId71"/>
    <p:sldId id="640" r:id="rId72"/>
    <p:sldId id="718" r:id="rId73"/>
    <p:sldId id="719" r:id="rId74"/>
    <p:sldId id="647" r:id="rId75"/>
    <p:sldId id="660" r:id="rId76"/>
    <p:sldId id="661" r:id="rId77"/>
    <p:sldId id="662" r:id="rId78"/>
    <p:sldId id="663" r:id="rId79"/>
    <p:sldId id="720" r:id="rId80"/>
    <p:sldId id="721" r:id="rId81"/>
    <p:sldId id="722" r:id="rId82"/>
    <p:sldId id="723" r:id="rId83"/>
    <p:sldId id="668" r:id="rId84"/>
    <p:sldId id="669" r:id="rId85"/>
    <p:sldId id="670" r:id="rId86"/>
    <p:sldId id="671" r:id="rId87"/>
    <p:sldId id="672" r:id="rId88"/>
    <p:sldId id="673" r:id="rId89"/>
    <p:sldId id="674" r:id="rId90"/>
    <p:sldId id="675" r:id="rId91"/>
    <p:sldId id="676" r:id="rId92"/>
    <p:sldId id="711" r:id="rId93"/>
    <p:sldId id="712" r:id="rId94"/>
    <p:sldId id="713" r:id="rId95"/>
  </p:sldIdLst>
  <p:sldSz cx="9906000" cy="6858000" type="A4"/>
  <p:notesSz cx="6858000" cy="9947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00FF"/>
    <a:srgbClr val="CBDFEA"/>
    <a:srgbClr val="F4F2E5"/>
    <a:srgbClr val="000000"/>
    <a:srgbClr val="009E7C"/>
    <a:srgbClr val="009C79"/>
    <a:srgbClr val="E0C9B2"/>
    <a:srgbClr val="CC6600"/>
    <a:srgbClr val="A013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546" autoAdjust="0"/>
    <p:restoredTop sz="96821" autoAdjust="0"/>
  </p:normalViewPr>
  <p:slideViewPr>
    <p:cSldViewPr snapToGrid="0">
      <p:cViewPr varScale="1">
        <p:scale>
          <a:sx n="127" d="100"/>
          <a:sy n="127" d="100"/>
        </p:scale>
        <p:origin x="1014" y="150"/>
      </p:cViewPr>
      <p:guideLst>
        <p:guide orient="horz" pos="2160"/>
        <p:guide pos="312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80" d="100"/>
          <a:sy n="80" d="100"/>
        </p:scale>
        <p:origin x="4002" y="14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en Lei" userId="dabd4b0e-35f1-41c3-a56d-378f7213ef7d" providerId="ADAL" clId="{A2D140D9-7B3F-4B2E-A4C1-397982A2D663}"/>
    <pc:docChg chg="modSld">
      <pc:chgData name="Shen Lei" userId="dabd4b0e-35f1-41c3-a56d-378f7213ef7d" providerId="ADAL" clId="{A2D140D9-7B3F-4B2E-A4C1-397982A2D663}" dt="2022-09-05T07:06:07.149" v="18" actId="58"/>
      <pc:docMkLst>
        <pc:docMk/>
      </pc:docMkLst>
      <pc:sldChg chg="modSp">
        <pc:chgData name="Shen Lei" userId="dabd4b0e-35f1-41c3-a56d-378f7213ef7d" providerId="ADAL" clId="{A2D140D9-7B3F-4B2E-A4C1-397982A2D663}" dt="2022-09-05T06:42:06.811" v="8" actId="20577"/>
        <pc:sldMkLst>
          <pc:docMk/>
          <pc:sldMk cId="956520412" sldId="430"/>
        </pc:sldMkLst>
        <pc:spChg chg="mod">
          <ac:chgData name="Shen Lei" userId="dabd4b0e-35f1-41c3-a56d-378f7213ef7d" providerId="ADAL" clId="{A2D140D9-7B3F-4B2E-A4C1-397982A2D663}" dt="2022-09-05T06:42:06.811" v="8" actId="20577"/>
          <ac:spMkLst>
            <pc:docMk/>
            <pc:sldMk cId="956520412" sldId="430"/>
            <ac:spMk id="7172" creationId="{00000000-0000-0000-0000-000000000000}"/>
          </ac:spMkLst>
        </pc:spChg>
      </pc:sldChg>
      <pc:sldChg chg="modSp">
        <pc:chgData name="Shen Lei" userId="dabd4b0e-35f1-41c3-a56d-378f7213ef7d" providerId="ADAL" clId="{A2D140D9-7B3F-4B2E-A4C1-397982A2D663}" dt="2022-09-05T07:06:07.149" v="18" actId="58"/>
        <pc:sldMkLst>
          <pc:docMk/>
          <pc:sldMk cId="2276084904" sldId="615"/>
        </pc:sldMkLst>
        <pc:spChg chg="mod">
          <ac:chgData name="Shen Lei" userId="dabd4b0e-35f1-41c3-a56d-378f7213ef7d" providerId="ADAL" clId="{A2D140D9-7B3F-4B2E-A4C1-397982A2D663}" dt="2022-09-05T07:06:07.149" v="18" actId="58"/>
          <ac:spMkLst>
            <pc:docMk/>
            <pc:sldMk cId="2276084904" sldId="615"/>
            <ac:spMk id="121" creationId="{00000000-0000-0000-0000-000000000000}"/>
          </ac:spMkLst>
        </pc:spChg>
      </pc:sldChg>
    </pc:docChg>
  </pc:docChgLst>
  <pc:docChgLst>
    <pc:chgData name="Shen Lei" userId="dabd4b0e-35f1-41c3-a56d-378f7213ef7d" providerId="ADAL" clId="{6050E25E-E39A-40BA-8152-A488156A7669}"/>
  </pc:docChgLst>
  <pc:docChgLst>
    <pc:chgData name="Shen Lei" userId="dabd4b0e-35f1-41c3-a56d-378f7213ef7d" providerId="ADAL" clId="{F1255C23-15AF-4D01-B0EB-E008B9F07BD5}"/>
  </pc:docChgLst>
</pc:chgInfo>
</file>

<file path=ppt/drawings/_rels/vmlDrawing1.v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image" Target="../media/image7.wmf"/><Relationship Id="rId7" Type="http://schemas.openxmlformats.org/officeDocument/2006/relationships/image" Target="../media/image11.wmf"/><Relationship Id="rId2" Type="http://schemas.openxmlformats.org/officeDocument/2006/relationships/image" Target="../media/image6.wmf"/><Relationship Id="rId1" Type="http://schemas.openxmlformats.org/officeDocument/2006/relationships/image" Target="../media/image5.wmf"/><Relationship Id="rId6" Type="http://schemas.openxmlformats.org/officeDocument/2006/relationships/image" Target="../media/image10.wmf"/><Relationship Id="rId5" Type="http://schemas.openxmlformats.org/officeDocument/2006/relationships/image" Target="../media/image9.wmf"/><Relationship Id="rId4"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image" Target="../media/image35.wmf"/><Relationship Id="rId7" Type="http://schemas.openxmlformats.org/officeDocument/2006/relationships/image" Target="../media/image41.wmf"/><Relationship Id="rId2" Type="http://schemas.openxmlformats.org/officeDocument/2006/relationships/image" Target="../media/image33.wmf"/><Relationship Id="rId1" Type="http://schemas.openxmlformats.org/officeDocument/2006/relationships/image" Target="../media/image34.wmf"/><Relationship Id="rId6" Type="http://schemas.openxmlformats.org/officeDocument/2006/relationships/image" Target="../media/image40.wmf"/><Relationship Id="rId5" Type="http://schemas.openxmlformats.org/officeDocument/2006/relationships/image" Target="../media/image39.wmf"/><Relationship Id="rId10" Type="http://schemas.openxmlformats.org/officeDocument/2006/relationships/image" Target="../media/image44.wmf"/><Relationship Id="rId4" Type="http://schemas.openxmlformats.org/officeDocument/2006/relationships/image" Target="../media/image38.wmf"/><Relationship Id="rId9" Type="http://schemas.openxmlformats.org/officeDocument/2006/relationships/image" Target="../media/image4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3.wmf"/><Relationship Id="rId1" Type="http://schemas.openxmlformats.org/officeDocument/2006/relationships/image" Target="../media/image34.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75.wmf"/><Relationship Id="rId13" Type="http://schemas.openxmlformats.org/officeDocument/2006/relationships/image" Target="../media/image80.wmf"/><Relationship Id="rId3" Type="http://schemas.openxmlformats.org/officeDocument/2006/relationships/image" Target="../media/image70.wmf"/><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image" Target="../media/image69.png"/><Relationship Id="rId1" Type="http://schemas.openxmlformats.org/officeDocument/2006/relationships/image" Target="../media/image68.wmf"/><Relationship Id="rId6" Type="http://schemas.openxmlformats.org/officeDocument/2006/relationships/image" Target="../media/image73.wmf"/><Relationship Id="rId11" Type="http://schemas.openxmlformats.org/officeDocument/2006/relationships/image" Target="../media/image78.wmf"/><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wmf"/><Relationship Id="rId9" Type="http://schemas.openxmlformats.org/officeDocument/2006/relationships/image" Target="../media/image76.wmf"/><Relationship Id="rId14" Type="http://schemas.openxmlformats.org/officeDocument/2006/relationships/image" Target="../media/image81.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9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01.wmf"/><Relationship Id="rId3" Type="http://schemas.openxmlformats.org/officeDocument/2006/relationships/image" Target="../media/image96.wmf"/><Relationship Id="rId7" Type="http://schemas.openxmlformats.org/officeDocument/2006/relationships/image" Target="../media/image100.wmf"/><Relationship Id="rId2" Type="http://schemas.openxmlformats.org/officeDocument/2006/relationships/image" Target="../media/image95.wmf"/><Relationship Id="rId1" Type="http://schemas.openxmlformats.org/officeDocument/2006/relationships/image" Target="../media/image94.wmf"/><Relationship Id="rId6" Type="http://schemas.openxmlformats.org/officeDocument/2006/relationships/image" Target="../media/image99.wmf"/><Relationship Id="rId11" Type="http://schemas.openxmlformats.org/officeDocument/2006/relationships/image" Target="../media/image104.wmf"/><Relationship Id="rId5" Type="http://schemas.openxmlformats.org/officeDocument/2006/relationships/image" Target="../media/image98.wmf"/><Relationship Id="rId10" Type="http://schemas.openxmlformats.org/officeDocument/2006/relationships/image" Target="../media/image103.wmf"/><Relationship Id="rId4" Type="http://schemas.openxmlformats.org/officeDocument/2006/relationships/image" Target="../media/image97.wmf"/><Relationship Id="rId9" Type="http://schemas.openxmlformats.org/officeDocument/2006/relationships/image" Target="../media/image102.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14.wmf"/><Relationship Id="rId13" Type="http://schemas.openxmlformats.org/officeDocument/2006/relationships/image" Target="../media/image119.wmf"/><Relationship Id="rId3" Type="http://schemas.openxmlformats.org/officeDocument/2006/relationships/image" Target="../media/image109.wmf"/><Relationship Id="rId7" Type="http://schemas.openxmlformats.org/officeDocument/2006/relationships/image" Target="../media/image113.wmf"/><Relationship Id="rId12" Type="http://schemas.openxmlformats.org/officeDocument/2006/relationships/image" Target="../media/image118.wmf"/><Relationship Id="rId2" Type="http://schemas.openxmlformats.org/officeDocument/2006/relationships/image" Target="../media/image108.wmf"/><Relationship Id="rId1" Type="http://schemas.openxmlformats.org/officeDocument/2006/relationships/image" Target="../media/image107.wmf"/><Relationship Id="rId6" Type="http://schemas.openxmlformats.org/officeDocument/2006/relationships/image" Target="../media/image112.wmf"/><Relationship Id="rId11" Type="http://schemas.openxmlformats.org/officeDocument/2006/relationships/image" Target="../media/image117.wmf"/><Relationship Id="rId5" Type="http://schemas.openxmlformats.org/officeDocument/2006/relationships/image" Target="../media/image111.wmf"/><Relationship Id="rId10" Type="http://schemas.openxmlformats.org/officeDocument/2006/relationships/image" Target="../media/image116.wmf"/><Relationship Id="rId4" Type="http://schemas.openxmlformats.org/officeDocument/2006/relationships/image" Target="../media/image110.wmf"/><Relationship Id="rId9" Type="http://schemas.openxmlformats.org/officeDocument/2006/relationships/image" Target="../media/image115.wmf"/><Relationship Id="rId14" Type="http://schemas.openxmlformats.org/officeDocument/2006/relationships/image" Target="../media/image12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35.wmf"/><Relationship Id="rId3" Type="http://schemas.openxmlformats.org/officeDocument/2006/relationships/image" Target="../media/image130.wmf"/><Relationship Id="rId7" Type="http://schemas.openxmlformats.org/officeDocument/2006/relationships/image" Target="../media/image134.wmf"/><Relationship Id="rId2" Type="http://schemas.openxmlformats.org/officeDocument/2006/relationships/image" Target="../media/image129.png"/><Relationship Id="rId1" Type="http://schemas.openxmlformats.org/officeDocument/2006/relationships/image" Target="../media/image128.wmf"/><Relationship Id="rId6" Type="http://schemas.openxmlformats.org/officeDocument/2006/relationships/image" Target="../media/image133.wmf"/><Relationship Id="rId5" Type="http://schemas.openxmlformats.org/officeDocument/2006/relationships/image" Target="../media/image132.wmf"/><Relationship Id="rId10" Type="http://schemas.openxmlformats.org/officeDocument/2006/relationships/image" Target="../media/image137.wmf"/><Relationship Id="rId4" Type="http://schemas.openxmlformats.org/officeDocument/2006/relationships/image" Target="../media/image131.png"/><Relationship Id="rId9" Type="http://schemas.openxmlformats.org/officeDocument/2006/relationships/image" Target="../media/image136.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46.wmf"/><Relationship Id="rId13" Type="http://schemas.openxmlformats.org/officeDocument/2006/relationships/image" Target="../media/image150.wmf"/><Relationship Id="rId18" Type="http://schemas.openxmlformats.org/officeDocument/2006/relationships/image" Target="../media/image155.wmf"/><Relationship Id="rId3" Type="http://schemas.openxmlformats.org/officeDocument/2006/relationships/image" Target="../media/image141.wmf"/><Relationship Id="rId7" Type="http://schemas.openxmlformats.org/officeDocument/2006/relationships/image" Target="../media/image145.png"/><Relationship Id="rId12" Type="http://schemas.openxmlformats.org/officeDocument/2006/relationships/image" Target="../media/image79.png"/><Relationship Id="rId17" Type="http://schemas.openxmlformats.org/officeDocument/2006/relationships/image" Target="../media/image154.png"/><Relationship Id="rId2" Type="http://schemas.openxmlformats.org/officeDocument/2006/relationships/image" Target="../media/image140.wmf"/><Relationship Id="rId16" Type="http://schemas.openxmlformats.org/officeDocument/2006/relationships/image" Target="../media/image153.wmf"/><Relationship Id="rId20" Type="http://schemas.openxmlformats.org/officeDocument/2006/relationships/image" Target="../media/image157.png"/><Relationship Id="rId1" Type="http://schemas.openxmlformats.org/officeDocument/2006/relationships/image" Target="../media/image139.wmf"/><Relationship Id="rId6" Type="http://schemas.openxmlformats.org/officeDocument/2006/relationships/image" Target="../media/image144.wmf"/><Relationship Id="rId11" Type="http://schemas.openxmlformats.org/officeDocument/2006/relationships/image" Target="../media/image149.wmf"/><Relationship Id="rId5" Type="http://schemas.openxmlformats.org/officeDocument/2006/relationships/image" Target="../media/image143.wmf"/><Relationship Id="rId15" Type="http://schemas.openxmlformats.org/officeDocument/2006/relationships/image" Target="../media/image152.png"/><Relationship Id="rId10" Type="http://schemas.openxmlformats.org/officeDocument/2006/relationships/image" Target="../media/image148.png"/><Relationship Id="rId19" Type="http://schemas.openxmlformats.org/officeDocument/2006/relationships/image" Target="../media/image156.wmf"/><Relationship Id="rId4" Type="http://schemas.openxmlformats.org/officeDocument/2006/relationships/image" Target="../media/image142.wmf"/><Relationship Id="rId9" Type="http://schemas.openxmlformats.org/officeDocument/2006/relationships/image" Target="../media/image147.wmf"/><Relationship Id="rId14" Type="http://schemas.openxmlformats.org/officeDocument/2006/relationships/image" Target="../media/image151.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image" Target="../media/image164.wmf"/><Relationship Id="rId1" Type="http://schemas.openxmlformats.org/officeDocument/2006/relationships/image" Target="../media/image163.wmf"/><Relationship Id="rId4" Type="http://schemas.openxmlformats.org/officeDocument/2006/relationships/image" Target="../media/image166.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67.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178.wmf"/><Relationship Id="rId3" Type="http://schemas.openxmlformats.org/officeDocument/2006/relationships/image" Target="../media/image173.wmf"/><Relationship Id="rId7" Type="http://schemas.openxmlformats.org/officeDocument/2006/relationships/image" Target="../media/image177.wmf"/><Relationship Id="rId12" Type="http://schemas.openxmlformats.org/officeDocument/2006/relationships/image" Target="../media/image182.png"/><Relationship Id="rId2" Type="http://schemas.openxmlformats.org/officeDocument/2006/relationships/image" Target="../media/image172.wmf"/><Relationship Id="rId1" Type="http://schemas.openxmlformats.org/officeDocument/2006/relationships/image" Target="../media/image171.png"/><Relationship Id="rId6" Type="http://schemas.openxmlformats.org/officeDocument/2006/relationships/image" Target="../media/image176.png"/><Relationship Id="rId11" Type="http://schemas.openxmlformats.org/officeDocument/2006/relationships/image" Target="../media/image181.wmf"/><Relationship Id="rId5" Type="http://schemas.openxmlformats.org/officeDocument/2006/relationships/image" Target="../media/image175.wmf"/><Relationship Id="rId10" Type="http://schemas.openxmlformats.org/officeDocument/2006/relationships/image" Target="../media/image180.wmf"/><Relationship Id="rId4" Type="http://schemas.openxmlformats.org/officeDocument/2006/relationships/image" Target="../media/image174.wmf"/><Relationship Id="rId9" Type="http://schemas.openxmlformats.org/officeDocument/2006/relationships/image" Target="../media/image179.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186.wmf"/><Relationship Id="rId1" Type="http://schemas.openxmlformats.org/officeDocument/2006/relationships/image" Target="../media/image185.wmf"/><Relationship Id="rId4" Type="http://schemas.openxmlformats.org/officeDocument/2006/relationships/image" Target="../media/image188.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196.wmf"/><Relationship Id="rId3" Type="http://schemas.openxmlformats.org/officeDocument/2006/relationships/image" Target="../media/image191.wmf"/><Relationship Id="rId7" Type="http://schemas.openxmlformats.org/officeDocument/2006/relationships/image" Target="../media/image195.wmf"/><Relationship Id="rId2" Type="http://schemas.openxmlformats.org/officeDocument/2006/relationships/image" Target="../media/image190.wmf"/><Relationship Id="rId1" Type="http://schemas.openxmlformats.org/officeDocument/2006/relationships/image" Target="../media/image189.wmf"/><Relationship Id="rId6" Type="http://schemas.openxmlformats.org/officeDocument/2006/relationships/image" Target="../media/image194.wmf"/><Relationship Id="rId5" Type="http://schemas.openxmlformats.org/officeDocument/2006/relationships/image" Target="../media/image193.wmf"/><Relationship Id="rId4" Type="http://schemas.openxmlformats.org/officeDocument/2006/relationships/image" Target="../media/image19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image" Target="../media/image190.wmf"/><Relationship Id="rId5" Type="http://schemas.openxmlformats.org/officeDocument/2006/relationships/image" Target="../media/image197.wmf"/><Relationship Id="rId4" Type="http://schemas.openxmlformats.org/officeDocument/2006/relationships/image" Target="../media/image193.w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205.wmf"/><Relationship Id="rId3" Type="http://schemas.openxmlformats.org/officeDocument/2006/relationships/image" Target="../media/image200.wmf"/><Relationship Id="rId7" Type="http://schemas.openxmlformats.org/officeDocument/2006/relationships/image" Target="../media/image204.wmf"/><Relationship Id="rId2" Type="http://schemas.openxmlformats.org/officeDocument/2006/relationships/image" Target="../media/image199.wmf"/><Relationship Id="rId1" Type="http://schemas.openxmlformats.org/officeDocument/2006/relationships/image" Target="../media/image198.wmf"/><Relationship Id="rId6" Type="http://schemas.openxmlformats.org/officeDocument/2006/relationships/image" Target="../media/image203.wmf"/><Relationship Id="rId5" Type="http://schemas.openxmlformats.org/officeDocument/2006/relationships/image" Target="../media/image202.wmf"/><Relationship Id="rId4" Type="http://schemas.openxmlformats.org/officeDocument/2006/relationships/image" Target="../media/image201.wmf"/><Relationship Id="rId9" Type="http://schemas.openxmlformats.org/officeDocument/2006/relationships/image" Target="../media/image206.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07.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237.wmf"/><Relationship Id="rId7" Type="http://schemas.openxmlformats.org/officeDocument/2006/relationships/image" Target="../media/image54.wmf"/><Relationship Id="rId2" Type="http://schemas.openxmlformats.org/officeDocument/2006/relationships/image" Target="../media/image236.png"/><Relationship Id="rId1" Type="http://schemas.openxmlformats.org/officeDocument/2006/relationships/image" Target="../media/image235.wmf"/><Relationship Id="rId6" Type="http://schemas.openxmlformats.org/officeDocument/2006/relationships/image" Target="../media/image240.png"/><Relationship Id="rId5" Type="http://schemas.openxmlformats.org/officeDocument/2006/relationships/image" Target="../media/image239.wmf"/><Relationship Id="rId4" Type="http://schemas.openxmlformats.org/officeDocument/2006/relationships/image" Target="../media/image238.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image" Target="../media/image244.wmf"/><Relationship Id="rId7" Type="http://schemas.openxmlformats.org/officeDocument/2006/relationships/image" Target="../media/image248.wmf"/><Relationship Id="rId12" Type="http://schemas.openxmlformats.org/officeDocument/2006/relationships/image" Target="../media/image253.wmf"/><Relationship Id="rId2" Type="http://schemas.openxmlformats.org/officeDocument/2006/relationships/image" Target="../media/image240.png"/><Relationship Id="rId1" Type="http://schemas.openxmlformats.org/officeDocument/2006/relationships/image" Target="../media/image239.wmf"/><Relationship Id="rId6" Type="http://schemas.openxmlformats.org/officeDocument/2006/relationships/image" Target="../media/image247.wmf"/><Relationship Id="rId11" Type="http://schemas.openxmlformats.org/officeDocument/2006/relationships/image" Target="../media/image252.wmf"/><Relationship Id="rId5" Type="http://schemas.openxmlformats.org/officeDocument/2006/relationships/image" Target="../media/image246.wmf"/><Relationship Id="rId10" Type="http://schemas.openxmlformats.org/officeDocument/2006/relationships/image" Target="../media/image251.wmf"/><Relationship Id="rId4" Type="http://schemas.openxmlformats.org/officeDocument/2006/relationships/image" Target="../media/image245.png"/><Relationship Id="rId9" Type="http://schemas.openxmlformats.org/officeDocument/2006/relationships/image" Target="../media/image250.w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261.wmf"/><Relationship Id="rId3" Type="http://schemas.openxmlformats.org/officeDocument/2006/relationships/image" Target="../media/image256.wmf"/><Relationship Id="rId7" Type="http://schemas.openxmlformats.org/officeDocument/2006/relationships/image" Target="../media/image260.wmf"/><Relationship Id="rId12" Type="http://schemas.openxmlformats.org/officeDocument/2006/relationships/image" Target="../media/image265.wmf"/><Relationship Id="rId2" Type="http://schemas.openxmlformats.org/officeDocument/2006/relationships/image" Target="../media/image255.wmf"/><Relationship Id="rId1" Type="http://schemas.openxmlformats.org/officeDocument/2006/relationships/image" Target="../media/image254.wmf"/><Relationship Id="rId6" Type="http://schemas.openxmlformats.org/officeDocument/2006/relationships/image" Target="../media/image259.wmf"/><Relationship Id="rId11" Type="http://schemas.openxmlformats.org/officeDocument/2006/relationships/image" Target="../media/image264.wmf"/><Relationship Id="rId5" Type="http://schemas.openxmlformats.org/officeDocument/2006/relationships/image" Target="../media/image258.wmf"/><Relationship Id="rId10" Type="http://schemas.openxmlformats.org/officeDocument/2006/relationships/image" Target="../media/image263.wmf"/><Relationship Id="rId4" Type="http://schemas.openxmlformats.org/officeDocument/2006/relationships/image" Target="../media/image257.wmf"/><Relationship Id="rId9" Type="http://schemas.openxmlformats.org/officeDocument/2006/relationships/image" Target="../media/image262.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266.wmf"/><Relationship Id="rId2" Type="http://schemas.openxmlformats.org/officeDocument/2006/relationships/image" Target="../media/image259.wmf"/><Relationship Id="rId1" Type="http://schemas.openxmlformats.org/officeDocument/2006/relationships/image" Target="../media/image257.wmf"/><Relationship Id="rId6" Type="http://schemas.openxmlformats.org/officeDocument/2006/relationships/image" Target="../media/image258.wmf"/><Relationship Id="rId5" Type="http://schemas.openxmlformats.org/officeDocument/2006/relationships/image" Target="../media/image268.wmf"/><Relationship Id="rId4" Type="http://schemas.openxmlformats.org/officeDocument/2006/relationships/image" Target="../media/image267.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276.wmf"/><Relationship Id="rId3" Type="http://schemas.openxmlformats.org/officeDocument/2006/relationships/image" Target="../media/image271.wmf"/><Relationship Id="rId7" Type="http://schemas.openxmlformats.org/officeDocument/2006/relationships/image" Target="../media/image275.wmf"/><Relationship Id="rId2" Type="http://schemas.openxmlformats.org/officeDocument/2006/relationships/image" Target="../media/image270.wmf"/><Relationship Id="rId1" Type="http://schemas.openxmlformats.org/officeDocument/2006/relationships/image" Target="../media/image269.wmf"/><Relationship Id="rId6" Type="http://schemas.openxmlformats.org/officeDocument/2006/relationships/image" Target="../media/image274.wmf"/><Relationship Id="rId5" Type="http://schemas.openxmlformats.org/officeDocument/2006/relationships/image" Target="../media/image273.wmf"/><Relationship Id="rId4" Type="http://schemas.openxmlformats.org/officeDocument/2006/relationships/image" Target="../media/image272.wmf"/><Relationship Id="rId9" Type="http://schemas.openxmlformats.org/officeDocument/2006/relationships/image" Target="../media/image277.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290.wmf"/><Relationship Id="rId3" Type="http://schemas.openxmlformats.org/officeDocument/2006/relationships/image" Target="../media/image285.wmf"/><Relationship Id="rId7" Type="http://schemas.openxmlformats.org/officeDocument/2006/relationships/image" Target="../media/image289.wmf"/><Relationship Id="rId2" Type="http://schemas.openxmlformats.org/officeDocument/2006/relationships/image" Target="../media/image284.wmf"/><Relationship Id="rId1" Type="http://schemas.openxmlformats.org/officeDocument/2006/relationships/image" Target="../media/image283.wmf"/><Relationship Id="rId6" Type="http://schemas.openxmlformats.org/officeDocument/2006/relationships/image" Target="../media/image288.wmf"/><Relationship Id="rId5" Type="http://schemas.openxmlformats.org/officeDocument/2006/relationships/image" Target="../media/image287.wmf"/><Relationship Id="rId4" Type="http://schemas.openxmlformats.org/officeDocument/2006/relationships/image" Target="../media/image286.wmf"/><Relationship Id="rId9" Type="http://schemas.openxmlformats.org/officeDocument/2006/relationships/image" Target="../media/image291.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image" Target="../media/image24.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295.wmf"/><Relationship Id="rId2" Type="http://schemas.openxmlformats.org/officeDocument/2006/relationships/image" Target="../media/image294.wmf"/><Relationship Id="rId1" Type="http://schemas.openxmlformats.org/officeDocument/2006/relationships/image" Target="../media/image293.wmf"/><Relationship Id="rId6" Type="http://schemas.openxmlformats.org/officeDocument/2006/relationships/image" Target="../media/image298.wmf"/><Relationship Id="rId5" Type="http://schemas.openxmlformats.org/officeDocument/2006/relationships/image" Target="../media/image297.wmf"/><Relationship Id="rId4" Type="http://schemas.openxmlformats.org/officeDocument/2006/relationships/image" Target="../media/image296.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306.wmf"/><Relationship Id="rId3" Type="http://schemas.openxmlformats.org/officeDocument/2006/relationships/image" Target="../media/image301.wmf"/><Relationship Id="rId7" Type="http://schemas.openxmlformats.org/officeDocument/2006/relationships/image" Target="../media/image305.wmf"/><Relationship Id="rId2" Type="http://schemas.openxmlformats.org/officeDocument/2006/relationships/image" Target="../media/image300.wmf"/><Relationship Id="rId1" Type="http://schemas.openxmlformats.org/officeDocument/2006/relationships/image" Target="../media/image296.wmf"/><Relationship Id="rId6" Type="http://schemas.openxmlformats.org/officeDocument/2006/relationships/image" Target="../media/image304.wmf"/><Relationship Id="rId5" Type="http://schemas.openxmlformats.org/officeDocument/2006/relationships/image" Target="../media/image303.wmf"/><Relationship Id="rId4" Type="http://schemas.openxmlformats.org/officeDocument/2006/relationships/image" Target="../media/image302.w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306.wmf"/><Relationship Id="rId3" Type="http://schemas.openxmlformats.org/officeDocument/2006/relationships/image" Target="../media/image301.wmf"/><Relationship Id="rId7" Type="http://schemas.openxmlformats.org/officeDocument/2006/relationships/image" Target="../media/image305.wmf"/><Relationship Id="rId2" Type="http://schemas.openxmlformats.org/officeDocument/2006/relationships/image" Target="../media/image300.wmf"/><Relationship Id="rId1" Type="http://schemas.openxmlformats.org/officeDocument/2006/relationships/image" Target="../media/image296.wmf"/><Relationship Id="rId6" Type="http://schemas.openxmlformats.org/officeDocument/2006/relationships/image" Target="../media/image304.wmf"/><Relationship Id="rId5" Type="http://schemas.openxmlformats.org/officeDocument/2006/relationships/image" Target="../media/image303.wmf"/><Relationship Id="rId4" Type="http://schemas.openxmlformats.org/officeDocument/2006/relationships/image" Target="../media/image302.w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312.wmf"/><Relationship Id="rId3" Type="http://schemas.openxmlformats.org/officeDocument/2006/relationships/image" Target="../media/image53.wmf"/><Relationship Id="rId7" Type="http://schemas.openxmlformats.org/officeDocument/2006/relationships/image" Target="../media/image311.wmf"/><Relationship Id="rId2" Type="http://schemas.openxmlformats.org/officeDocument/2006/relationships/image" Target="../media/image54.wmf"/><Relationship Id="rId1" Type="http://schemas.openxmlformats.org/officeDocument/2006/relationships/image" Target="../media/image52.wmf"/><Relationship Id="rId6" Type="http://schemas.openxmlformats.org/officeDocument/2006/relationships/image" Target="../media/image310.wmf"/><Relationship Id="rId5" Type="http://schemas.openxmlformats.org/officeDocument/2006/relationships/image" Target="../media/image309.wmf"/><Relationship Id="rId4" Type="http://schemas.openxmlformats.org/officeDocument/2006/relationships/image" Target="../media/image308.wmf"/><Relationship Id="rId9" Type="http://schemas.openxmlformats.org/officeDocument/2006/relationships/image" Target="../media/image313.w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311.wmf"/><Relationship Id="rId2" Type="http://schemas.openxmlformats.org/officeDocument/2006/relationships/image" Target="../media/image316.wmf"/><Relationship Id="rId1" Type="http://schemas.openxmlformats.org/officeDocument/2006/relationships/image" Target="../media/image315.wmf"/><Relationship Id="rId6" Type="http://schemas.openxmlformats.org/officeDocument/2006/relationships/image" Target="../media/image319.wmf"/><Relationship Id="rId5" Type="http://schemas.openxmlformats.org/officeDocument/2006/relationships/image" Target="../media/image318.wmf"/><Relationship Id="rId4" Type="http://schemas.openxmlformats.org/officeDocument/2006/relationships/image" Target="../media/image317.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327.wmf"/><Relationship Id="rId3" Type="http://schemas.openxmlformats.org/officeDocument/2006/relationships/image" Target="../media/image322.wmf"/><Relationship Id="rId7" Type="http://schemas.openxmlformats.org/officeDocument/2006/relationships/image" Target="../media/image326.wmf"/><Relationship Id="rId2" Type="http://schemas.openxmlformats.org/officeDocument/2006/relationships/image" Target="../media/image321.wmf"/><Relationship Id="rId1" Type="http://schemas.openxmlformats.org/officeDocument/2006/relationships/image" Target="../media/image320.wmf"/><Relationship Id="rId6" Type="http://schemas.openxmlformats.org/officeDocument/2006/relationships/image" Target="../media/image325.wmf"/><Relationship Id="rId5" Type="http://schemas.openxmlformats.org/officeDocument/2006/relationships/image" Target="../media/image324.wmf"/><Relationship Id="rId4" Type="http://schemas.openxmlformats.org/officeDocument/2006/relationships/image" Target="../media/image323.wmf"/></Relationships>
</file>

<file path=ppt/drawings/_rels/vmlDrawing46.vml.rels><?xml version="1.0" encoding="UTF-8" standalone="yes"?>
<Relationships xmlns="http://schemas.openxmlformats.org/package/2006/relationships"><Relationship Id="rId8" Type="http://schemas.openxmlformats.org/officeDocument/2006/relationships/image" Target="../media/image335.wmf"/><Relationship Id="rId3" Type="http://schemas.openxmlformats.org/officeDocument/2006/relationships/image" Target="../media/image330.wmf"/><Relationship Id="rId7" Type="http://schemas.openxmlformats.org/officeDocument/2006/relationships/image" Target="../media/image334.wmf"/><Relationship Id="rId2" Type="http://schemas.openxmlformats.org/officeDocument/2006/relationships/image" Target="../media/image329.wmf"/><Relationship Id="rId1" Type="http://schemas.openxmlformats.org/officeDocument/2006/relationships/image" Target="../media/image328.wmf"/><Relationship Id="rId6" Type="http://schemas.openxmlformats.org/officeDocument/2006/relationships/image" Target="../media/image333.wmf"/><Relationship Id="rId11" Type="http://schemas.openxmlformats.org/officeDocument/2006/relationships/image" Target="../media/image338.wmf"/><Relationship Id="rId5" Type="http://schemas.openxmlformats.org/officeDocument/2006/relationships/image" Target="../media/image332.wmf"/><Relationship Id="rId10" Type="http://schemas.openxmlformats.org/officeDocument/2006/relationships/image" Target="../media/image337.wmf"/><Relationship Id="rId4" Type="http://schemas.openxmlformats.org/officeDocument/2006/relationships/image" Target="../media/image331.wmf"/><Relationship Id="rId9" Type="http://schemas.openxmlformats.org/officeDocument/2006/relationships/image" Target="../media/image336.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329.wmf"/><Relationship Id="rId3" Type="http://schemas.openxmlformats.org/officeDocument/2006/relationships/image" Target="../media/image334.wmf"/><Relationship Id="rId7" Type="http://schemas.openxmlformats.org/officeDocument/2006/relationships/image" Target="../media/image338.wmf"/><Relationship Id="rId2" Type="http://schemas.openxmlformats.org/officeDocument/2006/relationships/image" Target="../media/image333.wmf"/><Relationship Id="rId1" Type="http://schemas.openxmlformats.org/officeDocument/2006/relationships/image" Target="../media/image339.wmf"/><Relationship Id="rId6" Type="http://schemas.openxmlformats.org/officeDocument/2006/relationships/image" Target="../media/image337.wmf"/><Relationship Id="rId5" Type="http://schemas.openxmlformats.org/officeDocument/2006/relationships/image" Target="../media/image336.wmf"/><Relationship Id="rId4" Type="http://schemas.openxmlformats.org/officeDocument/2006/relationships/image" Target="../media/image340.wmf"/><Relationship Id="rId9" Type="http://schemas.openxmlformats.org/officeDocument/2006/relationships/image" Target="../media/image330.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348.wmf"/><Relationship Id="rId3" Type="http://schemas.openxmlformats.org/officeDocument/2006/relationships/image" Target="../media/image343.wmf"/><Relationship Id="rId7" Type="http://schemas.openxmlformats.org/officeDocument/2006/relationships/image" Target="../media/image347.wmf"/><Relationship Id="rId2" Type="http://schemas.openxmlformats.org/officeDocument/2006/relationships/image" Target="../media/image342.wmf"/><Relationship Id="rId1" Type="http://schemas.openxmlformats.org/officeDocument/2006/relationships/image" Target="../media/image341.wmf"/><Relationship Id="rId6" Type="http://schemas.openxmlformats.org/officeDocument/2006/relationships/image" Target="../media/image346.wmf"/><Relationship Id="rId5" Type="http://schemas.openxmlformats.org/officeDocument/2006/relationships/image" Target="../media/image345.wmf"/><Relationship Id="rId4" Type="http://schemas.openxmlformats.org/officeDocument/2006/relationships/image" Target="../media/image344.wmf"/><Relationship Id="rId9" Type="http://schemas.openxmlformats.org/officeDocument/2006/relationships/image" Target="../media/image349.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35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image" Target="../media/image164.wmf"/><Relationship Id="rId1" Type="http://schemas.openxmlformats.org/officeDocument/2006/relationships/image" Target="../media/image163.wmf"/><Relationship Id="rId4" Type="http://schemas.openxmlformats.org/officeDocument/2006/relationships/image" Target="../media/image166.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169.wmf"/><Relationship Id="rId2" Type="http://schemas.openxmlformats.org/officeDocument/2006/relationships/image" Target="../media/image168.wmf"/><Relationship Id="rId1" Type="http://schemas.openxmlformats.org/officeDocument/2006/relationships/image" Target="../media/image167.wmf"/></Relationships>
</file>

<file path=ppt/drawings/_rels/vmlDrawing52.vml.rels><?xml version="1.0" encoding="UTF-8" standalone="yes"?>
<Relationships xmlns="http://schemas.openxmlformats.org/package/2006/relationships"><Relationship Id="rId8" Type="http://schemas.openxmlformats.org/officeDocument/2006/relationships/image" Target="../media/image360.wmf"/><Relationship Id="rId3" Type="http://schemas.openxmlformats.org/officeDocument/2006/relationships/image" Target="../media/image355.wmf"/><Relationship Id="rId7" Type="http://schemas.openxmlformats.org/officeDocument/2006/relationships/image" Target="../media/image359.wmf"/><Relationship Id="rId2" Type="http://schemas.openxmlformats.org/officeDocument/2006/relationships/image" Target="../media/image354.wmf"/><Relationship Id="rId1" Type="http://schemas.openxmlformats.org/officeDocument/2006/relationships/image" Target="../media/image353.wmf"/><Relationship Id="rId6" Type="http://schemas.openxmlformats.org/officeDocument/2006/relationships/image" Target="../media/image358.wmf"/><Relationship Id="rId5" Type="http://schemas.openxmlformats.org/officeDocument/2006/relationships/image" Target="../media/image357.wmf"/><Relationship Id="rId4" Type="http://schemas.openxmlformats.org/officeDocument/2006/relationships/image" Target="../media/image356.wmf"/></Relationships>
</file>

<file path=ppt/drawings/_rels/vmlDrawing53.vml.rels><?xml version="1.0" encoding="UTF-8" standalone="yes"?>
<Relationships xmlns="http://schemas.openxmlformats.org/package/2006/relationships"><Relationship Id="rId8" Type="http://schemas.openxmlformats.org/officeDocument/2006/relationships/image" Target="../media/image368.wmf"/><Relationship Id="rId13" Type="http://schemas.openxmlformats.org/officeDocument/2006/relationships/image" Target="../media/image373.wmf"/><Relationship Id="rId3" Type="http://schemas.openxmlformats.org/officeDocument/2006/relationships/image" Target="../media/image363.wmf"/><Relationship Id="rId7" Type="http://schemas.openxmlformats.org/officeDocument/2006/relationships/image" Target="../media/image367.wmf"/><Relationship Id="rId12" Type="http://schemas.openxmlformats.org/officeDocument/2006/relationships/image" Target="../media/image372.wmf"/><Relationship Id="rId2" Type="http://schemas.openxmlformats.org/officeDocument/2006/relationships/image" Target="../media/image362.wmf"/><Relationship Id="rId1" Type="http://schemas.openxmlformats.org/officeDocument/2006/relationships/image" Target="../media/image361.wmf"/><Relationship Id="rId6" Type="http://schemas.openxmlformats.org/officeDocument/2006/relationships/image" Target="../media/image366.wmf"/><Relationship Id="rId11" Type="http://schemas.openxmlformats.org/officeDocument/2006/relationships/image" Target="../media/image371.wmf"/><Relationship Id="rId5" Type="http://schemas.openxmlformats.org/officeDocument/2006/relationships/image" Target="../media/image365.wmf"/><Relationship Id="rId10" Type="http://schemas.openxmlformats.org/officeDocument/2006/relationships/image" Target="../media/image370.wmf"/><Relationship Id="rId4" Type="http://schemas.openxmlformats.org/officeDocument/2006/relationships/image" Target="../media/image364.wmf"/><Relationship Id="rId9" Type="http://schemas.openxmlformats.org/officeDocument/2006/relationships/image" Target="../media/image369.wmf"/></Relationships>
</file>

<file path=ppt/drawings/_rels/vmlDrawing54.vml.rels><?xml version="1.0" encoding="UTF-8" standalone="yes"?>
<Relationships xmlns="http://schemas.openxmlformats.org/package/2006/relationships"><Relationship Id="rId8" Type="http://schemas.openxmlformats.org/officeDocument/2006/relationships/image" Target="../media/image381.wmf"/><Relationship Id="rId3" Type="http://schemas.openxmlformats.org/officeDocument/2006/relationships/image" Target="../media/image376.wmf"/><Relationship Id="rId7" Type="http://schemas.openxmlformats.org/officeDocument/2006/relationships/image" Target="../media/image380.wmf"/><Relationship Id="rId2" Type="http://schemas.openxmlformats.org/officeDocument/2006/relationships/image" Target="../media/image375.wmf"/><Relationship Id="rId1" Type="http://schemas.openxmlformats.org/officeDocument/2006/relationships/image" Target="../media/image374.wmf"/><Relationship Id="rId6" Type="http://schemas.openxmlformats.org/officeDocument/2006/relationships/image" Target="../media/image379.wmf"/><Relationship Id="rId5" Type="http://schemas.openxmlformats.org/officeDocument/2006/relationships/image" Target="../media/image378.wmf"/><Relationship Id="rId4" Type="http://schemas.openxmlformats.org/officeDocument/2006/relationships/image" Target="../media/image377.wmf"/></Relationships>
</file>

<file path=ppt/drawings/_rels/vmlDrawing55.vml.rels><?xml version="1.0" encoding="UTF-8" standalone="yes"?>
<Relationships xmlns="http://schemas.openxmlformats.org/package/2006/relationships"><Relationship Id="rId8" Type="http://schemas.openxmlformats.org/officeDocument/2006/relationships/image" Target="../media/image390.wmf"/><Relationship Id="rId13" Type="http://schemas.openxmlformats.org/officeDocument/2006/relationships/image" Target="../media/image394.png"/><Relationship Id="rId3" Type="http://schemas.openxmlformats.org/officeDocument/2006/relationships/image" Target="../media/image385.wmf"/><Relationship Id="rId7" Type="http://schemas.openxmlformats.org/officeDocument/2006/relationships/image" Target="../media/image389.png"/><Relationship Id="rId12" Type="http://schemas.openxmlformats.org/officeDocument/2006/relationships/image" Target="../media/image393.wmf"/><Relationship Id="rId2" Type="http://schemas.openxmlformats.org/officeDocument/2006/relationships/image" Target="../media/image384.wmf"/><Relationship Id="rId1" Type="http://schemas.openxmlformats.org/officeDocument/2006/relationships/image" Target="../media/image383.wmf"/><Relationship Id="rId6" Type="http://schemas.openxmlformats.org/officeDocument/2006/relationships/image" Target="../media/image388.png"/><Relationship Id="rId11" Type="http://schemas.openxmlformats.org/officeDocument/2006/relationships/image" Target="../media/image157.png"/><Relationship Id="rId5" Type="http://schemas.openxmlformats.org/officeDocument/2006/relationships/image" Target="../media/image387.png"/><Relationship Id="rId10" Type="http://schemas.openxmlformats.org/officeDocument/2006/relationships/image" Target="../media/image392.wmf"/><Relationship Id="rId4" Type="http://schemas.openxmlformats.org/officeDocument/2006/relationships/image" Target="../media/image386.wmf"/><Relationship Id="rId9" Type="http://schemas.openxmlformats.org/officeDocument/2006/relationships/image" Target="../media/image391.png"/></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403.wmf"/><Relationship Id="rId13" Type="http://schemas.openxmlformats.org/officeDocument/2006/relationships/image" Target="../media/image406.wmf"/><Relationship Id="rId3" Type="http://schemas.openxmlformats.org/officeDocument/2006/relationships/image" Target="../media/image398.wmf"/><Relationship Id="rId7" Type="http://schemas.openxmlformats.org/officeDocument/2006/relationships/image" Target="../media/image402.wmf"/><Relationship Id="rId12" Type="http://schemas.openxmlformats.org/officeDocument/2006/relationships/image" Target="../media/image405.wmf"/><Relationship Id="rId2" Type="http://schemas.openxmlformats.org/officeDocument/2006/relationships/image" Target="../media/image397.wmf"/><Relationship Id="rId1" Type="http://schemas.openxmlformats.org/officeDocument/2006/relationships/image" Target="../media/image396.wmf"/><Relationship Id="rId6" Type="http://schemas.openxmlformats.org/officeDocument/2006/relationships/image" Target="../media/image401.png"/><Relationship Id="rId11" Type="http://schemas.openxmlformats.org/officeDocument/2006/relationships/image" Target="../media/image391.png"/><Relationship Id="rId5" Type="http://schemas.openxmlformats.org/officeDocument/2006/relationships/image" Target="../media/image400.wmf"/><Relationship Id="rId10" Type="http://schemas.openxmlformats.org/officeDocument/2006/relationships/image" Target="../media/image390.wmf"/><Relationship Id="rId4" Type="http://schemas.openxmlformats.org/officeDocument/2006/relationships/image" Target="../media/image399.wmf"/><Relationship Id="rId9" Type="http://schemas.openxmlformats.org/officeDocument/2006/relationships/image" Target="../media/image404.png"/><Relationship Id="rId14" Type="http://schemas.openxmlformats.org/officeDocument/2006/relationships/image" Target="../media/image389.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4.wmf"/><Relationship Id="rId7" Type="http://schemas.openxmlformats.org/officeDocument/2006/relationships/image" Target="../media/image36.wmf"/><Relationship Id="rId2" Type="http://schemas.openxmlformats.org/officeDocument/2006/relationships/image" Target="../media/image33.wmf"/><Relationship Id="rId1" Type="http://schemas.openxmlformats.org/officeDocument/2006/relationships/image" Target="../media/image32.wmf"/><Relationship Id="rId6" Type="http://schemas.openxmlformats.org/officeDocument/2006/relationships/image" Target="../media/image31.wmf"/><Relationship Id="rId5" Type="http://schemas.openxmlformats.org/officeDocument/2006/relationships/image" Target="../media/image30.wmf"/><Relationship Id="rId4" Type="http://schemas.openxmlformats.org/officeDocument/2006/relationships/image" Target="../media/image3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3.wmf"/><Relationship Id="rId1" Type="http://schemas.openxmlformats.org/officeDocument/2006/relationships/image" Target="../media/image3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3.wmf"/><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8475"/>
          </a:xfrm>
          <a:prstGeom prst="rect">
            <a:avLst/>
          </a:prstGeom>
        </p:spPr>
        <p:txBody>
          <a:bodyPr vert="horz" lIns="91440" tIns="45720" rIns="91440" bIns="45720" rtlCol="0"/>
          <a:lstStyle>
            <a:lvl1pPr algn="l">
              <a:defRPr sz="1200"/>
            </a:lvl1pPr>
          </a:lstStyle>
          <a:p>
            <a:endParaRPr lang="en-SG" dirty="0"/>
          </a:p>
        </p:txBody>
      </p:sp>
      <p:sp>
        <p:nvSpPr>
          <p:cNvPr id="3" name="Date Placeholder 2"/>
          <p:cNvSpPr>
            <a:spLocks noGrp="1"/>
          </p:cNvSpPr>
          <p:nvPr>
            <p:ph type="dt" sz="quarter" idx="1"/>
          </p:nvPr>
        </p:nvSpPr>
        <p:spPr>
          <a:xfrm>
            <a:off x="3884613" y="0"/>
            <a:ext cx="2971800" cy="498475"/>
          </a:xfrm>
          <a:prstGeom prst="rect">
            <a:avLst/>
          </a:prstGeom>
        </p:spPr>
        <p:txBody>
          <a:bodyPr vert="horz" lIns="91440" tIns="45720" rIns="91440" bIns="45720" rtlCol="0"/>
          <a:lstStyle>
            <a:lvl1pPr algn="r">
              <a:defRPr sz="1200"/>
            </a:lvl1pPr>
          </a:lstStyle>
          <a:p>
            <a:fld id="{70DCD46B-D22E-440A-B1E9-D36159B302C9}" type="datetimeFigureOut">
              <a:rPr lang="en-SG" smtClean="0"/>
              <a:t>5/9/2022</a:t>
            </a:fld>
            <a:endParaRPr lang="en-SG" dirty="0"/>
          </a:p>
        </p:txBody>
      </p:sp>
      <p:sp>
        <p:nvSpPr>
          <p:cNvPr id="4" name="Footer Placeholder 3"/>
          <p:cNvSpPr>
            <a:spLocks noGrp="1"/>
          </p:cNvSpPr>
          <p:nvPr>
            <p:ph type="ftr" sz="quarter" idx="2"/>
          </p:nvPr>
        </p:nvSpPr>
        <p:spPr>
          <a:xfrm>
            <a:off x="0" y="9448800"/>
            <a:ext cx="2971800" cy="498475"/>
          </a:xfrm>
          <a:prstGeom prst="rect">
            <a:avLst/>
          </a:prstGeom>
        </p:spPr>
        <p:txBody>
          <a:bodyPr vert="horz" lIns="91440" tIns="45720" rIns="91440" bIns="45720" rtlCol="0" anchor="b"/>
          <a:lstStyle>
            <a:lvl1pPr algn="l">
              <a:defRPr sz="1200"/>
            </a:lvl1pPr>
          </a:lstStyle>
          <a:p>
            <a:endParaRPr lang="en-SG" dirty="0"/>
          </a:p>
        </p:txBody>
      </p:sp>
      <p:sp>
        <p:nvSpPr>
          <p:cNvPr id="5" name="Slide Number Placeholder 4"/>
          <p:cNvSpPr>
            <a:spLocks noGrp="1"/>
          </p:cNvSpPr>
          <p:nvPr>
            <p:ph type="sldNum" sz="quarter" idx="3"/>
          </p:nvPr>
        </p:nvSpPr>
        <p:spPr>
          <a:xfrm>
            <a:off x="3884613" y="9448800"/>
            <a:ext cx="2971800" cy="498475"/>
          </a:xfrm>
          <a:prstGeom prst="rect">
            <a:avLst/>
          </a:prstGeom>
        </p:spPr>
        <p:txBody>
          <a:bodyPr vert="horz" lIns="91440" tIns="45720" rIns="91440" bIns="45720" rtlCol="0" anchor="b"/>
          <a:lstStyle>
            <a:lvl1pPr algn="r">
              <a:defRPr sz="1200"/>
            </a:lvl1pPr>
          </a:lstStyle>
          <a:p>
            <a:fld id="{BF081AED-5CA4-4137-B8BB-CCBBBC77BF66}" type="slidenum">
              <a:rPr lang="en-SG" smtClean="0"/>
              <a:t>‹#›</a:t>
            </a:fld>
            <a:endParaRPr lang="en-SG" dirty="0"/>
          </a:p>
        </p:txBody>
      </p:sp>
    </p:spTree>
    <p:extLst>
      <p:ext uri="{BB962C8B-B14F-4D97-AF65-F5344CB8AC3E}">
        <p14:creationId xmlns:p14="http://schemas.microsoft.com/office/powerpoint/2010/main" val="389478311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1:54:45.167"/>
    </inkml:context>
    <inkml:brush xml:id="br0">
      <inkml:brushProperty name="width" value="0.05" units="cm"/>
      <inkml:brushProperty name="height" value="0.05" units="cm"/>
      <inkml:brushProperty name="color" value="#004F8B"/>
    </inkml:brush>
  </inkml:definitions>
  <inkml:trace contextRef="#ctx0" brushRef="#br0">41 56 3362,'0'0'1043,"0"0"-315,0 0-176,0 0-304,0 0-5,0 0 136,0 0 123,0 0 215,0 0-90,0 0-77,0 0-147,0 0-155,0 0-99,0 0-7,0 0 20,0 0 102,0 0 118,0 0-1,0 0-2,0 0-77,0 0-100,0 0-63,0 0-67,0 0-37,0 0-16,0 0-1,0 0 1,0 0-40,-13 42-27,-14-15 80,27-26-32,17-22 85,19-28-58,12 6-153,-10 30-114,-38 59 224,-9 21 496,-4-27 134,8-39-814,1-4-3498</inkml:trace>
  <inkml:trace contextRef="#ctx0" brushRef="#br0" timeOffset="1890.62">46 17 768,'0'0'3631,"0"0"-2433,0 0-408,0 0-297,0 0-292,0 0-87,0 0 41,0 0 90,0 0 4,0 0-177,0 0-24,0 0-22,0 0 4,0 0 4,0 0 6,0 0-16,0 0 11,0 0 21,0-6 2543,-16 100-1676,5-77-1942,11-17-1433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05T11:54:50.450"/>
    </inkml:context>
    <inkml:brush xml:id="br0">
      <inkml:brushProperty name="width" value="0.05" units="cm"/>
      <inkml:brushProperty name="height" value="0.05" units="cm"/>
      <inkml:brushProperty name="color" value="#004F8B"/>
    </inkml:brush>
  </inkml:definitions>
  <inkml:trace contextRef="#ctx0" brushRef="#br0">106 1 176,'0'0'2644,"0"0"-1900,0 0-389,0 0 189,0 0-39,0 0-279,0 0 41,0 0 88,0 0-24,0 0-6,0 0 22,0 0 32,0 0 96,0 0-22,0 0-44,0 0-71,0 0-87,0 0-131,0 0 3,0 0 32,0 0 53,0 0 16,-4 1 2549,-10 5-2182,-6 44-268,4 9-219,11-3-85,5-56-35,0 0-11,18 6-40,34-7 110,-52 1 2,0-8-848,0 4-2356</inkml:trace>
  <inkml:trace contextRef="#ctx0" brushRef="#br0" timeOffset="1437.508">0 54 0,'0'0'2332,"0"0"-1615,0 0 97,0 0 16,0 0-307,0 0 13,0 0 128,0 0-119,0 0-71,0 0 143,0 0 42,0 0-16,0 0-107,0 0-64,0 0-128,0 0-88,0 0 6,0 0-113,0 0-45,57 9 1951,31-7-3416,-98-2-5271</inkml:trace>
  <inkml:trace contextRef="#ctx0" brushRef="#br0" timeOffset="3717.142">45 172 3666,'0'0'491,"0"0"-97,0 0 108,0 0-230,0 0-66,0 0 98,0 0 45,0 0-37,0 0-34,0 0-59,0 0-22,0 0 8,0 0 1,0 0 26,0 0 128,0 0-53,0 0-88,0 0-43,0 0-46,0 0-82,0 0-21,0 0 24,0 0-16,0 0-17,0 0-2,0 0 3,0 0 10,0 0 9,0 0 15,0 0-13,0 0 8,18 7 400,14-9 419,-48 0 430,16 2-1273,-1 0-3,-20 0 1150,20 0-1144,1 0 2,0 0-10,0 0-3,0 0 3,-7 0-1980,3 0-3876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07:41.610"/>
    </inkml:context>
    <inkml:brush xml:id="br0">
      <inkml:brushProperty name="width" value="0.05" units="cm"/>
      <inkml:brushProperty name="height" value="0.05" units="cm"/>
      <inkml:brushProperty name="color" value="#E71224"/>
    </inkml:brush>
  </inkml:definitions>
  <inkml:trace contextRef="#ctx0" brushRef="#br0">12 50 5811,'0'0'1995,"0"0"-856,0 0 187,0 0-293,0 0-622,-8 6 1614,9 90-1980,2-93-49,-1-1 0,1 0 1,0 1-1,0-1 0,0 0 0,0-1 0,0 1 1,0-1-1,1 1 0,-1-1 0,1 0 1,-1 0-1,1 0 0,-1-1 0,1 1 0,-1-1 1,1 0-1,0 0 0,-1 0 0,1 0 0,-1-1 1,1 0-1,-1 1 0,1-1 0,-1 0 1,1-1-1,-1 1 0,0-1 0,0 1 0,1-1 1,1-2 3,0 0-96,-1-1 0,0 1-1,0-1 1,0 0 0,0-1 0,-1 1 0,0 0 0,0-1 0,0 0 0,-1 1 0,0-1 0,0 0 0,-1 0 0,1-1 0,-1 1 0,-1 0 0,1 0 0,-1-1 0,0 1 0,0 0 0,-1 0 0,0-1 96,-78-22 2361,76 29-2422,1 0 0,-1 0 0,0 0 0,0 0 0,1 1 0,-1-1 0,0 1 0,1 0 0,-1 0 0,1 0 0,-1 0 0,1 0 0,-1 1 0,1-1 0,0 1 0,-1-1 1,1 1-1,0 0 0,0 0 0,0 0 0,1 0 0,-1 0 0,0 0 0,1 1 0,-1-1 0,0 3 61,-15 19-2887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07:07.620"/>
    </inkml:context>
    <inkml:brush xml:id="br0">
      <inkml:brushProperty name="width" value="0.05" units="cm"/>
      <inkml:brushProperty name="height" value="0.05" units="cm"/>
    </inkml:brush>
    <inkml:brush xml:id="br1">
      <inkml:brushProperty name="width" value="0.05" units="cm"/>
      <inkml:brushProperty name="height" value="0.05" units="cm"/>
      <inkml:brushProperty name="color" value="#E71224"/>
    </inkml:brush>
  </inkml:definitions>
  <inkml:trace contextRef="#ctx0" brushRef="#br0">2294 1953 4594,'0'0'2286,"0"0"-1496,0 0 307,0 0 117,0 0-462,0 0-293,8-18 3559,-8-78-3893,-59 80 1278,52 16-1395,-1 1-1,0 0 1,1 0-1,-1 1 1,1 0-1,-1 0 1,1 1-1,0 0 1,0 0-1,0 0 1,0 1-1,1 0 1,0 1-1,-1-1 1,1 1-1,1 1 1,-1-1-1,1 1 1,0 0-1,0 0 1,1 0-1,0 0 1,0 1-1,0 0 1,1 0-1,-1 2-7,-4 11 33,0 1-1,1 1 0,2 0 1,0 0-1,1 0 0,1 0 1,1 1-1,1 17-32,34-39-147,-26-4 124,-1 1-1,0-1 1,1 0-1,-1-1 1,-1 0-1,1 0 1,0 0-1,-1 0 1,0-1 0,0 0-1,0 0 1,-1 0-1,0-1 1,0 1-1,2-4 24,15-16-128,66-139-2492,-65 113 1014,-13 64 5455,-8 36-3616,-1-40 84,0 205 342,0-212-674,1-1 0,-1 1-1,1-1 1,-1 1 0,1-1-1,0 0 1,0 1 0,-1-1-1,1 0 1,0 1-1,0-1 1,0 0 0,0 0-1,0 0 1,1 0 0,-1 0-1,0 0 1,0 0 0,1-1-1,-1 1 1,0 0 0,1-1-1,-1 1 1,1-1 0,-1 1-1,1-1 1,-1 0 0,1 1-1,-1-1 1,1 0 0,-1 0-1,1 0 1,-1 0 0,1-1-1,0 1 16,36-5-4684,-24-3 1056</inkml:trace>
  <inkml:trace contextRef="#ctx0" brushRef="#br0" timeOffset="578.1">2533 1951 6147,'0'0'1392,"0"0"-717,0 0 350,0 0-444,0 0-330,0 0 88,0 0 77,0 0 126,0 0 160,0 0-1,0 0-122,0 38 1393,-25 36-1031,21 39-684,6-111-289,0 1 0,1-1 0,-1 0 0,0 0 0,1 0 0,0 0 0,-1-1 0,1 1 0,0-1 0,0 1 0,0-1 1,0 0-1,0 0 0,0-1 0,0 1 0,0 0 0,0-1 0,1 0 0,-1 0 0,0 0 0,0 0 0,0 0 0,0-1 1,1 1-1,-1-1 0,0 0 0,0 0 0,0 0 32,28-27-3508,-20 11 50</inkml:trace>
  <inkml:trace contextRef="#ctx0" brushRef="#br0" timeOffset="1031.135">2450 2031 7299,'0'0'958,"0"0"-152,0 0 490,0 0-405,0 0-168,11 1 3820,43 5-3888,54-3-433,-63-5-4502,-32 1-3631</inkml:trace>
  <inkml:trace contextRef="#ctx0" brushRef="#br0" timeOffset="-10455.352">1767 542 176,'0'0'448,"0"0"-96,0 0-127,0 0-177,0 0-48,0 0 16,0 0 400,43 2 1425,-43 2-1377,0-1-464,0 1-913,0-2-783,0 0 1215,0-2 129,0 0-192</inkml:trace>
  <inkml:trace contextRef="#ctx0" brushRef="#br0" timeOffset="-5282.267">2049 358 2769,'0'0'766,"0"0"-256,0 0 143,0 0-239,0 0-185,-8-16 4747,-6-4-2528,7 29 842,8 191-3020,20 106-105,-7 198-101,-46-310 43,32-105-55,0-51-2647,0-38-1486</inkml:trace>
  <inkml:trace contextRef="#ctx0" brushRef="#br0" timeOffset="-3954.221">1872 1379 4482,'0'0'3063,"0"0"-1815,0 0 70,0 0-117,0 0-508,-3 3 5145,2 3-6148,56 105 1463,3 20-868,-59-131-287,1 1-1,0 0 0,0-1 0,-1 1 0,1 0 0,0 0 0,0-1 1,0 1-1,0 0 0,0 0 0,0-1 0,0 1 0,0 0 1,0-1-1,0 1 0,0 0 0,0 0 0,0-1 0,1 1 1,-1 0-1,0-1 0,1 1 0,-1 0 0,0-1 0,1 1 1,-1 0-1,1-1 0,-1 1 0,1-1 0,-1 1 0,1-1 0,-1 1 1,1-1-1,0 1 0,-1-1 0,1 0 0,0 1 0,-1-1 1,1 0-1,0 0 0,-1 1 0,1-1 0,0 0 0,0 0 1,-1 0-1,1 0 0,0 0 0,0 0 0,-1 0 0,1 0 1,0 0-1,0 0 0,-1-1 0,1 1 0,0 0 0,-1 0 0,1-1 1,0 1-1,-1 0 0,1-1 0,0 1 0,0-1 3,56-82 14,90-137 34,-122 195-83,-24 25 19,-1 0-32,0 0-235,0 1-1144,0 7-2143</inkml:trace>
  <inkml:trace contextRef="#ctx0" brushRef="#br0" timeOffset="2077.809">2125 1691 7331,'0'0'611,"0"0"342,0 0 173,0 0-710,0 0-221,-12 0 552,10 0 5709,315 0-7403,-298 0-2447</inkml:trace>
  <inkml:trace contextRef="#ctx0" brushRef="#br0" timeOffset="12564.715">882 365 4066,'0'0'806,"0"0"58,0 0 118,0 0-118,0 0-42,0 0 37,1-3 7523,442-15-8280,-1-38-49,-208 36-37,-231 20-16,-1-2 0,3 2 3,-4 0 10,-1 0 3,0 0 8,0 0 30,0 0 2,-44 1-2970,-6 5-6167</inkml:trace>
  <inkml:trace contextRef="#ctx0" brushRef="#br0" timeOffset="13783.422">1012 208 2993,'0'0'3890,"0"0"-2908,0 0-22,0 0 342,0 0-549,0 0-52,0 0 14,0 0-112,0 0 187,0 0-24,0 0-163,0 0-145,0 0-127,0 0-27,0 0-10,0 0-46,-22 24 190,-108 110-185,80-95-234,114-4-193,62 8 260,-114-34-1946,-12-7-3863</inkml:trace>
  <inkml:trace contextRef="#ctx0" brushRef="#br0" timeOffset="15423.904">362 353 3858,'0'0'2601,"0"0"-1633,0 0 494,0 0-98,0 0-497,0-9 3633,0-26-4606,-4 32 96,0 0 0,-1 1 1,1-1-1,-1 1 0,1 0 0,-1 0 1,0 0-1,0 0 0,0 1 0,0 0 1,0 0-1,0 0 0,0 1 0,0 0 1,0 0-1,0 0 0,0 0 0,0 1 1,0 0-1,-1 0 0,2 0 0,-1 1 1,-4 1 9,-1 3-4,2 0 1,-1 1-1,1-1 1,0 2-1,0-1 1,1 1-1,0 0 1,0 1-1,1 0 1,0 0-1,1 0 1,0 1-1,0-1 1,1 1-1,0 0 0,1 1 1,0-1-1,1 0 1,-1 11 3,-1 85 112,76-93-128,-67-13 13,1 0 0,0 0 0,-1-1 0,1 0 0,-1 0 0,1 0 0,-1 0 0,1-1 0,-1 0 0,0 0 0,0-1 0,0 0 0,0 1 0,0-1 0,0-1 0,-1 1 0,1-1 0,-1 0 0,0 0 0,-1 0 0,1 0 0,-1-1 0,3-3 3,1 1-245,0 0 1,0-1-1,-1 1 0,0-2 1,0 1-1,-1-1 1,0 0-1,-1 0 1,1 0-1,-2 0 1,1-1-1,-2 0 0,1 0 1,-1 0-1,0-1 245,0-15-1072,-1 16 4924,-51 109-2528,46 4-1079,59-65-289,-29-33-2697,-13-5-688</inkml:trace>
  <inkml:trace contextRef="#ctx0" brushRef="#br0" timeOffset="16470.718">517 456 6627,'0'0'1142,"0"0"-280,0 0 536,0 0-582,0 0-397,0 0-19,0 14 3435,0 42-3108,-14 11-548,19-121-1361,36 17 256,-12 20 876,-28 17 28,-1 0 38,14 16 971,14 72 217,-5-75-1365,-2-11-5852,-13-2-243</inkml:trace>
  <inkml:trace contextRef="#ctx0" brushRef="#br0" timeOffset="17347.352">145 160 8564,'0'0'371,"0"0"712,0 0 483,0 0-478,0 0 70,0 0-29,0 0-374,0 0-198,0 0-140,0 0-119,0 0-31,0 0-85,0 0-78,0 0-40,0 0-27,0 0-16,4 0-37,461 1 155,-464 0-760,-1 2-2183</inkml:trace>
  <inkml:trace contextRef="#ctx0" brushRef="#br1" timeOffset="31162.318">2081 2262 6563,'0'0'555,"0"0"-21,0 0 407,0 0-186,0 0-240,0 0 35,-39 24 3588,-6-9-3730,49-53 0,16 9-406,2 1-1,1 1 1,1 1 0,1 1 0,2 2-1,0 0 1,1 2 0,12-6-2,40-34 2,182-161-2,-194 151 0,-60 67-216,-7 14-2896,-1-7 2033,0 3-3334</inkml:trace>
  <inkml:trace contextRef="#ctx0" brushRef="#br1" timeOffset="31740.407">2894 1595 2801,'0'0'2257,"0"0"-1411,0 0-38,0 0 324,0 0-236,0 16 5797,1 53-6863,2-66 166,0 1 0,0-1 0,0 0 0,0 0 1,0 0-1,0 0 0,1 0 0,0-1 0,-1 0 0,1 0 0,0 0 0,0 0 0,0 0 0,1-1 1,-1 1-1,0-1 0,0-1 0,1 1 0,-1 0 0,0-1 0,1 0 0,-1 0 0,1 0 1,-1-1-1,0 1 0,1-1 0,-1 0 0,0 0 0,0-1 0,1 1 0,-1-1 0,0 0 1,-1 0-1,1-1 0,0 1 0,-1-1 0,3-1 4,-2 0-3,-1 0 0,0 0 0,0 0 0,-1-1 0,1 1 0,-1-1 0,0 1 0,0-1 0,-1 0 0,1 0 0,-1 0 0,0 0 0,0 0 0,-1 0 0,1 0 0,-1 0 1,0 0-1,-1-4 3,-3 5 6,0 1 0,0 0 1,0 0-1,0 0 1,-1 1-1,1-1 1,-1 1-1,1 0 0,-1 0 1,0 1-1,0-1 1,0 1-1,0 0 1,0 1-1,0-1 1,0 1-1,-5 0-6,4 0-225,-1 0 1,1 0-1,0 1 1,0-1-1,-1 1 1,1 1-1,0-1 1,0 1-1,0 0 1,1 0-1,-1 1 1,0 0-1,1 0 1,0 0-1,-1 1 1,1 0-1,1 0 1,-1 0-1,0 0 1,-3 5 224,-21 18-5403</inkml:trace>
  <inkml:trace contextRef="#ctx0" brushRef="#br1" timeOffset="33162.214">1 678 6531,'0'0'1422,"0"0"-760,0 0 293,0 0-203,0 0-392,0 0-48,0 0 49,0 0-25,0 0 24,0 0 48,0 0-42,0-24 405,2 13-727,1 0 1,1 1 0,0 0 0,0-1 0,1 2 0,0-1 0,1 0 0,0 1 0,0 0 0,1 1-1,0-1 1,3-1-45,8-13 19,57-76 24,3 3 0,5 4-1,24-15-42,26 10 80,-126 92 155,-1-1-789,-4 5-3281,-2 2-1282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08:19.293"/>
    </inkml:context>
    <inkml:brush xml:id="br0">
      <inkml:brushProperty name="width" value="0.05" units="cm"/>
      <inkml:brushProperty name="height" value="0.05" units="cm"/>
      <inkml:brushProperty name="color" value="#E71224"/>
    </inkml:brush>
  </inkml:definitions>
  <inkml:trace contextRef="#ctx0" brushRef="#br0">101 11 1665,'0'0'1817,"0"0"-708,0 0-279,0 0 29,0 0-146,0 0-63,-5-2-57,-91-7 7144,287 9-7556,-191 0-165,33 0 662,-26 0 373,-29 0-4079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06:26.759"/>
    </inkml:context>
    <inkml:brush xml:id="br0">
      <inkml:brushProperty name="width" value="0.05" units="cm"/>
      <inkml:brushProperty name="height" value="0.05" units="cm"/>
    </inkml:brush>
  </inkml:definitions>
  <inkml:trace contextRef="#ctx0" brushRef="#br0">444 183 4610,'0'0'424,"0"0"491,0 0-341,0 0-152,0 0 202,0 0-59,-21-12 6370,-1 0-5316,-47-6-1187,57 16-360,0 0 1,0 1 0,-1 0-1,1 1 1,0 0-1,-1 1 1,1 1 0,0 0-1,0 0 1,0 1-1,0 1 1,0 0 0,1 0-1,-4 3-72,-97 102 19,107-101-21,1 0 0,0 0 0,0 1 0,1 0 0,0 0 0,0 0 0,1 0 0,0 0 0,1 0-1,0 0 1,0 1 0,1-1 0,1 2 2,-2-3-13,1-6 11,-1 1 0,1-1 0,-1 1-1,1-1 1,0 1 0,0-1 0,0 0 0,0 1-1,1-1 1,-1 1 0,0-1 0,1 1 0,0-1-1,-1 0 1,1 1 0,0-1 0,0 0 0,1 0-1,-1 0 1,0 0 0,1 0 0,-1 0 0,1 0-1,0 0 1,-1-1 0,1 1 0,0 0 0,0-1-1,0 0 1,0 1 0,1-1 0,-1 0-1,0 0 1,1 0 2,121 48 11,89-37 29,-206-12-85,-1-1 1,1 0-1,-1-1 0,0 0 1,1 0-1,-1 0 1,0-1-1,0 0 0,0 0 1,-1 0-1,1-1 1,-1 0-1,0 0 0,0 0 1,0-1-1,0 1 1,-1-1-1,0-1 45,-3 5-49,0 0 0,0-1 0,-1 1 0,1-1 0,-1 1 0,1-1 0,-1 1 0,0-1 0,1 1 0,-1-1 0,0 1 0,0-1 0,0 1 1,0-1-1,-1 1 0,1-1 0,0 1 0,0-1 0,-1 1 0,1-1 0,-1 1 0,0-1 0,1 1 0,-1 0 0,0-1 0,0 1 0,0 0 0,0 0 0,0-1 0,0 1 0,0 0 0,0 0 0,0 0 0,0 0 0,-1 1 1,1-1-1,0 0 0,-1 0 0,1 1 0,-1-1 49,-20-30 556,22 28 2316,-42 147-2600,36-85-289,5-45-174,1-45-6,13-77-529,-10 74 526,-5 52 405,-19 116-7,13-88-161,8-46-24,0 0-2,0 0-16,0 0 10,0 0-18,0 0-17,0 0-2,0-33-96,21-83-267,12 9 227,-32 106 158,1 1 2,-1 0-8,-1 0 34,0 0 4,0 0 15,0 0 24,0 224 505,-15-210-2916,5-22-3539</inkml:trace>
  <inkml:trace contextRef="#ctx0" brushRef="#br0" timeOffset="2557.806">209 36 496,'0'0'3695,"0"0"-2105,0 0-504,0 0-211,0 0-216,0 0-112,0 0-29,2 1 5136,4 0-6437,-7-1 776,1-1 0,-1 1 0,1-1-1,0 1 1,-1-1 0,1 1 0,-1 0-1,1-1 1,-1 1 0,0 0 0,1-1-1,-1 1 1,1 0 0,-1 0 0,1 0-1,-1-1 1,0 1 0,1 0 0,-1 0-1,0 0 1,1 0 0,-1 0 0,1 0-1,-1 0 1,0 0 0,1 1 0,-1-1-1,0 0 1,1 0 0,-1 0 0,1 1 0,-1-1-1,1 0 1,-1 1 0,1-1 0,-1 0-1,1 1 1,-1-1 0,1 1 0,-1-1-1,1 0 1,-1 1 0,1-1 0,0 1-1,-1 0 1,1-1 0,0 1 0,0-1-1,-1 1 1,1-1 0,0 1 0,0 0-1,0-1 1,0 1 0,0 0 0,0-1-1,0 1 1,0-1 0,0 1 0,0 0 0,0-1-1,0 1 1,0 0 7,35 9-336,-40-34 1147,4 55-1014,48-33-584,-47 2 778,1-1 1,0 0-1,0 0 0,-1 0 1,1 0-1,-1-1 0,1 1 0,-1 0 1,1 0-1,-1 0 0,1 0 1,-1 0-1,0-1 0,0 1 1,0 0-1,0 0 0,0 0 0,0-1 1,0 1-1,0 0 0,0 0 1,0 0-1,-1-1 0,1 1 0,-1 0 1,1 0-1,-1 0 0,1 0 1,-1 0-1,1 0 0,-1 0 1,0 0-1,0 0 0,1 0 0,-1 0 1,0 0-1,0 1 0,0-1 1,0 0-1,0 0 0,0 1 0,0-1 1,0 1-1,0-1 0,-1 1 1,1 0-1,0-1 0,0 1 1,0 0-1,0 0 0,-1-1 0,1 1 1,0 0-1,0 0 0,0 1 1,-1-1-1,1 0 9,-9 0 2,-19 18 25,29-17-30,0 0-1,0 0 1,1 1-1,-1-1 1,0 0 0,1 0-1,-1 0 1,0 0-1,1 0 1,-1 1-1,1-1 1,0 0 0,-1 0-1,1 0 1,0 0-1,0-1 1,-1 1-1,1 0 1,0 0-1,0 0 1,0-1 0,0 1-1,0 0 1,0-1-1,0 1 1,0-1-1,1 1 1,-1-1-1,0 0 1,0 1 0,0-1-1,0 0 1,1 0-1,-1 0 1,0 0-1,0 0 1,0 0 0,1 0-1,-1 0 1,0 0-1,0-1 1,0 1-1,0-1 1,1 1-1,0-1 4,13 1-40,-13-1-21,0 1-1,1-1 0,-1 1 1,0-1-1,0 0 0,1 1 1,-1-1-1,0 0 0,0-1 1,0 1-1,0 0 0,0-1 1,0 1-1,0-1 0,-1 1 1,1-1-1,0 0 0,-1 0 1,0 0-1,1 0 0,-1 0 1,0 0-1,0 0 1,0 0-1,0 0 0,0-1 1,-1 1-1,1 0 0,-1-1 1,1 1-1,-1 0 0,0-1 1,0 1-1,0 0 0,0-1 62,-54 1 2049,42 27-2286,6-17-2469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12T11:06:19.634"/>
    </inkml:context>
    <inkml:brush xml:id="br0">
      <inkml:brushProperty name="width" value="0.05" units="cm"/>
      <inkml:brushProperty name="height" value="0.05" units="cm"/>
    </inkml:brush>
  </inkml:definitions>
  <inkml:trace contextRef="#ctx0" brushRef="#br0">641 35 4898,'0'0'918,"0"0"-235,0 0 112,0 0-208,0 0-16,0 0 131,0 0 13,0 0 2,0 0 137,0 0-8,0 0-131,0 0-155,0 0-96,0 0-85,0 0-104,0 0-89,0 0-39,0 0-16,0 0 0,0 0-11,0 0-62,0 0 46,0 0-53,-4-29 40,1 27-75,-181-2 141,68 51-279,66-3 146,35-10-78,-3 105 193,86-94-144,173-36 66,-234-11-62,1 0 1,-1 0-1,0-1 1,0 0-1,-1-1 1,1 1-1,-1-1 0,1-1 1,-1 1-1,0-1 1,-1 0-1,1 0 1,-1-1-1,4-5 1,0 2-85,7-38-2997,-32 52 8069,14 0-5812,-23 6 425,25-11 419,0 0-1,0 0-47,0 0 13,0 0 21,0 0-15,0 0-1,0 0 22,0 0-3,0 0-30,0 0 9,0 0 24,0 0 7,0 0 9,0 0-19,0 0-35,0 0 35,0 0 22,0 0 2,0 0-3,0 0-10,0 0-1,0 0 9,0 0 5,0 0 40,0 0-24,0 0 13,0 0 11,0 0-16,0 0 3,0 0-8,0 0 5,0 38 325,0 130 108,0-394-1863,0 226 1344,0 0 6,0 0-13,0 0 18,-47 184 409,45-132-327,4-78-25,4-148-675,-5 331 858,-1-157-288,0 0-421,0 0-1235,-1 0-2239,-5 0-2729</inkml:trace>
  <inkml:trace contextRef="#ctx0" brushRef="#br0" timeOffset="14603.996">56 36 4770,'0'0'1091,"0"0"-144,0 0 190,0 0-534,0 0-200,0 0 45,-11 10 851,11 53-426,50-69-1033,-28-53-643,-77 58 2737,38 64-1956,17-52-2,39-3-93,-24-84 192,-80 69 866,63 7-941,0 1 0,1-1-1,-1 1 1,0-1-1,1 1 1,-1 0-1,1 0 1,-1 0 0,0 0-1,1 0 1,0 0-1,-1 0 1,1 0-1,0 1 1,0-1 0,-1 1-1,1-1 1,0 0-1,0 1 1,1 0-1,-1-1 1,0 1-1,0 0 1,1-1 0,-1 1-1,1 0 1,0-1-1,-1 1 1,1 0-1,0 0 1,0 0 0,0-1-1,0 1 1,0 0-1,1 0 1,-1 0-1,0-1 1,1 1 0,0 0-1,-1-1 1,1 1-1,0 0 1,0-1 0,77-2 5,-56-59 174,-59 58 93,-13 2 35,47 43-377,82-40 124,-68-76 90,-86 66 208,74 8-356,0 0 1,-1 0-1,1 0 0,0 0 1,0 0-1,0 0 1,0 1-1,1-1 0,-1 0 1,0 0-1,0 1 0,1-1 1,-1 0-1,1 1 0,-1-1 1,1 1-1,0-1 0,-1 1 1,1-1-1,0 0 1,0 1-1,0-1 0,0 1 1,0-1-1,0 1 0,1-1 1,-1 1-1,0-1 0,1 1 1,-1-1-1,1 0 0,0 1 1,-1-1-1,1 0 1,0 1-1,0-1 0,0 0 1,0 0-1,0 0 0,0 0 1,0 0-1,0 0 0,0 0 1,0 0-1,0 0 1,1-1-1,-1 1 0,0 0 1,1-1-1,-1 1 0,1-1 1,-1 1-1,0-1 0,1 0 1,-1 0-1,1 0 0,-1 0 1,1 0-1,-1 0 1,1 0-1,-1 0 0,1 0 1,0-1 3,0 2 15,-1-1 1,1 0-1,-1 1 1,1-1 0,0 0-1,-1 0 1,1 0-1,-1 0 1,1 0 0,-1-1-1,1 1 1,-1 0-1,1-1 1,-1 1-1,1-1 1,-1 1 0,1-1-1,-1 0 1,1 1-1,-1-1 1,0 0 0,0 0-1,1 0 1,-1 0-1,0 0 1,0-1 0,0 1-1,0 0 1,0 0-1,0-1 1,-1 1 0,1-1-1,0 1 1,-1 0-1,1-1 1,-1 1 0,1-1-1,-1 1 1,0-1-1,0 0 1,1 1-1,-1-1 1,0 1 0,-1-1-1,1 0-15,0 1 35,-32 12-112,31-9 73,1-1 1,-1 1 0,0-1 0,1 1-1,-1 0 1,1-1 0,-1 1 0,1 0-1,0-1 1,0 1 0,0 0 0,0 0-1,0-1 1,0 1 0,0 0 0,1-1-1,-1 1 1,0 0 0,1-1 0,0 1 0,-1-1-1,1 1 1,0-1 0,0 1 0,0-1-1,0 1 1,0-1 0,0 0 0,0 1-1,0-1 1,0 0 0,1 0 0,-1 0-1,0 0 1,1 0 0,-1 0 0,1 0-1,-1-1 1,1 1 0,0 0 0,-1-1 0,1 1-1,0-1 1,-1 0 0,1 0 0,0 0-1,-1 1 1,1-1 0,0-1 0,0 1-1,-1 0 1,1 0 0,0-1 0,-1 1-1,1-1 1,1 0 3,-3-43 35,-27 32-132,13 14-3341,-3 5-5321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9091"/>
          </a:xfrm>
          <a:prstGeom prst="rect">
            <a:avLst/>
          </a:prstGeom>
        </p:spPr>
        <p:txBody>
          <a:bodyPr vert="horz" lIns="91440" tIns="45720" rIns="91440" bIns="45720" rtlCol="0"/>
          <a:lstStyle>
            <a:lvl1pPr algn="l">
              <a:defRPr sz="1200"/>
            </a:lvl1pPr>
          </a:lstStyle>
          <a:p>
            <a:endParaRPr lang="en-SG" dirty="0"/>
          </a:p>
        </p:txBody>
      </p:sp>
      <p:sp>
        <p:nvSpPr>
          <p:cNvPr id="3" name="Date Placeholder 2"/>
          <p:cNvSpPr>
            <a:spLocks noGrp="1"/>
          </p:cNvSpPr>
          <p:nvPr>
            <p:ph type="dt" idx="1"/>
          </p:nvPr>
        </p:nvSpPr>
        <p:spPr>
          <a:xfrm>
            <a:off x="3884613" y="0"/>
            <a:ext cx="2971800" cy="499091"/>
          </a:xfrm>
          <a:prstGeom prst="rect">
            <a:avLst/>
          </a:prstGeom>
        </p:spPr>
        <p:txBody>
          <a:bodyPr vert="horz" lIns="91440" tIns="45720" rIns="91440" bIns="45720" rtlCol="0"/>
          <a:lstStyle>
            <a:lvl1pPr algn="r">
              <a:defRPr sz="1200"/>
            </a:lvl1pPr>
          </a:lstStyle>
          <a:p>
            <a:fld id="{E0B812E0-F71B-433E-AC9B-758ED77A5113}" type="datetimeFigureOut">
              <a:rPr lang="en-SG" smtClean="0"/>
              <a:t>5/9/2022</a:t>
            </a:fld>
            <a:endParaRPr lang="en-SG" dirty="0"/>
          </a:p>
        </p:txBody>
      </p:sp>
      <p:sp>
        <p:nvSpPr>
          <p:cNvPr id="4" name="Slide Image Placeholder 3"/>
          <p:cNvSpPr>
            <a:spLocks noGrp="1" noRot="1" noChangeAspect="1"/>
          </p:cNvSpPr>
          <p:nvPr>
            <p:ph type="sldImg" idx="2"/>
          </p:nvPr>
        </p:nvSpPr>
        <p:spPr>
          <a:xfrm>
            <a:off x="1004888" y="1243013"/>
            <a:ext cx="4848225" cy="3357562"/>
          </a:xfrm>
          <a:prstGeom prst="rect">
            <a:avLst/>
          </a:prstGeom>
          <a:noFill/>
          <a:ln w="12700">
            <a:solidFill>
              <a:prstClr val="black"/>
            </a:solidFill>
          </a:ln>
        </p:spPr>
        <p:txBody>
          <a:bodyPr vert="horz" lIns="91440" tIns="45720" rIns="91440" bIns="45720" rtlCol="0" anchor="ctr"/>
          <a:lstStyle/>
          <a:p>
            <a:endParaRPr lang="en-SG" dirty="0"/>
          </a:p>
        </p:txBody>
      </p:sp>
      <p:sp>
        <p:nvSpPr>
          <p:cNvPr id="5" name="Notes Placeholder 4"/>
          <p:cNvSpPr>
            <a:spLocks noGrp="1"/>
          </p:cNvSpPr>
          <p:nvPr>
            <p:ph type="body" sz="quarter" idx="3"/>
          </p:nvPr>
        </p:nvSpPr>
        <p:spPr>
          <a:xfrm>
            <a:off x="685800" y="4787126"/>
            <a:ext cx="5486400" cy="391674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9448185"/>
            <a:ext cx="2971800" cy="499090"/>
          </a:xfrm>
          <a:prstGeom prst="rect">
            <a:avLst/>
          </a:prstGeom>
        </p:spPr>
        <p:txBody>
          <a:bodyPr vert="horz" lIns="91440" tIns="45720" rIns="91440" bIns="45720" rtlCol="0" anchor="b"/>
          <a:lstStyle>
            <a:lvl1pPr algn="l">
              <a:defRPr sz="1200"/>
            </a:lvl1pPr>
          </a:lstStyle>
          <a:p>
            <a:endParaRPr lang="en-SG" dirty="0"/>
          </a:p>
        </p:txBody>
      </p:sp>
      <p:sp>
        <p:nvSpPr>
          <p:cNvPr id="7" name="Slide Number Placeholder 6"/>
          <p:cNvSpPr>
            <a:spLocks noGrp="1"/>
          </p:cNvSpPr>
          <p:nvPr>
            <p:ph type="sldNum" sz="quarter" idx="5"/>
          </p:nvPr>
        </p:nvSpPr>
        <p:spPr>
          <a:xfrm>
            <a:off x="3884613" y="9448185"/>
            <a:ext cx="2971800" cy="499090"/>
          </a:xfrm>
          <a:prstGeom prst="rect">
            <a:avLst/>
          </a:prstGeom>
        </p:spPr>
        <p:txBody>
          <a:bodyPr vert="horz" lIns="91440" tIns="45720" rIns="91440" bIns="45720" rtlCol="0" anchor="b"/>
          <a:lstStyle>
            <a:lvl1pPr algn="r">
              <a:defRPr sz="1200"/>
            </a:lvl1pPr>
          </a:lstStyle>
          <a:p>
            <a:fld id="{6E9D5175-F0C5-49EF-9E4B-EC5FF3A6CAE4}" type="slidenum">
              <a:rPr lang="en-SG" smtClean="0"/>
              <a:t>‹#›</a:t>
            </a:fld>
            <a:endParaRPr lang="en-SG" dirty="0"/>
          </a:p>
        </p:txBody>
      </p:sp>
    </p:spTree>
    <p:extLst>
      <p:ext uri="{BB962C8B-B14F-4D97-AF65-F5344CB8AC3E}">
        <p14:creationId xmlns:p14="http://schemas.microsoft.com/office/powerpoint/2010/main" val="3285795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00075" y="379413"/>
            <a:ext cx="5657850" cy="3917950"/>
          </a:xfrm>
        </p:spPr>
      </p:sp>
      <p:sp>
        <p:nvSpPr>
          <p:cNvPr id="3" name="Notes Placeholder 2"/>
          <p:cNvSpPr>
            <a:spLocks noGrp="1"/>
          </p:cNvSpPr>
          <p:nvPr>
            <p:ph type="body" idx="1"/>
          </p:nvPr>
        </p:nvSpPr>
        <p:spPr>
          <a:xfrm>
            <a:off x="229000" y="4630065"/>
            <a:ext cx="6400000" cy="3916740"/>
          </a:xfrm>
        </p:spPr>
        <p:txBody>
          <a:bodyPr/>
          <a:lstStyle/>
          <a:p>
            <a:endParaRPr lang="en-SG" dirty="0"/>
          </a:p>
        </p:txBody>
      </p:sp>
      <p:sp>
        <p:nvSpPr>
          <p:cNvPr id="4" name="Slide Number Placeholder 3"/>
          <p:cNvSpPr>
            <a:spLocks noGrp="1"/>
          </p:cNvSpPr>
          <p:nvPr>
            <p:ph type="sldNum" sz="quarter" idx="10"/>
          </p:nvPr>
        </p:nvSpPr>
        <p:spPr/>
        <p:txBody>
          <a:bodyPr/>
          <a:lstStyle/>
          <a:p>
            <a:fld id="{6E9D5175-F0C5-49EF-9E4B-EC5FF3A6CAE4}" type="slidenum">
              <a:rPr lang="en-SG" smtClean="0"/>
              <a:t>1</a:t>
            </a:fld>
            <a:endParaRPr lang="en-SG" dirty="0"/>
          </a:p>
        </p:txBody>
      </p:sp>
    </p:spTree>
    <p:extLst>
      <p:ext uri="{BB962C8B-B14F-4D97-AF65-F5344CB8AC3E}">
        <p14:creationId xmlns:p14="http://schemas.microsoft.com/office/powerpoint/2010/main" val="1365519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Three</a:t>
            </a:r>
            <a:r>
              <a:rPr lang="en-SG" baseline="0" dirty="0"/>
              <a:t> ways to calculate I (by given K, by integral, by Table)</a:t>
            </a:r>
            <a:endParaRPr lang="en-SG" dirty="0"/>
          </a:p>
        </p:txBody>
      </p:sp>
      <p:sp>
        <p:nvSpPr>
          <p:cNvPr id="4" name="Slide Number Placeholder 3"/>
          <p:cNvSpPr>
            <a:spLocks noGrp="1"/>
          </p:cNvSpPr>
          <p:nvPr>
            <p:ph type="sldNum" sz="quarter" idx="10"/>
          </p:nvPr>
        </p:nvSpPr>
        <p:spPr/>
        <p:txBody>
          <a:bodyPr/>
          <a:lstStyle/>
          <a:p>
            <a:fld id="{6E9D5175-F0C5-49EF-9E4B-EC5FF3A6CAE4}" type="slidenum">
              <a:rPr lang="en-SG" smtClean="0"/>
              <a:t>10</a:t>
            </a:fld>
            <a:endParaRPr lang="en-SG" dirty="0"/>
          </a:p>
        </p:txBody>
      </p:sp>
    </p:spTree>
    <p:extLst>
      <p:ext uri="{BB962C8B-B14F-4D97-AF65-F5344CB8AC3E}">
        <p14:creationId xmlns:p14="http://schemas.microsoft.com/office/powerpoint/2010/main" val="2194407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6E9D5175-F0C5-49EF-9E4B-EC5FF3A6CAE4}" type="slidenum">
              <a:rPr lang="en-SG" smtClean="0"/>
              <a:t>14</a:t>
            </a:fld>
            <a:endParaRPr lang="en-SG" dirty="0"/>
          </a:p>
        </p:txBody>
      </p:sp>
    </p:spTree>
    <p:extLst>
      <p:ext uri="{BB962C8B-B14F-4D97-AF65-F5344CB8AC3E}">
        <p14:creationId xmlns:p14="http://schemas.microsoft.com/office/powerpoint/2010/main" val="4129488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6E9D5175-F0C5-49EF-9E4B-EC5FF3A6CAE4}" type="slidenum">
              <a:rPr lang="en-SG" smtClean="0"/>
              <a:t>15</a:t>
            </a:fld>
            <a:endParaRPr lang="en-SG" dirty="0"/>
          </a:p>
        </p:txBody>
      </p:sp>
    </p:spTree>
    <p:extLst>
      <p:ext uri="{BB962C8B-B14F-4D97-AF65-F5344CB8AC3E}">
        <p14:creationId xmlns:p14="http://schemas.microsoft.com/office/powerpoint/2010/main" val="1248927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latin typeface="Times New Roman" panose="02020603050405020304" pitchFamily="18" charset="0"/>
                <a:cs typeface="Times New Roman" panose="02020603050405020304" pitchFamily="18" charset="0"/>
              </a:rPr>
              <a:t>Alternatively, find mass center </a:t>
            </a:r>
            <a:r>
              <a:rPr lang="en-US" altLang="en-US" i="1" dirty="0">
                <a:latin typeface="Times New Roman" panose="02020603050405020304" pitchFamily="18" charset="0"/>
                <a:cs typeface="Times New Roman" panose="02020603050405020304" pitchFamily="18" charset="0"/>
              </a:rPr>
              <a:t>G</a:t>
            </a:r>
            <a:r>
              <a:rPr lang="en-US" altLang="en-US" dirty="0">
                <a:latin typeface="Times New Roman" panose="02020603050405020304" pitchFamily="18" charset="0"/>
                <a:cs typeface="Times New Roman" panose="02020603050405020304" pitchFamily="18" charset="0"/>
              </a:rPr>
              <a:t> of the composite and then apply the last equation (Note: I</a:t>
            </a:r>
            <a:r>
              <a:rPr lang="en-US" altLang="en-US" baseline="-25000" dirty="0">
                <a:latin typeface="Times New Roman" panose="02020603050405020304" pitchFamily="18" charset="0"/>
                <a:cs typeface="Times New Roman" panose="02020603050405020304" pitchFamily="18" charset="0"/>
              </a:rPr>
              <a:t>G</a:t>
            </a:r>
            <a:r>
              <a:rPr lang="en-US" altLang="en-US" dirty="0">
                <a:latin typeface="Times New Roman" panose="02020603050405020304" pitchFamily="18" charset="0"/>
                <a:cs typeface="Times New Roman" panose="02020603050405020304" pitchFamily="18" charset="0"/>
              </a:rPr>
              <a:t> is not easy to be identified)</a:t>
            </a:r>
          </a:p>
          <a:p>
            <a:endParaRPr lang="en-SG" dirty="0"/>
          </a:p>
        </p:txBody>
      </p:sp>
      <p:sp>
        <p:nvSpPr>
          <p:cNvPr id="4" name="Slide Number Placeholder 3"/>
          <p:cNvSpPr>
            <a:spLocks noGrp="1"/>
          </p:cNvSpPr>
          <p:nvPr>
            <p:ph type="sldNum" sz="quarter" idx="10"/>
          </p:nvPr>
        </p:nvSpPr>
        <p:spPr/>
        <p:txBody>
          <a:bodyPr/>
          <a:lstStyle/>
          <a:p>
            <a:fld id="{6E9D5175-F0C5-49EF-9E4B-EC5FF3A6CAE4}" type="slidenum">
              <a:rPr lang="en-SG" smtClean="0"/>
              <a:t>16</a:t>
            </a:fld>
            <a:endParaRPr lang="en-SG" dirty="0"/>
          </a:p>
        </p:txBody>
      </p:sp>
    </p:spTree>
    <p:extLst>
      <p:ext uri="{BB962C8B-B14F-4D97-AF65-F5344CB8AC3E}">
        <p14:creationId xmlns:p14="http://schemas.microsoft.com/office/powerpoint/2010/main" val="1416668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external forces acting on the sphere consist of the weight W, the normal reaction N, and the friction force F. Since the point of sphere in </a:t>
            </a:r>
            <a:r>
              <a:rPr lang="en-US" dirty="0" err="1"/>
              <a:t>cotact</a:t>
            </a:r>
            <a:r>
              <a:rPr lang="en-US" dirty="0"/>
              <a:t> with the surface is sliding to the right, the friction force F is directed to the left. While the sphere is sliding, the magnitude of the friction force is F=</a:t>
            </a:r>
            <a:r>
              <a:rPr lang="en-US" dirty="0" err="1"/>
              <a:t>uN</a:t>
            </a:r>
            <a:r>
              <a:rPr lang="en-US" dirty="0"/>
              <a:t>.</a:t>
            </a:r>
            <a:endParaRPr lang="en-SG" dirty="0"/>
          </a:p>
        </p:txBody>
      </p:sp>
      <p:sp>
        <p:nvSpPr>
          <p:cNvPr id="4" name="Slide Number Placeholder 3"/>
          <p:cNvSpPr>
            <a:spLocks noGrp="1"/>
          </p:cNvSpPr>
          <p:nvPr>
            <p:ph type="sldNum" sz="quarter" idx="5"/>
          </p:nvPr>
        </p:nvSpPr>
        <p:spPr/>
        <p:txBody>
          <a:bodyPr/>
          <a:lstStyle/>
          <a:p>
            <a:fld id="{6E9D5175-F0C5-49EF-9E4B-EC5FF3A6CAE4}" type="slidenum">
              <a:rPr lang="en-SG" smtClean="0"/>
              <a:t>50</a:t>
            </a:fld>
            <a:endParaRPr lang="en-SG" dirty="0"/>
          </a:p>
        </p:txBody>
      </p:sp>
    </p:spTree>
    <p:extLst>
      <p:ext uri="{BB962C8B-B14F-4D97-AF65-F5344CB8AC3E}">
        <p14:creationId xmlns:p14="http://schemas.microsoft.com/office/powerpoint/2010/main" val="3912293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581" y="6400800"/>
            <a:ext cx="990342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90342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93791" y="716347"/>
            <a:ext cx="817245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93791" y="4455621"/>
            <a:ext cx="817245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SG" dirty="0"/>
          </a:p>
        </p:txBody>
      </p:sp>
      <p:sp>
        <p:nvSpPr>
          <p:cNvPr id="5" name="Footer Placeholder 4"/>
          <p:cNvSpPr>
            <a:spLocks noGrp="1"/>
          </p:cNvSpPr>
          <p:nvPr>
            <p:ph type="ftr" sz="quarter" idx="11"/>
          </p:nvPr>
        </p:nvSpPr>
        <p:spPr/>
        <p:txBody>
          <a:bodyPr/>
          <a:lstStyle/>
          <a:p>
            <a:r>
              <a:rPr lang="en-SG"/>
              <a:t>ME2115 Mechanics of Machines</a:t>
            </a:r>
            <a:endParaRPr lang="en-SG" dirty="0"/>
          </a:p>
        </p:txBody>
      </p:sp>
      <p:sp>
        <p:nvSpPr>
          <p:cNvPr id="6" name="Slide Number Placeholder 5"/>
          <p:cNvSpPr>
            <a:spLocks noGrp="1"/>
          </p:cNvSpPr>
          <p:nvPr>
            <p:ph type="sldNum" sz="quarter" idx="12"/>
          </p:nvPr>
        </p:nvSpPr>
        <p:spPr/>
        <p:txBody>
          <a:bodyPr/>
          <a:lstStyle/>
          <a:p>
            <a:fld id="{9BF28668-276B-45C1-A181-AEB78CCD96EB}" type="slidenum">
              <a:rPr lang="en-SG" smtClean="0"/>
              <a:t>‹#›</a:t>
            </a:fld>
            <a:endParaRPr lang="en-SG" dirty="0"/>
          </a:p>
        </p:txBody>
      </p:sp>
    </p:spTree>
    <p:extLst>
      <p:ext uri="{BB962C8B-B14F-4D97-AF65-F5344CB8AC3E}">
        <p14:creationId xmlns:p14="http://schemas.microsoft.com/office/powerpoint/2010/main" val="287534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SG" dirty="0"/>
          </a:p>
        </p:txBody>
      </p:sp>
      <p:sp>
        <p:nvSpPr>
          <p:cNvPr id="5" name="Footer Placeholder 4"/>
          <p:cNvSpPr>
            <a:spLocks noGrp="1"/>
          </p:cNvSpPr>
          <p:nvPr>
            <p:ph type="ftr" sz="quarter" idx="11"/>
          </p:nvPr>
        </p:nvSpPr>
        <p:spPr/>
        <p:txBody>
          <a:bodyPr/>
          <a:lstStyle/>
          <a:p>
            <a:r>
              <a:rPr lang="en-SG"/>
              <a:t>ME2115 Mechanics of Machines</a:t>
            </a:r>
            <a:endParaRPr lang="en-SG" dirty="0"/>
          </a:p>
        </p:txBody>
      </p:sp>
      <p:sp>
        <p:nvSpPr>
          <p:cNvPr id="6" name="Slide Number Placeholder 5"/>
          <p:cNvSpPr>
            <a:spLocks noGrp="1"/>
          </p:cNvSpPr>
          <p:nvPr>
            <p:ph type="sldNum" sz="quarter" idx="12"/>
          </p:nvPr>
        </p:nvSpPr>
        <p:spPr/>
        <p:txBody>
          <a:bodyPr/>
          <a:lstStyle/>
          <a:p>
            <a:fld id="{9BF28668-276B-45C1-A181-AEB78CCD96EB}" type="slidenum">
              <a:rPr lang="en-SG" smtClean="0"/>
              <a:t>‹#›</a:t>
            </a:fld>
            <a:endParaRPr lang="en-SG" dirty="0"/>
          </a:p>
        </p:txBody>
      </p:sp>
    </p:spTree>
    <p:extLst>
      <p:ext uri="{BB962C8B-B14F-4D97-AF65-F5344CB8AC3E}">
        <p14:creationId xmlns:p14="http://schemas.microsoft.com/office/powerpoint/2010/main" val="2335325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581" y="6400800"/>
            <a:ext cx="990342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90342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7088982" y="412302"/>
            <a:ext cx="2135981"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1038" y="412302"/>
            <a:ext cx="6284119"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SG" dirty="0"/>
          </a:p>
        </p:txBody>
      </p:sp>
      <p:sp>
        <p:nvSpPr>
          <p:cNvPr id="5" name="Footer Placeholder 4"/>
          <p:cNvSpPr>
            <a:spLocks noGrp="1"/>
          </p:cNvSpPr>
          <p:nvPr>
            <p:ph type="ftr" sz="quarter" idx="11"/>
          </p:nvPr>
        </p:nvSpPr>
        <p:spPr/>
        <p:txBody>
          <a:bodyPr/>
          <a:lstStyle/>
          <a:p>
            <a:r>
              <a:rPr lang="en-SG"/>
              <a:t>ME2115 Mechanics of Machines</a:t>
            </a:r>
            <a:endParaRPr lang="en-SG" dirty="0"/>
          </a:p>
        </p:txBody>
      </p:sp>
      <p:sp>
        <p:nvSpPr>
          <p:cNvPr id="6" name="Slide Number Placeholder 5"/>
          <p:cNvSpPr>
            <a:spLocks noGrp="1"/>
          </p:cNvSpPr>
          <p:nvPr>
            <p:ph type="sldNum" sz="quarter" idx="12"/>
          </p:nvPr>
        </p:nvSpPr>
        <p:spPr/>
        <p:txBody>
          <a:bodyPr/>
          <a:lstStyle/>
          <a:p>
            <a:fld id="{9BF28668-276B-45C1-A181-AEB78CCD96EB}" type="slidenum">
              <a:rPr lang="en-SG" smtClean="0"/>
              <a:t>‹#›</a:t>
            </a:fld>
            <a:endParaRPr lang="en-SG" dirty="0"/>
          </a:p>
        </p:txBody>
      </p:sp>
    </p:spTree>
    <p:extLst>
      <p:ext uri="{BB962C8B-B14F-4D97-AF65-F5344CB8AC3E}">
        <p14:creationId xmlns:p14="http://schemas.microsoft.com/office/powerpoint/2010/main" val="261318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5300" y="457200"/>
            <a:ext cx="8915400" cy="1371600"/>
          </a:xfrm>
        </p:spPr>
        <p:txBody>
          <a:bodyPr/>
          <a:lstStyle/>
          <a:p>
            <a:r>
              <a:rPr lang="en-US"/>
              <a:t>Click to edit Master title style</a:t>
            </a:r>
          </a:p>
        </p:txBody>
      </p:sp>
      <p:sp>
        <p:nvSpPr>
          <p:cNvPr id="3" name="Text Placeholder 2"/>
          <p:cNvSpPr>
            <a:spLocks noGrp="1"/>
          </p:cNvSpPr>
          <p:nvPr>
            <p:ph type="body" sz="half" idx="1"/>
          </p:nvPr>
        </p:nvSpPr>
        <p:spPr>
          <a:xfrm>
            <a:off x="495300" y="1981200"/>
            <a:ext cx="437515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35550" y="1981200"/>
            <a:ext cx="437515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ftr" sz="quarter" idx="10"/>
          </p:nvPr>
        </p:nvSpPr>
        <p:spPr>
          <a:ln/>
        </p:spPr>
        <p:txBody>
          <a:bodyPr/>
          <a:lstStyle>
            <a:lvl1pPr>
              <a:defRPr/>
            </a:lvl1pPr>
          </a:lstStyle>
          <a:p>
            <a:pPr>
              <a:defRPr/>
            </a:pPr>
            <a:r>
              <a:rPr lang="en-US"/>
              <a:t>ME2115 Mechanics of Machines</a:t>
            </a:r>
          </a:p>
        </p:txBody>
      </p:sp>
      <p:sp>
        <p:nvSpPr>
          <p:cNvPr id="6" name="Rectangle 3"/>
          <p:cNvSpPr>
            <a:spLocks noGrp="1" noChangeArrowheads="1"/>
          </p:cNvSpPr>
          <p:nvPr>
            <p:ph type="sldNum" sz="quarter" idx="11"/>
          </p:nvPr>
        </p:nvSpPr>
        <p:spPr>
          <a:ln/>
        </p:spPr>
        <p:txBody>
          <a:bodyPr/>
          <a:lstStyle>
            <a:lvl1pPr>
              <a:defRPr/>
            </a:lvl1pPr>
          </a:lstStyle>
          <a:p>
            <a:pPr>
              <a:defRPr/>
            </a:pPr>
            <a:fld id="{365B5569-9ECA-4311-A86B-413241116197}" type="slidenum">
              <a:rPr lang="en-US" altLang="en-US"/>
              <a:pPr>
                <a:defRPr/>
              </a:pPr>
              <a:t>‹#›</a:t>
            </a:fld>
            <a:endParaRPr lang="en-US" altLang="en-US"/>
          </a:p>
        </p:txBody>
      </p:sp>
      <p:sp>
        <p:nvSpPr>
          <p:cNvPr id="7" name="Rectangle 16"/>
          <p:cNvSpPr>
            <a:spLocks noGrp="1" noChangeArrowheads="1"/>
          </p:cNvSpPr>
          <p:nvPr>
            <p:ph type="dt" sz="half" idx="12"/>
          </p:nvPr>
        </p:nvSpPr>
        <p:spPr>
          <a:ln/>
        </p:spPr>
        <p:txBody>
          <a:bodyPr/>
          <a:lstStyle>
            <a:lvl1pPr>
              <a:defRPr/>
            </a:lvl1pPr>
          </a:lstStyle>
          <a:p>
            <a:pPr>
              <a:defRPr/>
            </a:pPr>
            <a:endParaRPr lang="en-US"/>
          </a:p>
        </p:txBody>
      </p:sp>
    </p:spTree>
    <p:extLst>
      <p:ext uri="{BB962C8B-B14F-4D97-AF65-F5344CB8AC3E}">
        <p14:creationId xmlns:p14="http://schemas.microsoft.com/office/powerpoint/2010/main" val="536179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95300" y="457200"/>
            <a:ext cx="8915400" cy="1371600"/>
          </a:xfrm>
        </p:spPr>
        <p:txBody>
          <a:bodyPr/>
          <a:lstStyle/>
          <a:p>
            <a:r>
              <a:rPr lang="en-US"/>
              <a:t>Click to edit Master title style</a:t>
            </a:r>
          </a:p>
        </p:txBody>
      </p:sp>
      <p:sp>
        <p:nvSpPr>
          <p:cNvPr id="3" name="Content Placeholder 2"/>
          <p:cNvSpPr>
            <a:spLocks noGrp="1"/>
          </p:cNvSpPr>
          <p:nvPr>
            <p:ph sz="quarter" idx="1"/>
          </p:nvPr>
        </p:nvSpPr>
        <p:spPr>
          <a:xfrm>
            <a:off x="495300" y="1981200"/>
            <a:ext cx="437515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035550" y="1981200"/>
            <a:ext cx="437515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95300" y="4000500"/>
            <a:ext cx="437515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5035550" y="4000500"/>
            <a:ext cx="437515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
          <p:cNvSpPr>
            <a:spLocks noGrp="1" noChangeArrowheads="1"/>
          </p:cNvSpPr>
          <p:nvPr>
            <p:ph type="ftr" sz="quarter" idx="10"/>
          </p:nvPr>
        </p:nvSpPr>
        <p:spPr>
          <a:ln/>
        </p:spPr>
        <p:txBody>
          <a:bodyPr/>
          <a:lstStyle>
            <a:lvl1pPr>
              <a:defRPr/>
            </a:lvl1pPr>
          </a:lstStyle>
          <a:p>
            <a:pPr>
              <a:defRPr/>
            </a:pPr>
            <a:endParaRPr lang="en-US"/>
          </a:p>
        </p:txBody>
      </p:sp>
      <p:sp>
        <p:nvSpPr>
          <p:cNvPr id="8" name="Rectangle 3"/>
          <p:cNvSpPr>
            <a:spLocks noGrp="1" noChangeArrowheads="1"/>
          </p:cNvSpPr>
          <p:nvPr>
            <p:ph type="sldNum" sz="quarter" idx="11"/>
          </p:nvPr>
        </p:nvSpPr>
        <p:spPr>
          <a:ln/>
        </p:spPr>
        <p:txBody>
          <a:bodyPr/>
          <a:lstStyle>
            <a:lvl1pPr>
              <a:defRPr/>
            </a:lvl1pPr>
          </a:lstStyle>
          <a:p>
            <a:pPr>
              <a:defRPr/>
            </a:pPr>
            <a:fld id="{B149063F-F179-4BBC-911B-C8C8EE9557B3}" type="slidenum">
              <a:rPr lang="en-US" altLang="en-US"/>
              <a:pPr>
                <a:defRPr/>
              </a:pPr>
              <a:t>‹#›</a:t>
            </a:fld>
            <a:endParaRPr lang="en-US" altLang="en-US"/>
          </a:p>
        </p:txBody>
      </p:sp>
      <p:sp>
        <p:nvSpPr>
          <p:cNvPr id="9" name="Rectangle 16"/>
          <p:cNvSpPr>
            <a:spLocks noGrp="1" noChangeArrowheads="1"/>
          </p:cNvSpPr>
          <p:nvPr>
            <p:ph type="dt" sz="half" idx="12"/>
          </p:nvPr>
        </p:nvSpPr>
        <p:spPr>
          <a:ln/>
        </p:spPr>
        <p:txBody>
          <a:bodyPr/>
          <a:lstStyle>
            <a:lvl1pPr>
              <a:defRPr/>
            </a:lvl1pPr>
          </a:lstStyle>
          <a:p>
            <a:pPr>
              <a:defRPr/>
            </a:pPr>
            <a:fld id="{B8C350F6-86F0-4B27-8E18-7783C8323DEB}" type="datetime1">
              <a:rPr lang="en-SG" smtClean="0"/>
              <a:t>5/9/2022</a:t>
            </a:fld>
            <a:endParaRPr lang="en-US"/>
          </a:p>
        </p:txBody>
      </p:sp>
    </p:spTree>
    <p:extLst>
      <p:ext uri="{BB962C8B-B14F-4D97-AF65-F5344CB8AC3E}">
        <p14:creationId xmlns:p14="http://schemas.microsoft.com/office/powerpoint/2010/main" val="2909451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SG" dirty="0"/>
          </a:p>
        </p:txBody>
      </p:sp>
      <p:sp>
        <p:nvSpPr>
          <p:cNvPr id="5" name="Footer Placeholder 4"/>
          <p:cNvSpPr>
            <a:spLocks noGrp="1"/>
          </p:cNvSpPr>
          <p:nvPr>
            <p:ph type="ftr" sz="quarter" idx="11"/>
          </p:nvPr>
        </p:nvSpPr>
        <p:spPr/>
        <p:txBody>
          <a:bodyPr/>
          <a:lstStyle/>
          <a:p>
            <a:r>
              <a:rPr lang="en-SG"/>
              <a:t>ME2115 Mechanics of Machines</a:t>
            </a:r>
            <a:endParaRPr lang="en-SG" dirty="0"/>
          </a:p>
        </p:txBody>
      </p:sp>
      <p:sp>
        <p:nvSpPr>
          <p:cNvPr id="6" name="Slide Number Placeholder 5"/>
          <p:cNvSpPr>
            <a:spLocks noGrp="1"/>
          </p:cNvSpPr>
          <p:nvPr>
            <p:ph type="sldNum" sz="quarter" idx="12"/>
          </p:nvPr>
        </p:nvSpPr>
        <p:spPr/>
        <p:txBody>
          <a:bodyPr/>
          <a:lstStyle/>
          <a:p>
            <a:fld id="{9BF28668-276B-45C1-A181-AEB78CCD96EB}" type="slidenum">
              <a:rPr lang="en-SG" smtClean="0"/>
              <a:t>‹#›</a:t>
            </a:fld>
            <a:endParaRPr lang="en-SG" dirty="0"/>
          </a:p>
        </p:txBody>
      </p:sp>
    </p:spTree>
    <p:extLst>
      <p:ext uri="{BB962C8B-B14F-4D97-AF65-F5344CB8AC3E}">
        <p14:creationId xmlns:p14="http://schemas.microsoft.com/office/powerpoint/2010/main" val="3352965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581" y="6400800"/>
            <a:ext cx="990342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90342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91540" y="760647"/>
            <a:ext cx="817245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91540" y="4453128"/>
            <a:ext cx="817245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SG" dirty="0"/>
          </a:p>
        </p:txBody>
      </p:sp>
      <p:sp>
        <p:nvSpPr>
          <p:cNvPr id="5" name="Footer Placeholder 4"/>
          <p:cNvSpPr>
            <a:spLocks noGrp="1"/>
          </p:cNvSpPr>
          <p:nvPr>
            <p:ph type="ftr" sz="quarter" idx="11"/>
          </p:nvPr>
        </p:nvSpPr>
        <p:spPr/>
        <p:txBody>
          <a:bodyPr/>
          <a:lstStyle/>
          <a:p>
            <a:r>
              <a:rPr lang="en-SG"/>
              <a:t>ME2115 Mechanics of Machines</a:t>
            </a:r>
            <a:endParaRPr lang="en-SG" dirty="0"/>
          </a:p>
        </p:txBody>
      </p:sp>
      <p:sp>
        <p:nvSpPr>
          <p:cNvPr id="6" name="Slide Number Placeholder 5"/>
          <p:cNvSpPr>
            <a:spLocks noGrp="1"/>
          </p:cNvSpPr>
          <p:nvPr>
            <p:ph type="sldNum" sz="quarter" idx="12"/>
          </p:nvPr>
        </p:nvSpPr>
        <p:spPr/>
        <p:txBody>
          <a:bodyPr/>
          <a:lstStyle/>
          <a:p>
            <a:fld id="{9BF28668-276B-45C1-A181-AEB78CCD96EB}" type="slidenum">
              <a:rPr lang="en-SG" smtClean="0"/>
              <a:t>‹#›</a:t>
            </a:fld>
            <a:endParaRPr lang="en-SG" dirty="0"/>
          </a:p>
        </p:txBody>
      </p:sp>
    </p:spTree>
    <p:extLst>
      <p:ext uri="{BB962C8B-B14F-4D97-AF65-F5344CB8AC3E}">
        <p14:creationId xmlns:p14="http://schemas.microsoft.com/office/powerpoint/2010/main" val="1057987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91540" y="286605"/>
            <a:ext cx="817245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91540" y="1845736"/>
            <a:ext cx="401193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52060" y="1845735"/>
            <a:ext cx="401193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SG" dirty="0"/>
          </a:p>
        </p:txBody>
      </p:sp>
      <p:sp>
        <p:nvSpPr>
          <p:cNvPr id="6" name="Footer Placeholder 5"/>
          <p:cNvSpPr>
            <a:spLocks noGrp="1"/>
          </p:cNvSpPr>
          <p:nvPr>
            <p:ph type="ftr" sz="quarter" idx="11"/>
          </p:nvPr>
        </p:nvSpPr>
        <p:spPr/>
        <p:txBody>
          <a:bodyPr/>
          <a:lstStyle/>
          <a:p>
            <a:r>
              <a:rPr lang="en-SG"/>
              <a:t>ME2115 Mechanics of Machines</a:t>
            </a:r>
            <a:endParaRPr lang="en-SG" dirty="0"/>
          </a:p>
        </p:txBody>
      </p:sp>
      <p:sp>
        <p:nvSpPr>
          <p:cNvPr id="7" name="Slide Number Placeholder 6"/>
          <p:cNvSpPr>
            <a:spLocks noGrp="1"/>
          </p:cNvSpPr>
          <p:nvPr>
            <p:ph type="sldNum" sz="quarter" idx="12"/>
          </p:nvPr>
        </p:nvSpPr>
        <p:spPr/>
        <p:txBody>
          <a:bodyPr/>
          <a:lstStyle/>
          <a:p>
            <a:fld id="{9BF28668-276B-45C1-A181-AEB78CCD96EB}" type="slidenum">
              <a:rPr lang="en-SG" smtClean="0"/>
              <a:t>‹#›</a:t>
            </a:fld>
            <a:endParaRPr lang="en-SG" dirty="0"/>
          </a:p>
        </p:txBody>
      </p:sp>
    </p:spTree>
    <p:extLst>
      <p:ext uri="{BB962C8B-B14F-4D97-AF65-F5344CB8AC3E}">
        <p14:creationId xmlns:p14="http://schemas.microsoft.com/office/powerpoint/2010/main" val="2059823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91540" y="286605"/>
            <a:ext cx="817245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91540" y="1846052"/>
            <a:ext cx="401193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91540" y="2582335"/>
            <a:ext cx="401193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52060" y="1846052"/>
            <a:ext cx="401193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52060" y="2582334"/>
            <a:ext cx="401193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SG" dirty="0"/>
          </a:p>
        </p:txBody>
      </p:sp>
      <p:sp>
        <p:nvSpPr>
          <p:cNvPr id="8" name="Footer Placeholder 7"/>
          <p:cNvSpPr>
            <a:spLocks noGrp="1"/>
          </p:cNvSpPr>
          <p:nvPr>
            <p:ph type="ftr" sz="quarter" idx="11"/>
          </p:nvPr>
        </p:nvSpPr>
        <p:spPr/>
        <p:txBody>
          <a:bodyPr/>
          <a:lstStyle/>
          <a:p>
            <a:r>
              <a:rPr lang="en-SG"/>
              <a:t>ME2115 Mechanics of Machines</a:t>
            </a:r>
            <a:endParaRPr lang="en-SG" dirty="0"/>
          </a:p>
        </p:txBody>
      </p:sp>
      <p:sp>
        <p:nvSpPr>
          <p:cNvPr id="9" name="Slide Number Placeholder 8"/>
          <p:cNvSpPr>
            <a:spLocks noGrp="1"/>
          </p:cNvSpPr>
          <p:nvPr>
            <p:ph type="sldNum" sz="quarter" idx="12"/>
          </p:nvPr>
        </p:nvSpPr>
        <p:spPr/>
        <p:txBody>
          <a:bodyPr/>
          <a:lstStyle/>
          <a:p>
            <a:fld id="{9BF28668-276B-45C1-A181-AEB78CCD96EB}" type="slidenum">
              <a:rPr lang="en-SG" smtClean="0"/>
              <a:t>‹#›</a:t>
            </a:fld>
            <a:endParaRPr lang="en-SG" dirty="0"/>
          </a:p>
        </p:txBody>
      </p:sp>
    </p:spTree>
    <p:extLst>
      <p:ext uri="{BB962C8B-B14F-4D97-AF65-F5344CB8AC3E}">
        <p14:creationId xmlns:p14="http://schemas.microsoft.com/office/powerpoint/2010/main" val="3547081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SG" dirty="0"/>
          </a:p>
        </p:txBody>
      </p:sp>
      <p:sp>
        <p:nvSpPr>
          <p:cNvPr id="4" name="Footer Placeholder 3"/>
          <p:cNvSpPr>
            <a:spLocks noGrp="1"/>
          </p:cNvSpPr>
          <p:nvPr>
            <p:ph type="ftr" sz="quarter" idx="11"/>
          </p:nvPr>
        </p:nvSpPr>
        <p:spPr/>
        <p:txBody>
          <a:bodyPr/>
          <a:lstStyle/>
          <a:p>
            <a:r>
              <a:rPr lang="en-SG"/>
              <a:t>ME2115 Mechanics of Machines</a:t>
            </a:r>
            <a:endParaRPr lang="en-SG" dirty="0"/>
          </a:p>
        </p:txBody>
      </p:sp>
      <p:sp>
        <p:nvSpPr>
          <p:cNvPr id="5" name="Slide Number Placeholder 4"/>
          <p:cNvSpPr>
            <a:spLocks noGrp="1"/>
          </p:cNvSpPr>
          <p:nvPr>
            <p:ph type="sldNum" sz="quarter" idx="12"/>
          </p:nvPr>
        </p:nvSpPr>
        <p:spPr/>
        <p:txBody>
          <a:bodyPr/>
          <a:lstStyle/>
          <a:p>
            <a:fld id="{9BF28668-276B-45C1-A181-AEB78CCD96EB}" type="slidenum">
              <a:rPr lang="en-SG" smtClean="0"/>
              <a:t>‹#›</a:t>
            </a:fld>
            <a:endParaRPr lang="en-SG" dirty="0"/>
          </a:p>
        </p:txBody>
      </p:sp>
    </p:spTree>
    <p:extLst>
      <p:ext uri="{BB962C8B-B14F-4D97-AF65-F5344CB8AC3E}">
        <p14:creationId xmlns:p14="http://schemas.microsoft.com/office/powerpoint/2010/main" val="1088135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581" y="6400800"/>
            <a:ext cx="990342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3" y="6334316"/>
            <a:ext cx="990342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endParaRPr lang="en-SG"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SG"/>
              <a:t>ME2115 Mechanics of Machines</a:t>
            </a:r>
            <a:endParaRPr lang="en-SG" dirty="0"/>
          </a:p>
        </p:txBody>
      </p:sp>
      <p:sp>
        <p:nvSpPr>
          <p:cNvPr id="9" name="Slide Number Placeholder 8"/>
          <p:cNvSpPr>
            <a:spLocks noGrp="1"/>
          </p:cNvSpPr>
          <p:nvPr>
            <p:ph type="sldNum" sz="quarter" idx="12"/>
          </p:nvPr>
        </p:nvSpPr>
        <p:spPr/>
        <p:txBody>
          <a:bodyPr/>
          <a:lstStyle/>
          <a:p>
            <a:fld id="{9BF28668-276B-45C1-A181-AEB78CCD96EB}" type="slidenum">
              <a:rPr lang="en-SG" smtClean="0"/>
              <a:t>‹#›</a:t>
            </a:fld>
            <a:endParaRPr lang="en-SG" dirty="0"/>
          </a:p>
        </p:txBody>
      </p:sp>
    </p:spTree>
    <p:extLst>
      <p:ext uri="{BB962C8B-B14F-4D97-AF65-F5344CB8AC3E}">
        <p14:creationId xmlns:p14="http://schemas.microsoft.com/office/powerpoint/2010/main" val="2284484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5" y="0"/>
            <a:ext cx="329126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282557" y="0"/>
            <a:ext cx="52007"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71475" y="594359"/>
            <a:ext cx="2600325"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900488" y="731520"/>
            <a:ext cx="5274945"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71475" y="2926080"/>
            <a:ext cx="2600325"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78229" y="6459787"/>
            <a:ext cx="2127540" cy="365125"/>
          </a:xfrm>
        </p:spPr>
        <p:txBody>
          <a:bodyPr/>
          <a:lstStyle>
            <a:lvl1pPr algn="l">
              <a:defRPr/>
            </a:lvl1pPr>
          </a:lstStyle>
          <a:p>
            <a:endParaRPr lang="en-SG" dirty="0"/>
          </a:p>
        </p:txBody>
      </p:sp>
      <p:sp>
        <p:nvSpPr>
          <p:cNvPr id="6" name="Footer Placeholder 5"/>
          <p:cNvSpPr>
            <a:spLocks noGrp="1"/>
          </p:cNvSpPr>
          <p:nvPr>
            <p:ph type="ftr" sz="quarter" idx="11"/>
          </p:nvPr>
        </p:nvSpPr>
        <p:spPr>
          <a:xfrm>
            <a:off x="3900487" y="6459787"/>
            <a:ext cx="3776663" cy="365125"/>
          </a:xfrm>
        </p:spPr>
        <p:txBody>
          <a:bodyPr/>
          <a:lstStyle>
            <a:lvl1pPr algn="l">
              <a:defRPr>
                <a:solidFill>
                  <a:schemeClr val="tx2"/>
                </a:solidFill>
              </a:defRPr>
            </a:lvl1pPr>
          </a:lstStyle>
          <a:p>
            <a:r>
              <a:rPr lang="en-SG"/>
              <a:t>ME2115 Mechanics of Machines</a:t>
            </a:r>
            <a:endParaRPr lang="en-SG"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BF28668-276B-45C1-A181-AEB78CCD96EB}" type="slidenum">
              <a:rPr lang="en-SG" smtClean="0"/>
              <a:t>‹#›</a:t>
            </a:fld>
            <a:endParaRPr lang="en-SG" dirty="0"/>
          </a:p>
        </p:txBody>
      </p:sp>
    </p:spTree>
    <p:extLst>
      <p:ext uri="{BB962C8B-B14F-4D97-AF65-F5344CB8AC3E}">
        <p14:creationId xmlns:p14="http://schemas.microsoft.com/office/powerpoint/2010/main" val="1519631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903421"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3" y="4915076"/>
            <a:ext cx="9903421"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91540" y="5074920"/>
            <a:ext cx="822198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4" y="0"/>
            <a:ext cx="9905988"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91540" y="5907024"/>
            <a:ext cx="822198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SG" dirty="0"/>
          </a:p>
        </p:txBody>
      </p:sp>
      <p:sp>
        <p:nvSpPr>
          <p:cNvPr id="6" name="Footer Placeholder 5"/>
          <p:cNvSpPr>
            <a:spLocks noGrp="1"/>
          </p:cNvSpPr>
          <p:nvPr>
            <p:ph type="ftr" sz="quarter" idx="11"/>
          </p:nvPr>
        </p:nvSpPr>
        <p:spPr/>
        <p:txBody>
          <a:bodyPr/>
          <a:lstStyle/>
          <a:p>
            <a:r>
              <a:rPr lang="en-SG"/>
              <a:t>ME2115 Mechanics of Machines</a:t>
            </a:r>
            <a:endParaRPr lang="en-SG" dirty="0"/>
          </a:p>
        </p:txBody>
      </p:sp>
      <p:sp>
        <p:nvSpPr>
          <p:cNvPr id="7" name="Slide Number Placeholder 6"/>
          <p:cNvSpPr>
            <a:spLocks noGrp="1"/>
          </p:cNvSpPr>
          <p:nvPr>
            <p:ph type="sldNum" sz="quarter" idx="12"/>
          </p:nvPr>
        </p:nvSpPr>
        <p:spPr/>
        <p:txBody>
          <a:bodyPr/>
          <a:lstStyle/>
          <a:p>
            <a:fld id="{9BF28668-276B-45C1-A181-AEB78CCD96EB}" type="slidenum">
              <a:rPr lang="en-SG" smtClean="0"/>
              <a:t>‹#›</a:t>
            </a:fld>
            <a:endParaRPr lang="en-SG" dirty="0"/>
          </a:p>
        </p:txBody>
      </p:sp>
    </p:spTree>
    <p:extLst>
      <p:ext uri="{BB962C8B-B14F-4D97-AF65-F5344CB8AC3E}">
        <p14:creationId xmlns:p14="http://schemas.microsoft.com/office/powerpoint/2010/main" val="1475951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9906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6334316"/>
            <a:ext cx="9906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66776" y="162366"/>
            <a:ext cx="817245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91539" y="1845734"/>
            <a:ext cx="817245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1542" y="6459787"/>
            <a:ext cx="2008720" cy="365125"/>
          </a:xfrm>
          <a:prstGeom prst="rect">
            <a:avLst/>
          </a:prstGeom>
        </p:spPr>
        <p:txBody>
          <a:bodyPr vert="horz" lIns="91440" tIns="45720" rIns="91440" bIns="45720" rtlCol="0" anchor="ctr"/>
          <a:lstStyle>
            <a:lvl1pPr algn="l">
              <a:defRPr sz="900">
                <a:solidFill>
                  <a:srgbClr val="FFFFFF"/>
                </a:solidFill>
              </a:defRPr>
            </a:lvl1pPr>
          </a:lstStyle>
          <a:p>
            <a:endParaRPr lang="en-SG" dirty="0"/>
          </a:p>
        </p:txBody>
      </p:sp>
      <p:sp>
        <p:nvSpPr>
          <p:cNvPr id="5" name="Footer Placeholder 4"/>
          <p:cNvSpPr>
            <a:spLocks noGrp="1"/>
          </p:cNvSpPr>
          <p:nvPr>
            <p:ph type="ftr" sz="quarter" idx="3"/>
          </p:nvPr>
        </p:nvSpPr>
        <p:spPr>
          <a:xfrm>
            <a:off x="2995026" y="6459787"/>
            <a:ext cx="3918528"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SG"/>
              <a:t>ME2115 Mechanics of Machines</a:t>
            </a:r>
            <a:endParaRPr lang="en-SG" dirty="0"/>
          </a:p>
        </p:txBody>
      </p:sp>
      <p:sp>
        <p:nvSpPr>
          <p:cNvPr id="6" name="Slide Number Placeholder 5"/>
          <p:cNvSpPr>
            <a:spLocks noGrp="1"/>
          </p:cNvSpPr>
          <p:nvPr>
            <p:ph type="sldNum" sz="quarter" idx="4"/>
          </p:nvPr>
        </p:nvSpPr>
        <p:spPr>
          <a:xfrm>
            <a:off x="8044123" y="6459787"/>
            <a:ext cx="1066021" cy="365125"/>
          </a:xfrm>
          <a:prstGeom prst="rect">
            <a:avLst/>
          </a:prstGeom>
        </p:spPr>
        <p:txBody>
          <a:bodyPr vert="horz" lIns="91440" tIns="45720" rIns="91440" bIns="45720" rtlCol="0" anchor="ctr"/>
          <a:lstStyle>
            <a:lvl1pPr algn="r">
              <a:defRPr sz="1050">
                <a:solidFill>
                  <a:srgbClr val="FFFFFF"/>
                </a:solidFill>
              </a:defRPr>
            </a:lvl1pPr>
          </a:lstStyle>
          <a:p>
            <a:fld id="{9BF28668-276B-45C1-A181-AEB78CCD96EB}" type="slidenum">
              <a:rPr lang="en-SG" smtClean="0"/>
              <a:t>‹#›</a:t>
            </a:fld>
            <a:endParaRPr lang="en-SG" dirty="0"/>
          </a:p>
        </p:txBody>
      </p:sp>
    </p:spTree>
    <p:extLst>
      <p:ext uri="{BB962C8B-B14F-4D97-AF65-F5344CB8AC3E}">
        <p14:creationId xmlns:p14="http://schemas.microsoft.com/office/powerpoint/2010/main" val="1979668058"/>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6" r:id="rId12"/>
    <p:sldLayoutId id="2147483727" r:id="rId13"/>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hyperlink" Target="mailto:shenlei@nus.edu.sg"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jpeg"/><Relationship Id="rId7"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0.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30.wmf"/><Relationship Id="rId2" Type="http://schemas.openxmlformats.org/officeDocument/2006/relationships/slideLayout" Target="../slideLayouts/slideLayout12.xml"/><Relationship Id="rId1" Type="http://schemas.openxmlformats.org/officeDocument/2006/relationships/vmlDrawing" Target="../drawings/vmlDrawing5.vml"/><Relationship Id="rId6" Type="http://schemas.openxmlformats.org/officeDocument/2006/relationships/oleObject" Target="../embeddings/oleObject20.bin"/><Relationship Id="rId5" Type="http://schemas.openxmlformats.org/officeDocument/2006/relationships/image" Target="../media/image29.wmf"/><Relationship Id="rId4" Type="http://schemas.openxmlformats.org/officeDocument/2006/relationships/oleObject" Target="../embeddings/oleObject19.bin"/></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jpeg"/><Relationship Id="rId7" Type="http://schemas.openxmlformats.org/officeDocument/2006/relationships/image" Target="../media/image35.png"/><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image" Target="../media/image34.png"/><Relationship Id="rId5" Type="http://schemas.openxmlformats.org/officeDocument/2006/relationships/image" Target="../media/image31.wmf"/><Relationship Id="rId10" Type="http://schemas.openxmlformats.org/officeDocument/2006/relationships/image" Target="../media/image38.png"/><Relationship Id="rId4" Type="http://schemas.openxmlformats.org/officeDocument/2006/relationships/oleObject" Target="../embeddings/oleObject21.bin"/><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30.wmf"/><Relationship Id="rId18" Type="http://schemas.openxmlformats.org/officeDocument/2006/relationships/image" Target="../media/image39.png"/><Relationship Id="rId3" Type="http://schemas.openxmlformats.org/officeDocument/2006/relationships/image" Target="../media/image2.jpeg"/><Relationship Id="rId7" Type="http://schemas.openxmlformats.org/officeDocument/2006/relationships/image" Target="../media/image33.wmf"/><Relationship Id="rId12" Type="http://schemas.openxmlformats.org/officeDocument/2006/relationships/oleObject" Target="../embeddings/oleObject26.bin"/><Relationship Id="rId17" Type="http://schemas.openxmlformats.org/officeDocument/2006/relationships/image" Target="../media/image36.wmf"/><Relationship Id="rId2" Type="http://schemas.openxmlformats.org/officeDocument/2006/relationships/slideLayout" Target="../slideLayouts/slideLayout12.xml"/><Relationship Id="rId16" Type="http://schemas.openxmlformats.org/officeDocument/2006/relationships/oleObject" Target="../embeddings/oleObject28.bin"/><Relationship Id="rId1" Type="http://schemas.openxmlformats.org/officeDocument/2006/relationships/vmlDrawing" Target="../drawings/vmlDrawing7.vml"/><Relationship Id="rId6" Type="http://schemas.openxmlformats.org/officeDocument/2006/relationships/oleObject" Target="../embeddings/oleObject23.bin"/><Relationship Id="rId11" Type="http://schemas.openxmlformats.org/officeDocument/2006/relationships/image" Target="../media/image35.wmf"/><Relationship Id="rId5" Type="http://schemas.openxmlformats.org/officeDocument/2006/relationships/image" Target="../media/image32.wmf"/><Relationship Id="rId15" Type="http://schemas.openxmlformats.org/officeDocument/2006/relationships/image" Target="../media/image31.w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34.wmf"/><Relationship Id="rId14" Type="http://schemas.openxmlformats.org/officeDocument/2006/relationships/oleObject" Target="../embeddings/oleObject27.bin"/></Relationships>
</file>

<file path=ppt/slides/_rels/slide14.x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image" Target="../media/image46.png"/><Relationship Id="rId3" Type="http://schemas.openxmlformats.org/officeDocument/2006/relationships/notesSlide" Target="../notesSlides/notesSlide3.xml"/><Relationship Id="rId7" Type="http://schemas.openxmlformats.org/officeDocument/2006/relationships/oleObject" Target="../embeddings/oleObject30.bin"/><Relationship Id="rId12" Type="http://schemas.openxmlformats.org/officeDocument/2006/relationships/image" Target="../media/image45.png"/><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image" Target="../media/image34.wmf"/><Relationship Id="rId11" Type="http://schemas.openxmlformats.org/officeDocument/2006/relationships/image" Target="../media/image40.png"/><Relationship Id="rId5" Type="http://schemas.openxmlformats.org/officeDocument/2006/relationships/oleObject" Target="../embeddings/oleObject29.bin"/><Relationship Id="rId10" Type="http://schemas.openxmlformats.org/officeDocument/2006/relationships/image" Target="../media/image35.wmf"/><Relationship Id="rId4" Type="http://schemas.openxmlformats.org/officeDocument/2006/relationships/image" Target="../media/image2.jpeg"/><Relationship Id="rId9" Type="http://schemas.openxmlformats.org/officeDocument/2006/relationships/oleObject" Target="../embeddings/oleObject31.bin"/></Relationships>
</file>

<file path=ppt/slides/_rels/slide15.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notesSlide" Target="../notesSlides/notesSlide4.xml"/><Relationship Id="rId7" Type="http://schemas.openxmlformats.org/officeDocument/2006/relationships/oleObject" Target="../embeddings/oleObject33.bin"/><Relationship Id="rId2" Type="http://schemas.openxmlformats.org/officeDocument/2006/relationships/slideLayout" Target="../slideLayouts/slideLayout12.xml"/><Relationship Id="rId1" Type="http://schemas.openxmlformats.org/officeDocument/2006/relationships/vmlDrawing" Target="../drawings/vmlDrawing9.vml"/><Relationship Id="rId6" Type="http://schemas.openxmlformats.org/officeDocument/2006/relationships/image" Target="../media/image37.wmf"/><Relationship Id="rId11" Type="http://schemas.openxmlformats.org/officeDocument/2006/relationships/image" Target="../media/image400.png"/><Relationship Id="rId5" Type="http://schemas.openxmlformats.org/officeDocument/2006/relationships/oleObject" Target="../embeddings/oleObject32.bin"/><Relationship Id="rId10" Type="http://schemas.openxmlformats.org/officeDocument/2006/relationships/image" Target="../media/image35.wmf"/><Relationship Id="rId4" Type="http://schemas.openxmlformats.org/officeDocument/2006/relationships/image" Target="../media/image2.jpeg"/><Relationship Id="rId9" Type="http://schemas.openxmlformats.org/officeDocument/2006/relationships/oleObject" Target="../embeddings/oleObject34.bin"/></Relationships>
</file>

<file path=ppt/slides/_rels/slide16.x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oleObject" Target="../embeddings/oleObject38.bin"/><Relationship Id="rId18" Type="http://schemas.openxmlformats.org/officeDocument/2006/relationships/image" Target="../media/image40.wmf"/><Relationship Id="rId26" Type="http://schemas.openxmlformats.org/officeDocument/2006/relationships/image" Target="../media/image44.wmf"/><Relationship Id="rId3" Type="http://schemas.openxmlformats.org/officeDocument/2006/relationships/notesSlide" Target="../notesSlides/notesSlide5.xml"/><Relationship Id="rId21" Type="http://schemas.openxmlformats.org/officeDocument/2006/relationships/oleObject" Target="../embeddings/oleObject42.bin"/><Relationship Id="rId7" Type="http://schemas.openxmlformats.org/officeDocument/2006/relationships/oleObject" Target="../embeddings/oleObject36.bin"/><Relationship Id="rId12" Type="http://schemas.openxmlformats.org/officeDocument/2006/relationships/image" Target="../media/image48.png"/><Relationship Id="rId17" Type="http://schemas.openxmlformats.org/officeDocument/2006/relationships/oleObject" Target="../embeddings/oleObject40.bin"/><Relationship Id="rId25" Type="http://schemas.openxmlformats.org/officeDocument/2006/relationships/oleObject" Target="../embeddings/oleObject44.bin"/><Relationship Id="rId2" Type="http://schemas.openxmlformats.org/officeDocument/2006/relationships/slideLayout" Target="../slideLayouts/slideLayout12.xml"/><Relationship Id="rId16" Type="http://schemas.openxmlformats.org/officeDocument/2006/relationships/image" Target="../media/image39.wmf"/><Relationship Id="rId20" Type="http://schemas.openxmlformats.org/officeDocument/2006/relationships/image" Target="../media/image41.wmf"/><Relationship Id="rId1" Type="http://schemas.openxmlformats.org/officeDocument/2006/relationships/vmlDrawing" Target="../drawings/vmlDrawing10.vml"/><Relationship Id="rId6" Type="http://schemas.openxmlformats.org/officeDocument/2006/relationships/image" Target="../media/image34.wmf"/><Relationship Id="rId11" Type="http://schemas.openxmlformats.org/officeDocument/2006/relationships/image" Target="../media/image47.png"/><Relationship Id="rId24" Type="http://schemas.openxmlformats.org/officeDocument/2006/relationships/image" Target="../media/image43.wmf"/><Relationship Id="rId5" Type="http://schemas.openxmlformats.org/officeDocument/2006/relationships/oleObject" Target="../embeddings/oleObject35.bin"/><Relationship Id="rId15" Type="http://schemas.openxmlformats.org/officeDocument/2006/relationships/oleObject" Target="../embeddings/oleObject39.bin"/><Relationship Id="rId23" Type="http://schemas.openxmlformats.org/officeDocument/2006/relationships/oleObject" Target="../embeddings/oleObject43.bin"/><Relationship Id="rId10" Type="http://schemas.openxmlformats.org/officeDocument/2006/relationships/image" Target="../media/image35.wmf"/><Relationship Id="rId19" Type="http://schemas.openxmlformats.org/officeDocument/2006/relationships/oleObject" Target="../embeddings/oleObject41.bin"/><Relationship Id="rId4" Type="http://schemas.openxmlformats.org/officeDocument/2006/relationships/image" Target="../media/image2.jpeg"/><Relationship Id="rId9" Type="http://schemas.openxmlformats.org/officeDocument/2006/relationships/oleObject" Target="../embeddings/oleObject37.bin"/><Relationship Id="rId14" Type="http://schemas.openxmlformats.org/officeDocument/2006/relationships/image" Target="../media/image38.wmf"/><Relationship Id="rId22" Type="http://schemas.openxmlformats.org/officeDocument/2006/relationships/image" Target="../media/image42.wmf"/></Relationships>
</file>

<file path=ppt/slides/_rels/slide1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2.jpeg"/><Relationship Id="rId1" Type="http://schemas.openxmlformats.org/officeDocument/2006/relationships/slideLayout" Target="../slideLayouts/slideLayout6.xml"/><Relationship Id="rId4" Type="http://schemas.openxmlformats.org/officeDocument/2006/relationships/image" Target="../media/image50.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2.png"/><Relationship Id="rId2" Type="http://schemas.openxmlformats.org/officeDocument/2006/relationships/image" Target="../media/image60.png"/><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0.jpeg"/></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47.bin"/><Relationship Id="rId3" Type="http://schemas.openxmlformats.org/officeDocument/2006/relationships/image" Target="../media/image2.jpeg"/><Relationship Id="rId7" Type="http://schemas.openxmlformats.org/officeDocument/2006/relationships/image" Target="../media/image33.wmf"/><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oleObject" Target="../embeddings/oleObject46.bin"/><Relationship Id="rId5" Type="http://schemas.openxmlformats.org/officeDocument/2006/relationships/image" Target="../media/image34.wmf"/><Relationship Id="rId4" Type="http://schemas.openxmlformats.org/officeDocument/2006/relationships/oleObject" Target="../embeddings/oleObject45.bin"/><Relationship Id="rId9" Type="http://schemas.openxmlformats.org/officeDocument/2006/relationships/image" Target="../media/image35.wmf"/></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48.bin"/><Relationship Id="rId7" Type="http://schemas.openxmlformats.org/officeDocument/2006/relationships/oleObject" Target="../embeddings/oleObject50.bin"/><Relationship Id="rId2" Type="http://schemas.openxmlformats.org/officeDocument/2006/relationships/slideLayout" Target="../slideLayouts/slideLayout6.xml"/><Relationship Id="rId1" Type="http://schemas.openxmlformats.org/officeDocument/2006/relationships/vmlDrawing" Target="../drawings/vmlDrawing12.vml"/><Relationship Id="rId6" Type="http://schemas.openxmlformats.org/officeDocument/2006/relationships/image" Target="../media/image53.wmf"/><Relationship Id="rId5" Type="http://schemas.openxmlformats.org/officeDocument/2006/relationships/oleObject" Target="../embeddings/oleObject49.bin"/><Relationship Id="rId10" Type="http://schemas.openxmlformats.org/officeDocument/2006/relationships/image" Target="../media/image2.jpeg"/><Relationship Id="rId4" Type="http://schemas.openxmlformats.org/officeDocument/2006/relationships/image" Target="../media/image52.wmf"/><Relationship Id="rId9" Type="http://schemas.openxmlformats.org/officeDocument/2006/relationships/image" Target="../media/image51.jpe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image" Target="../media/image55.jpeg"/><Relationship Id="rId7" Type="http://schemas.openxmlformats.org/officeDocument/2006/relationships/oleObject" Target="../embeddings/oleObject52.bin"/><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image" Target="../media/image52.wmf"/><Relationship Id="rId11" Type="http://schemas.openxmlformats.org/officeDocument/2006/relationships/image" Target="../media/image2.jpeg"/><Relationship Id="rId5" Type="http://schemas.openxmlformats.org/officeDocument/2006/relationships/oleObject" Target="../embeddings/oleObject51.bin"/><Relationship Id="rId10" Type="http://schemas.openxmlformats.org/officeDocument/2006/relationships/image" Target="../media/image54.wmf"/><Relationship Id="rId4" Type="http://schemas.openxmlformats.org/officeDocument/2006/relationships/image" Target="../media/image56.jpeg"/><Relationship Id="rId9" Type="http://schemas.openxmlformats.org/officeDocument/2006/relationships/oleObject" Target="../embeddings/oleObject53.bin"/></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image" Target="../media/image2.jpeg"/><Relationship Id="rId7" Type="http://schemas.openxmlformats.org/officeDocument/2006/relationships/oleObject" Target="../embeddings/oleObject52.bin"/><Relationship Id="rId2" Type="http://schemas.openxmlformats.org/officeDocument/2006/relationships/slideLayout" Target="../slideLayouts/slideLayout6.xml"/><Relationship Id="rId1" Type="http://schemas.openxmlformats.org/officeDocument/2006/relationships/vmlDrawing" Target="../drawings/vmlDrawing14.vml"/><Relationship Id="rId6" Type="http://schemas.openxmlformats.org/officeDocument/2006/relationships/image" Target="../media/image52.wmf"/><Relationship Id="rId11" Type="http://schemas.openxmlformats.org/officeDocument/2006/relationships/image" Target="../media/image57.png"/><Relationship Id="rId5" Type="http://schemas.openxmlformats.org/officeDocument/2006/relationships/oleObject" Target="../embeddings/oleObject51.bin"/><Relationship Id="rId10" Type="http://schemas.openxmlformats.org/officeDocument/2006/relationships/image" Target="../media/image54.wmf"/><Relationship Id="rId4" Type="http://schemas.openxmlformats.org/officeDocument/2006/relationships/image" Target="../media/image56.jpeg"/><Relationship Id="rId9" Type="http://schemas.openxmlformats.org/officeDocument/2006/relationships/oleObject" Target="../embeddings/oleObject53.bin"/></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8.png"/><Relationship Id="rId7" Type="http://schemas.openxmlformats.org/officeDocument/2006/relationships/image" Target="../media/image65.png"/><Relationship Id="rId2" Type="http://schemas.openxmlformats.org/officeDocument/2006/relationships/image" Target="../media/image2.jpe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3" Type="http://schemas.openxmlformats.org/officeDocument/2006/relationships/image" Target="../media/image72.png"/><Relationship Id="rId18" Type="http://schemas.openxmlformats.org/officeDocument/2006/relationships/oleObject" Target="../embeddings/oleObject61.bin"/><Relationship Id="rId26" Type="http://schemas.openxmlformats.org/officeDocument/2006/relationships/oleObject" Target="../embeddings/oleObject65.bin"/><Relationship Id="rId3" Type="http://schemas.openxmlformats.org/officeDocument/2006/relationships/image" Target="../media/image2.jpeg"/><Relationship Id="rId21" Type="http://schemas.openxmlformats.org/officeDocument/2006/relationships/image" Target="../media/image76.wmf"/><Relationship Id="rId7" Type="http://schemas.openxmlformats.org/officeDocument/2006/relationships/image" Target="../media/image69.png"/><Relationship Id="rId12" Type="http://schemas.openxmlformats.org/officeDocument/2006/relationships/oleObject" Target="../embeddings/oleObject58.bin"/><Relationship Id="rId17" Type="http://schemas.openxmlformats.org/officeDocument/2006/relationships/image" Target="../media/image74.png"/><Relationship Id="rId25" Type="http://schemas.openxmlformats.org/officeDocument/2006/relationships/image" Target="../media/image78.wmf"/><Relationship Id="rId33" Type="http://schemas.openxmlformats.org/officeDocument/2006/relationships/image" Target="../media/image83.png"/><Relationship Id="rId2" Type="http://schemas.openxmlformats.org/officeDocument/2006/relationships/slideLayout" Target="../slideLayouts/slideLayout12.xml"/><Relationship Id="rId16" Type="http://schemas.openxmlformats.org/officeDocument/2006/relationships/oleObject" Target="../embeddings/oleObject60.bin"/><Relationship Id="rId20" Type="http://schemas.openxmlformats.org/officeDocument/2006/relationships/oleObject" Target="../embeddings/oleObject62.bin"/><Relationship Id="rId29" Type="http://schemas.openxmlformats.org/officeDocument/2006/relationships/image" Target="../media/image80.wmf"/><Relationship Id="rId1" Type="http://schemas.openxmlformats.org/officeDocument/2006/relationships/vmlDrawing" Target="../drawings/vmlDrawing15.vml"/><Relationship Id="rId6" Type="http://schemas.openxmlformats.org/officeDocument/2006/relationships/oleObject" Target="../embeddings/oleObject55.bin"/><Relationship Id="rId11" Type="http://schemas.openxmlformats.org/officeDocument/2006/relationships/image" Target="../media/image71.wmf"/><Relationship Id="rId24" Type="http://schemas.openxmlformats.org/officeDocument/2006/relationships/oleObject" Target="../embeddings/oleObject64.bin"/><Relationship Id="rId32" Type="http://schemas.openxmlformats.org/officeDocument/2006/relationships/image" Target="../media/image82.emf"/><Relationship Id="rId5" Type="http://schemas.openxmlformats.org/officeDocument/2006/relationships/image" Target="../media/image68.wmf"/><Relationship Id="rId15" Type="http://schemas.openxmlformats.org/officeDocument/2006/relationships/image" Target="../media/image73.wmf"/><Relationship Id="rId23" Type="http://schemas.openxmlformats.org/officeDocument/2006/relationships/image" Target="../media/image77.png"/><Relationship Id="rId28" Type="http://schemas.openxmlformats.org/officeDocument/2006/relationships/oleObject" Target="../embeddings/oleObject66.bin"/><Relationship Id="rId10" Type="http://schemas.openxmlformats.org/officeDocument/2006/relationships/oleObject" Target="../embeddings/oleObject57.bin"/><Relationship Id="rId19" Type="http://schemas.openxmlformats.org/officeDocument/2006/relationships/image" Target="../media/image75.wmf"/><Relationship Id="rId31" Type="http://schemas.openxmlformats.org/officeDocument/2006/relationships/image" Target="../media/image81.wmf"/><Relationship Id="rId4" Type="http://schemas.openxmlformats.org/officeDocument/2006/relationships/oleObject" Target="../embeddings/oleObject54.bin"/><Relationship Id="rId9" Type="http://schemas.openxmlformats.org/officeDocument/2006/relationships/image" Target="../media/image70.wmf"/><Relationship Id="rId14" Type="http://schemas.openxmlformats.org/officeDocument/2006/relationships/oleObject" Target="../embeddings/oleObject59.bin"/><Relationship Id="rId22" Type="http://schemas.openxmlformats.org/officeDocument/2006/relationships/oleObject" Target="../embeddings/oleObject63.bin"/><Relationship Id="rId27" Type="http://schemas.openxmlformats.org/officeDocument/2006/relationships/image" Target="../media/image79.png"/><Relationship Id="rId30" Type="http://schemas.openxmlformats.org/officeDocument/2006/relationships/oleObject" Target="../embeddings/oleObject67.bin"/><Relationship Id="rId8" Type="http://schemas.openxmlformats.org/officeDocument/2006/relationships/oleObject" Target="../embeddings/oleObject56.bin"/></Relationships>
</file>

<file path=ppt/slides/_rels/slide2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87.gif"/><Relationship Id="rId5" Type="http://schemas.openxmlformats.org/officeDocument/2006/relationships/image" Target="../media/image86.png"/><Relationship Id="rId4" Type="http://schemas.openxmlformats.org/officeDocument/2006/relationships/image" Target="../media/image85.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89.jpeg"/></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69.bin"/><Relationship Id="rId3" Type="http://schemas.openxmlformats.org/officeDocument/2006/relationships/image" Target="../media/image2.jpeg"/><Relationship Id="rId7" Type="http://schemas.openxmlformats.org/officeDocument/2006/relationships/image" Target="../media/image90.wmf"/><Relationship Id="rId2" Type="http://schemas.openxmlformats.org/officeDocument/2006/relationships/slideLayout" Target="../slideLayouts/slideLayout12.xml"/><Relationship Id="rId1" Type="http://schemas.openxmlformats.org/officeDocument/2006/relationships/vmlDrawing" Target="../drawings/vmlDrawing16.vml"/><Relationship Id="rId6" Type="http://schemas.openxmlformats.org/officeDocument/2006/relationships/oleObject" Target="../embeddings/oleObject68.bin"/><Relationship Id="rId5" Type="http://schemas.openxmlformats.org/officeDocument/2006/relationships/image" Target="../media/image92.jpeg"/><Relationship Id="rId4" Type="http://schemas.openxmlformats.org/officeDocument/2006/relationships/image" Target="../media/image91.jpeg"/><Relationship Id="rId9" Type="http://schemas.openxmlformats.org/officeDocument/2006/relationships/image" Target="../media/image36.wmf"/></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2.xml"/><Relationship Id="rId1" Type="http://schemas.openxmlformats.org/officeDocument/2006/relationships/vmlDrawing" Target="../drawings/vmlDrawing17.vml"/><Relationship Id="rId5" Type="http://schemas.openxmlformats.org/officeDocument/2006/relationships/image" Target="../media/image93.wmf"/><Relationship Id="rId4" Type="http://schemas.openxmlformats.org/officeDocument/2006/relationships/oleObject" Target="../embeddings/oleObject70.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73.bin"/><Relationship Id="rId13" Type="http://schemas.openxmlformats.org/officeDocument/2006/relationships/image" Target="../media/image98.wmf"/><Relationship Id="rId18" Type="http://schemas.openxmlformats.org/officeDocument/2006/relationships/oleObject" Target="../embeddings/oleObject78.bin"/><Relationship Id="rId3" Type="http://schemas.openxmlformats.org/officeDocument/2006/relationships/image" Target="../media/image2.jpeg"/><Relationship Id="rId21" Type="http://schemas.openxmlformats.org/officeDocument/2006/relationships/image" Target="../media/image102.wmf"/><Relationship Id="rId7" Type="http://schemas.openxmlformats.org/officeDocument/2006/relationships/image" Target="../media/image95.wmf"/><Relationship Id="rId12" Type="http://schemas.openxmlformats.org/officeDocument/2006/relationships/oleObject" Target="../embeddings/oleObject75.bin"/><Relationship Id="rId17" Type="http://schemas.openxmlformats.org/officeDocument/2006/relationships/image" Target="../media/image100.wmf"/><Relationship Id="rId25" Type="http://schemas.openxmlformats.org/officeDocument/2006/relationships/image" Target="../media/image104.wmf"/><Relationship Id="rId2" Type="http://schemas.openxmlformats.org/officeDocument/2006/relationships/slideLayout" Target="../slideLayouts/slideLayout12.xml"/><Relationship Id="rId16" Type="http://schemas.openxmlformats.org/officeDocument/2006/relationships/oleObject" Target="../embeddings/oleObject77.bin"/><Relationship Id="rId20" Type="http://schemas.openxmlformats.org/officeDocument/2006/relationships/oleObject" Target="../embeddings/oleObject79.bin"/><Relationship Id="rId1" Type="http://schemas.openxmlformats.org/officeDocument/2006/relationships/vmlDrawing" Target="../drawings/vmlDrawing18.vml"/><Relationship Id="rId6" Type="http://schemas.openxmlformats.org/officeDocument/2006/relationships/oleObject" Target="../embeddings/oleObject72.bin"/><Relationship Id="rId11" Type="http://schemas.openxmlformats.org/officeDocument/2006/relationships/image" Target="../media/image97.wmf"/><Relationship Id="rId24" Type="http://schemas.openxmlformats.org/officeDocument/2006/relationships/oleObject" Target="../embeddings/oleObject81.bin"/><Relationship Id="rId5" Type="http://schemas.openxmlformats.org/officeDocument/2006/relationships/image" Target="../media/image94.wmf"/><Relationship Id="rId15" Type="http://schemas.openxmlformats.org/officeDocument/2006/relationships/image" Target="../media/image99.wmf"/><Relationship Id="rId23" Type="http://schemas.openxmlformats.org/officeDocument/2006/relationships/image" Target="../media/image103.wmf"/><Relationship Id="rId10" Type="http://schemas.openxmlformats.org/officeDocument/2006/relationships/oleObject" Target="../embeddings/oleObject74.bin"/><Relationship Id="rId19" Type="http://schemas.openxmlformats.org/officeDocument/2006/relationships/image" Target="../media/image101.wmf"/><Relationship Id="rId4" Type="http://schemas.openxmlformats.org/officeDocument/2006/relationships/oleObject" Target="../embeddings/oleObject71.bin"/><Relationship Id="rId9" Type="http://schemas.openxmlformats.org/officeDocument/2006/relationships/image" Target="../media/image96.wmf"/><Relationship Id="rId14" Type="http://schemas.openxmlformats.org/officeDocument/2006/relationships/oleObject" Target="../embeddings/oleObject76.bin"/><Relationship Id="rId22" Type="http://schemas.openxmlformats.org/officeDocument/2006/relationships/oleObject" Target="../embeddings/oleObject80.bin"/></Relationships>
</file>

<file path=ppt/slides/_rels/slide34.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slideLayout" Target="../slideLayouts/slideLayout12.xml"/><Relationship Id="rId1" Type="http://schemas.openxmlformats.org/officeDocument/2006/relationships/vmlDrawing" Target="../drawings/vmlDrawing19.vml"/><Relationship Id="rId6" Type="http://schemas.openxmlformats.org/officeDocument/2006/relationships/image" Target="../media/image2.jpeg"/><Relationship Id="rId5" Type="http://schemas.openxmlformats.org/officeDocument/2006/relationships/image" Target="../media/image105.wmf"/><Relationship Id="rId4" Type="http://schemas.openxmlformats.org/officeDocument/2006/relationships/oleObject" Target="../embeddings/oleObject82.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85.bin"/><Relationship Id="rId13" Type="http://schemas.openxmlformats.org/officeDocument/2006/relationships/image" Target="../media/image111.wmf"/><Relationship Id="rId18" Type="http://schemas.openxmlformats.org/officeDocument/2006/relationships/oleObject" Target="../embeddings/oleObject90.bin"/><Relationship Id="rId26" Type="http://schemas.openxmlformats.org/officeDocument/2006/relationships/oleObject" Target="../embeddings/oleObject94.bin"/><Relationship Id="rId3" Type="http://schemas.openxmlformats.org/officeDocument/2006/relationships/image" Target="../media/image2.jpeg"/><Relationship Id="rId21" Type="http://schemas.openxmlformats.org/officeDocument/2006/relationships/image" Target="../media/image115.wmf"/><Relationship Id="rId7" Type="http://schemas.openxmlformats.org/officeDocument/2006/relationships/image" Target="../media/image108.wmf"/><Relationship Id="rId12" Type="http://schemas.openxmlformats.org/officeDocument/2006/relationships/oleObject" Target="../embeddings/oleObject87.bin"/><Relationship Id="rId17" Type="http://schemas.openxmlformats.org/officeDocument/2006/relationships/image" Target="../media/image113.wmf"/><Relationship Id="rId25" Type="http://schemas.openxmlformats.org/officeDocument/2006/relationships/image" Target="../media/image117.wmf"/><Relationship Id="rId2" Type="http://schemas.openxmlformats.org/officeDocument/2006/relationships/slideLayout" Target="../slideLayouts/slideLayout12.xml"/><Relationship Id="rId16" Type="http://schemas.openxmlformats.org/officeDocument/2006/relationships/oleObject" Target="../embeddings/oleObject89.bin"/><Relationship Id="rId20" Type="http://schemas.openxmlformats.org/officeDocument/2006/relationships/oleObject" Target="../embeddings/oleObject91.bin"/><Relationship Id="rId29" Type="http://schemas.openxmlformats.org/officeDocument/2006/relationships/image" Target="../media/image119.wmf"/><Relationship Id="rId1" Type="http://schemas.openxmlformats.org/officeDocument/2006/relationships/vmlDrawing" Target="../drawings/vmlDrawing20.vml"/><Relationship Id="rId6" Type="http://schemas.openxmlformats.org/officeDocument/2006/relationships/oleObject" Target="../embeddings/oleObject84.bin"/><Relationship Id="rId11" Type="http://schemas.openxmlformats.org/officeDocument/2006/relationships/image" Target="../media/image110.wmf"/><Relationship Id="rId24" Type="http://schemas.openxmlformats.org/officeDocument/2006/relationships/oleObject" Target="../embeddings/oleObject93.bin"/><Relationship Id="rId5" Type="http://schemas.openxmlformats.org/officeDocument/2006/relationships/image" Target="../media/image107.wmf"/><Relationship Id="rId15" Type="http://schemas.openxmlformats.org/officeDocument/2006/relationships/image" Target="../media/image112.wmf"/><Relationship Id="rId23" Type="http://schemas.openxmlformats.org/officeDocument/2006/relationships/image" Target="../media/image116.wmf"/><Relationship Id="rId28" Type="http://schemas.openxmlformats.org/officeDocument/2006/relationships/oleObject" Target="../embeddings/oleObject95.bin"/><Relationship Id="rId10" Type="http://schemas.openxmlformats.org/officeDocument/2006/relationships/oleObject" Target="../embeddings/oleObject86.bin"/><Relationship Id="rId19" Type="http://schemas.openxmlformats.org/officeDocument/2006/relationships/image" Target="../media/image114.wmf"/><Relationship Id="rId31" Type="http://schemas.openxmlformats.org/officeDocument/2006/relationships/image" Target="../media/image120.wmf"/><Relationship Id="rId4" Type="http://schemas.openxmlformats.org/officeDocument/2006/relationships/oleObject" Target="../embeddings/oleObject83.bin"/><Relationship Id="rId9" Type="http://schemas.openxmlformats.org/officeDocument/2006/relationships/image" Target="../media/image109.wmf"/><Relationship Id="rId14" Type="http://schemas.openxmlformats.org/officeDocument/2006/relationships/oleObject" Target="../embeddings/oleObject88.bin"/><Relationship Id="rId22" Type="http://schemas.openxmlformats.org/officeDocument/2006/relationships/oleObject" Target="../embeddings/oleObject92.bin"/><Relationship Id="rId27" Type="http://schemas.openxmlformats.org/officeDocument/2006/relationships/image" Target="../media/image118.wmf"/><Relationship Id="rId30" Type="http://schemas.openxmlformats.org/officeDocument/2006/relationships/oleObject" Target="../embeddings/oleObject96.bin"/></Relationships>
</file>

<file path=ppt/slides/_rels/slide36.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97.bin"/><Relationship Id="rId3" Type="http://schemas.openxmlformats.org/officeDocument/2006/relationships/image" Target="../media/image123.jpeg"/><Relationship Id="rId7" Type="http://schemas.openxmlformats.org/officeDocument/2006/relationships/image" Target="../media/image121.jpg"/><Relationship Id="rId2" Type="http://schemas.openxmlformats.org/officeDocument/2006/relationships/slideLayout" Target="../slideLayouts/slideLayout6.xml"/><Relationship Id="rId1" Type="http://schemas.openxmlformats.org/officeDocument/2006/relationships/vmlDrawing" Target="../drawings/vmlDrawing21.vml"/><Relationship Id="rId6" Type="http://schemas.openxmlformats.org/officeDocument/2006/relationships/image" Target="../media/image2.jpeg"/><Relationship Id="rId5" Type="http://schemas.openxmlformats.org/officeDocument/2006/relationships/image" Target="../media/image125.jpeg"/><Relationship Id="rId4" Type="http://schemas.openxmlformats.org/officeDocument/2006/relationships/image" Target="../media/image124.jpeg"/><Relationship Id="rId9" Type="http://schemas.openxmlformats.org/officeDocument/2006/relationships/image" Target="../media/image122.wmf"/></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6.xml"/><Relationship Id="rId1" Type="http://schemas.openxmlformats.org/officeDocument/2006/relationships/vmlDrawing" Target="../drawings/vmlDrawing22.vml"/><Relationship Id="rId6" Type="http://schemas.openxmlformats.org/officeDocument/2006/relationships/image" Target="../media/image36.wmf"/><Relationship Id="rId5" Type="http://schemas.openxmlformats.org/officeDocument/2006/relationships/oleObject" Target="../embeddings/oleObject69.bin"/><Relationship Id="rId4" Type="http://schemas.openxmlformats.org/officeDocument/2006/relationships/image" Target="../media/image121.jpg"/></Relationships>
</file>

<file path=ppt/slides/_rels/slide3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2.jpe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9.wmf"/><Relationship Id="rId18" Type="http://schemas.openxmlformats.org/officeDocument/2006/relationships/oleObject" Target="../embeddings/oleObject8.bin"/><Relationship Id="rId3" Type="http://schemas.openxmlformats.org/officeDocument/2006/relationships/image" Target="../media/image2.jpeg"/><Relationship Id="rId7" Type="http://schemas.openxmlformats.org/officeDocument/2006/relationships/image" Target="../media/image6.wmf"/><Relationship Id="rId12" Type="http://schemas.openxmlformats.org/officeDocument/2006/relationships/oleObject" Target="../embeddings/oleObject5.bin"/><Relationship Id="rId17" Type="http://schemas.openxmlformats.org/officeDocument/2006/relationships/image" Target="../media/image11.wmf"/><Relationship Id="rId2" Type="http://schemas.openxmlformats.org/officeDocument/2006/relationships/slideLayout" Target="../slideLayouts/slideLayout12.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8.wmf"/><Relationship Id="rId5" Type="http://schemas.openxmlformats.org/officeDocument/2006/relationships/image" Target="../media/image5.wmf"/><Relationship Id="rId15" Type="http://schemas.openxmlformats.org/officeDocument/2006/relationships/image" Target="../media/image10.wmf"/><Relationship Id="rId10" Type="http://schemas.openxmlformats.org/officeDocument/2006/relationships/oleObject" Target="../embeddings/oleObject4.bin"/><Relationship Id="rId19" Type="http://schemas.openxmlformats.org/officeDocument/2006/relationships/image" Target="../media/image12.wmf"/><Relationship Id="rId4" Type="http://schemas.openxmlformats.org/officeDocument/2006/relationships/oleObject" Target="../embeddings/oleObject1.bin"/><Relationship Id="rId9" Type="http://schemas.openxmlformats.org/officeDocument/2006/relationships/image" Target="../media/image7.wmf"/><Relationship Id="rId14" Type="http://schemas.openxmlformats.org/officeDocument/2006/relationships/oleObject" Target="../embeddings/oleObject6.bin"/></Relationships>
</file>

<file path=ppt/slides/_rels/slide40.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oleObject" Target="../embeddings/oleObject102.bin"/><Relationship Id="rId18" Type="http://schemas.openxmlformats.org/officeDocument/2006/relationships/image" Target="../media/image134.wmf"/><Relationship Id="rId3" Type="http://schemas.openxmlformats.org/officeDocument/2006/relationships/image" Target="../media/image2.jpeg"/><Relationship Id="rId21" Type="http://schemas.openxmlformats.org/officeDocument/2006/relationships/oleObject" Target="../embeddings/oleObject106.bin"/><Relationship Id="rId7" Type="http://schemas.openxmlformats.org/officeDocument/2006/relationships/oleObject" Target="../embeddings/oleObject99.bin"/><Relationship Id="rId12" Type="http://schemas.openxmlformats.org/officeDocument/2006/relationships/image" Target="../media/image131.png"/><Relationship Id="rId17" Type="http://schemas.openxmlformats.org/officeDocument/2006/relationships/oleObject" Target="../embeddings/oleObject104.bin"/><Relationship Id="rId2" Type="http://schemas.openxmlformats.org/officeDocument/2006/relationships/slideLayout" Target="../slideLayouts/slideLayout12.xml"/><Relationship Id="rId16" Type="http://schemas.openxmlformats.org/officeDocument/2006/relationships/image" Target="../media/image133.wmf"/><Relationship Id="rId20" Type="http://schemas.openxmlformats.org/officeDocument/2006/relationships/image" Target="../media/image135.wmf"/><Relationship Id="rId1" Type="http://schemas.openxmlformats.org/officeDocument/2006/relationships/vmlDrawing" Target="../drawings/vmlDrawing23.vml"/><Relationship Id="rId6" Type="http://schemas.openxmlformats.org/officeDocument/2006/relationships/image" Target="../media/image128.wmf"/><Relationship Id="rId11" Type="http://schemas.openxmlformats.org/officeDocument/2006/relationships/oleObject" Target="../embeddings/oleObject101.bin"/><Relationship Id="rId24" Type="http://schemas.openxmlformats.org/officeDocument/2006/relationships/image" Target="../media/image137.wmf"/><Relationship Id="rId5" Type="http://schemas.openxmlformats.org/officeDocument/2006/relationships/oleObject" Target="../embeddings/oleObject98.bin"/><Relationship Id="rId15" Type="http://schemas.openxmlformats.org/officeDocument/2006/relationships/oleObject" Target="../embeddings/oleObject103.bin"/><Relationship Id="rId23" Type="http://schemas.openxmlformats.org/officeDocument/2006/relationships/oleObject" Target="../embeddings/oleObject107.bin"/><Relationship Id="rId10" Type="http://schemas.openxmlformats.org/officeDocument/2006/relationships/image" Target="../media/image130.wmf"/><Relationship Id="rId19" Type="http://schemas.openxmlformats.org/officeDocument/2006/relationships/oleObject" Target="../embeddings/oleObject105.bin"/><Relationship Id="rId4" Type="http://schemas.openxmlformats.org/officeDocument/2006/relationships/image" Target="../media/image138.jpeg"/><Relationship Id="rId9" Type="http://schemas.openxmlformats.org/officeDocument/2006/relationships/oleObject" Target="../embeddings/oleObject100.bin"/><Relationship Id="rId14" Type="http://schemas.openxmlformats.org/officeDocument/2006/relationships/image" Target="../media/image132.wmf"/><Relationship Id="rId22" Type="http://schemas.openxmlformats.org/officeDocument/2006/relationships/image" Target="../media/image136.wmf"/></Relationships>
</file>

<file path=ppt/slides/_rels/slide42.xml.rels><?xml version="1.0" encoding="UTF-8" standalone="yes"?>
<Relationships xmlns="http://schemas.openxmlformats.org/package/2006/relationships"><Relationship Id="rId13" Type="http://schemas.openxmlformats.org/officeDocument/2006/relationships/oleObject" Target="../embeddings/oleObject112.bin"/><Relationship Id="rId18" Type="http://schemas.openxmlformats.org/officeDocument/2006/relationships/image" Target="../media/image145.png"/><Relationship Id="rId26" Type="http://schemas.openxmlformats.org/officeDocument/2006/relationships/image" Target="../media/image149.wmf"/><Relationship Id="rId39" Type="http://schemas.openxmlformats.org/officeDocument/2006/relationships/oleObject" Target="../embeddings/oleObject125.bin"/><Relationship Id="rId21" Type="http://schemas.openxmlformats.org/officeDocument/2006/relationships/oleObject" Target="../embeddings/oleObject116.bin"/><Relationship Id="rId34" Type="http://schemas.openxmlformats.org/officeDocument/2006/relationships/image" Target="../media/image152.png"/><Relationship Id="rId42" Type="http://schemas.openxmlformats.org/officeDocument/2006/relationships/image" Target="../media/image156.wmf"/><Relationship Id="rId7" Type="http://schemas.openxmlformats.org/officeDocument/2006/relationships/oleObject" Target="../embeddings/oleObject109.bin"/><Relationship Id="rId2" Type="http://schemas.openxmlformats.org/officeDocument/2006/relationships/slideLayout" Target="../slideLayouts/slideLayout12.xml"/><Relationship Id="rId16" Type="http://schemas.openxmlformats.org/officeDocument/2006/relationships/image" Target="../media/image144.wmf"/><Relationship Id="rId20" Type="http://schemas.openxmlformats.org/officeDocument/2006/relationships/image" Target="../media/image146.wmf"/><Relationship Id="rId29" Type="http://schemas.openxmlformats.org/officeDocument/2006/relationships/oleObject" Target="../embeddings/oleObject120.bin"/><Relationship Id="rId41" Type="http://schemas.openxmlformats.org/officeDocument/2006/relationships/oleObject" Target="../embeddings/oleObject126.bin"/><Relationship Id="rId1" Type="http://schemas.openxmlformats.org/officeDocument/2006/relationships/vmlDrawing" Target="../drawings/vmlDrawing24.vml"/><Relationship Id="rId6" Type="http://schemas.openxmlformats.org/officeDocument/2006/relationships/image" Target="../media/image139.wmf"/><Relationship Id="rId11" Type="http://schemas.openxmlformats.org/officeDocument/2006/relationships/oleObject" Target="../embeddings/oleObject111.bin"/><Relationship Id="rId24" Type="http://schemas.openxmlformats.org/officeDocument/2006/relationships/image" Target="../media/image148.png"/><Relationship Id="rId32" Type="http://schemas.openxmlformats.org/officeDocument/2006/relationships/image" Target="../media/image151.wmf"/><Relationship Id="rId37" Type="http://schemas.openxmlformats.org/officeDocument/2006/relationships/oleObject" Target="../embeddings/oleObject124.bin"/><Relationship Id="rId40" Type="http://schemas.openxmlformats.org/officeDocument/2006/relationships/image" Target="../media/image155.wmf"/><Relationship Id="rId5" Type="http://schemas.openxmlformats.org/officeDocument/2006/relationships/oleObject" Target="../embeddings/oleObject108.bin"/><Relationship Id="rId15" Type="http://schemas.openxmlformats.org/officeDocument/2006/relationships/oleObject" Target="../embeddings/oleObject113.bin"/><Relationship Id="rId23" Type="http://schemas.openxmlformats.org/officeDocument/2006/relationships/oleObject" Target="../embeddings/oleObject117.bin"/><Relationship Id="rId28" Type="http://schemas.openxmlformats.org/officeDocument/2006/relationships/image" Target="../media/image79.png"/><Relationship Id="rId36" Type="http://schemas.openxmlformats.org/officeDocument/2006/relationships/image" Target="../media/image153.wmf"/><Relationship Id="rId10" Type="http://schemas.openxmlformats.org/officeDocument/2006/relationships/image" Target="../media/image141.wmf"/><Relationship Id="rId19" Type="http://schemas.openxmlformats.org/officeDocument/2006/relationships/oleObject" Target="../embeddings/oleObject115.bin"/><Relationship Id="rId31" Type="http://schemas.openxmlformats.org/officeDocument/2006/relationships/oleObject" Target="../embeddings/oleObject121.bin"/><Relationship Id="rId44" Type="http://schemas.openxmlformats.org/officeDocument/2006/relationships/image" Target="../media/image157.png"/><Relationship Id="rId4" Type="http://schemas.openxmlformats.org/officeDocument/2006/relationships/image" Target="../media/image138.jpeg"/><Relationship Id="rId9" Type="http://schemas.openxmlformats.org/officeDocument/2006/relationships/oleObject" Target="../embeddings/oleObject110.bin"/><Relationship Id="rId14" Type="http://schemas.openxmlformats.org/officeDocument/2006/relationships/image" Target="../media/image143.wmf"/><Relationship Id="rId22" Type="http://schemas.openxmlformats.org/officeDocument/2006/relationships/image" Target="../media/image147.wmf"/><Relationship Id="rId27" Type="http://schemas.openxmlformats.org/officeDocument/2006/relationships/oleObject" Target="../embeddings/oleObject119.bin"/><Relationship Id="rId30" Type="http://schemas.openxmlformats.org/officeDocument/2006/relationships/image" Target="../media/image150.wmf"/><Relationship Id="rId35" Type="http://schemas.openxmlformats.org/officeDocument/2006/relationships/oleObject" Target="../embeddings/oleObject123.bin"/><Relationship Id="rId43" Type="http://schemas.openxmlformats.org/officeDocument/2006/relationships/oleObject" Target="../embeddings/oleObject127.bin"/><Relationship Id="rId8" Type="http://schemas.openxmlformats.org/officeDocument/2006/relationships/image" Target="../media/image140.wmf"/><Relationship Id="rId3" Type="http://schemas.openxmlformats.org/officeDocument/2006/relationships/image" Target="../media/image2.jpeg"/><Relationship Id="rId12" Type="http://schemas.openxmlformats.org/officeDocument/2006/relationships/image" Target="../media/image142.wmf"/><Relationship Id="rId17" Type="http://schemas.openxmlformats.org/officeDocument/2006/relationships/oleObject" Target="../embeddings/oleObject114.bin"/><Relationship Id="rId25" Type="http://schemas.openxmlformats.org/officeDocument/2006/relationships/oleObject" Target="../embeddings/oleObject118.bin"/><Relationship Id="rId33" Type="http://schemas.openxmlformats.org/officeDocument/2006/relationships/oleObject" Target="../embeddings/oleObject122.bin"/><Relationship Id="rId38" Type="http://schemas.openxmlformats.org/officeDocument/2006/relationships/image" Target="../media/image154.png"/></Relationships>
</file>

<file path=ppt/slides/_rels/slide4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44.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58.png"/><Relationship Id="rId7" Type="http://schemas.openxmlformats.org/officeDocument/2006/relationships/image" Target="../media/image210.png"/><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customXml" Target="../ink/ink1.xml"/><Relationship Id="rId11" Type="http://schemas.openxmlformats.org/officeDocument/2006/relationships/image" Target="../media/image213.png"/><Relationship Id="rId5" Type="http://schemas.openxmlformats.org/officeDocument/2006/relationships/image" Target="../media/image160.png"/><Relationship Id="rId10" Type="http://schemas.openxmlformats.org/officeDocument/2006/relationships/image" Target="../media/image212.png"/><Relationship Id="rId4" Type="http://schemas.openxmlformats.org/officeDocument/2006/relationships/image" Target="../media/image159.png"/><Relationship Id="rId9" Type="http://schemas.openxmlformats.org/officeDocument/2006/relationships/image" Target="../media/image211.png"/></Relationships>
</file>

<file path=ppt/slides/_rels/slide45.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158.png"/><Relationship Id="rId7" Type="http://schemas.openxmlformats.org/officeDocument/2006/relationships/image" Target="../media/image217.png"/><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161.png"/></Relationships>
</file>

<file path=ppt/slides/_rels/slide46.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162.png"/><Relationship Id="rId7" Type="http://schemas.openxmlformats.org/officeDocument/2006/relationships/image" Target="../media/image217.png"/><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158.png"/></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130.bin"/><Relationship Id="rId3" Type="http://schemas.openxmlformats.org/officeDocument/2006/relationships/image" Target="../media/image2.jpeg"/><Relationship Id="rId7" Type="http://schemas.openxmlformats.org/officeDocument/2006/relationships/image" Target="../media/image164.wmf"/><Relationship Id="rId2" Type="http://schemas.openxmlformats.org/officeDocument/2006/relationships/slideLayout" Target="../slideLayouts/slideLayout12.xml"/><Relationship Id="rId1" Type="http://schemas.openxmlformats.org/officeDocument/2006/relationships/vmlDrawing" Target="../drawings/vmlDrawing25.vml"/><Relationship Id="rId6" Type="http://schemas.openxmlformats.org/officeDocument/2006/relationships/oleObject" Target="../embeddings/oleObject129.bin"/><Relationship Id="rId11" Type="http://schemas.openxmlformats.org/officeDocument/2006/relationships/image" Target="../media/image166.wmf"/><Relationship Id="rId5" Type="http://schemas.openxmlformats.org/officeDocument/2006/relationships/image" Target="../media/image163.wmf"/><Relationship Id="rId10" Type="http://schemas.openxmlformats.org/officeDocument/2006/relationships/oleObject" Target="../embeddings/oleObject131.bin"/><Relationship Id="rId4" Type="http://schemas.openxmlformats.org/officeDocument/2006/relationships/oleObject" Target="../embeddings/oleObject128.bin"/><Relationship Id="rId9" Type="http://schemas.openxmlformats.org/officeDocument/2006/relationships/image" Target="../media/image165.wmf"/></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34.bin"/><Relationship Id="rId3" Type="http://schemas.openxmlformats.org/officeDocument/2006/relationships/image" Target="../media/image2.jpeg"/><Relationship Id="rId7" Type="http://schemas.openxmlformats.org/officeDocument/2006/relationships/image" Target="../media/image168.wmf"/><Relationship Id="rId2" Type="http://schemas.openxmlformats.org/officeDocument/2006/relationships/slideLayout" Target="../slideLayouts/slideLayout12.xml"/><Relationship Id="rId1" Type="http://schemas.openxmlformats.org/officeDocument/2006/relationships/vmlDrawing" Target="../drawings/vmlDrawing26.vml"/><Relationship Id="rId6" Type="http://schemas.openxmlformats.org/officeDocument/2006/relationships/oleObject" Target="../embeddings/oleObject133.bin"/><Relationship Id="rId5" Type="http://schemas.openxmlformats.org/officeDocument/2006/relationships/image" Target="../media/image167.wmf"/><Relationship Id="rId4" Type="http://schemas.openxmlformats.org/officeDocument/2006/relationships/oleObject" Target="../embeddings/oleObject132.bin"/><Relationship Id="rId9" Type="http://schemas.openxmlformats.org/officeDocument/2006/relationships/image" Target="../media/image169.wmf"/></Relationships>
</file>

<file path=ppt/slides/_rels/slide4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14.wmf"/><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oleObject" Target="../embeddings/oleObject10.bin"/><Relationship Id="rId5" Type="http://schemas.openxmlformats.org/officeDocument/2006/relationships/image" Target="../media/image2.jpeg"/><Relationship Id="rId4" Type="http://schemas.openxmlformats.org/officeDocument/2006/relationships/image" Target="../media/image13.wmf"/></Relationships>
</file>

<file path=ppt/slides/_rels/slide50.xml.rels><?xml version="1.0" encoding="UTF-8" standalone="yes"?>
<Relationships xmlns="http://schemas.openxmlformats.org/package/2006/relationships"><Relationship Id="rId8" Type="http://schemas.openxmlformats.org/officeDocument/2006/relationships/image" Target="../media/image172.wmf"/><Relationship Id="rId13" Type="http://schemas.openxmlformats.org/officeDocument/2006/relationships/oleObject" Target="../embeddings/oleObject139.bin"/><Relationship Id="rId18" Type="http://schemas.openxmlformats.org/officeDocument/2006/relationships/image" Target="../media/image177.wmf"/><Relationship Id="rId26" Type="http://schemas.openxmlformats.org/officeDocument/2006/relationships/image" Target="../media/image181.wmf"/><Relationship Id="rId3" Type="http://schemas.openxmlformats.org/officeDocument/2006/relationships/notesSlide" Target="../notesSlides/notesSlide6.xml"/><Relationship Id="rId21" Type="http://schemas.openxmlformats.org/officeDocument/2006/relationships/oleObject" Target="../embeddings/oleObject143.bin"/><Relationship Id="rId7" Type="http://schemas.openxmlformats.org/officeDocument/2006/relationships/oleObject" Target="../embeddings/oleObject136.bin"/><Relationship Id="rId12" Type="http://schemas.openxmlformats.org/officeDocument/2006/relationships/image" Target="../media/image174.wmf"/><Relationship Id="rId17" Type="http://schemas.openxmlformats.org/officeDocument/2006/relationships/oleObject" Target="../embeddings/oleObject141.bin"/><Relationship Id="rId25" Type="http://schemas.openxmlformats.org/officeDocument/2006/relationships/oleObject" Target="../embeddings/oleObject145.bin"/><Relationship Id="rId2" Type="http://schemas.openxmlformats.org/officeDocument/2006/relationships/slideLayout" Target="../slideLayouts/slideLayout12.xml"/><Relationship Id="rId16" Type="http://schemas.openxmlformats.org/officeDocument/2006/relationships/image" Target="../media/image176.png"/><Relationship Id="rId20" Type="http://schemas.openxmlformats.org/officeDocument/2006/relationships/image" Target="../media/image178.wmf"/><Relationship Id="rId29" Type="http://schemas.openxmlformats.org/officeDocument/2006/relationships/image" Target="../media/image183.png"/><Relationship Id="rId1" Type="http://schemas.openxmlformats.org/officeDocument/2006/relationships/vmlDrawing" Target="../drawings/vmlDrawing27.vml"/><Relationship Id="rId6" Type="http://schemas.openxmlformats.org/officeDocument/2006/relationships/image" Target="../media/image171.png"/><Relationship Id="rId11" Type="http://schemas.openxmlformats.org/officeDocument/2006/relationships/oleObject" Target="../embeddings/oleObject138.bin"/><Relationship Id="rId24" Type="http://schemas.openxmlformats.org/officeDocument/2006/relationships/image" Target="../media/image180.wmf"/><Relationship Id="rId5" Type="http://schemas.openxmlformats.org/officeDocument/2006/relationships/oleObject" Target="../embeddings/oleObject135.bin"/><Relationship Id="rId15" Type="http://schemas.openxmlformats.org/officeDocument/2006/relationships/oleObject" Target="../embeddings/oleObject140.bin"/><Relationship Id="rId23" Type="http://schemas.openxmlformats.org/officeDocument/2006/relationships/oleObject" Target="../embeddings/oleObject144.bin"/><Relationship Id="rId28" Type="http://schemas.openxmlformats.org/officeDocument/2006/relationships/image" Target="../media/image182.png"/><Relationship Id="rId10" Type="http://schemas.openxmlformats.org/officeDocument/2006/relationships/image" Target="../media/image173.wmf"/><Relationship Id="rId19" Type="http://schemas.openxmlformats.org/officeDocument/2006/relationships/oleObject" Target="../embeddings/oleObject142.bin"/><Relationship Id="rId31" Type="http://schemas.openxmlformats.org/officeDocument/2006/relationships/image" Target="../media/image242.png"/><Relationship Id="rId4" Type="http://schemas.openxmlformats.org/officeDocument/2006/relationships/image" Target="../media/image2.jpeg"/><Relationship Id="rId9" Type="http://schemas.openxmlformats.org/officeDocument/2006/relationships/oleObject" Target="../embeddings/oleObject137.bin"/><Relationship Id="rId14" Type="http://schemas.openxmlformats.org/officeDocument/2006/relationships/image" Target="../media/image175.wmf"/><Relationship Id="rId22" Type="http://schemas.openxmlformats.org/officeDocument/2006/relationships/image" Target="../media/image179.wmf"/><Relationship Id="rId27" Type="http://schemas.openxmlformats.org/officeDocument/2006/relationships/oleObject" Target="../embeddings/oleObject146.bin"/><Relationship Id="rId30" Type="http://schemas.openxmlformats.org/officeDocument/2006/relationships/image" Target="../media/image184.png"/></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49.bin"/><Relationship Id="rId3" Type="http://schemas.openxmlformats.org/officeDocument/2006/relationships/image" Target="../media/image2.jpeg"/><Relationship Id="rId7" Type="http://schemas.openxmlformats.org/officeDocument/2006/relationships/image" Target="../media/image186.wmf"/><Relationship Id="rId2" Type="http://schemas.openxmlformats.org/officeDocument/2006/relationships/slideLayout" Target="../slideLayouts/slideLayout12.xml"/><Relationship Id="rId1" Type="http://schemas.openxmlformats.org/officeDocument/2006/relationships/vmlDrawing" Target="../drawings/vmlDrawing28.vml"/><Relationship Id="rId6" Type="http://schemas.openxmlformats.org/officeDocument/2006/relationships/oleObject" Target="../embeddings/oleObject148.bin"/><Relationship Id="rId11" Type="http://schemas.openxmlformats.org/officeDocument/2006/relationships/image" Target="../media/image188.wmf"/><Relationship Id="rId5" Type="http://schemas.openxmlformats.org/officeDocument/2006/relationships/image" Target="../media/image185.wmf"/><Relationship Id="rId10" Type="http://schemas.openxmlformats.org/officeDocument/2006/relationships/oleObject" Target="../embeddings/oleObject150.bin"/><Relationship Id="rId4" Type="http://schemas.openxmlformats.org/officeDocument/2006/relationships/oleObject" Target="../embeddings/oleObject147.bin"/><Relationship Id="rId9" Type="http://schemas.openxmlformats.org/officeDocument/2006/relationships/image" Target="../media/image187.wmf"/></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53.bin"/><Relationship Id="rId13" Type="http://schemas.openxmlformats.org/officeDocument/2006/relationships/image" Target="../media/image193.wmf"/><Relationship Id="rId18" Type="http://schemas.openxmlformats.org/officeDocument/2006/relationships/oleObject" Target="../embeddings/oleObject158.bin"/><Relationship Id="rId3" Type="http://schemas.openxmlformats.org/officeDocument/2006/relationships/image" Target="../media/image2.jpeg"/><Relationship Id="rId7" Type="http://schemas.openxmlformats.org/officeDocument/2006/relationships/image" Target="../media/image190.wmf"/><Relationship Id="rId12" Type="http://schemas.openxmlformats.org/officeDocument/2006/relationships/oleObject" Target="../embeddings/oleObject155.bin"/><Relationship Id="rId17" Type="http://schemas.openxmlformats.org/officeDocument/2006/relationships/image" Target="../media/image195.wmf"/><Relationship Id="rId2" Type="http://schemas.openxmlformats.org/officeDocument/2006/relationships/slideLayout" Target="../slideLayouts/slideLayout12.xml"/><Relationship Id="rId16" Type="http://schemas.openxmlformats.org/officeDocument/2006/relationships/oleObject" Target="../embeddings/oleObject157.bin"/><Relationship Id="rId1" Type="http://schemas.openxmlformats.org/officeDocument/2006/relationships/vmlDrawing" Target="../drawings/vmlDrawing29.vml"/><Relationship Id="rId6" Type="http://schemas.openxmlformats.org/officeDocument/2006/relationships/oleObject" Target="../embeddings/oleObject152.bin"/><Relationship Id="rId11" Type="http://schemas.openxmlformats.org/officeDocument/2006/relationships/image" Target="../media/image192.wmf"/><Relationship Id="rId5" Type="http://schemas.openxmlformats.org/officeDocument/2006/relationships/image" Target="../media/image189.wmf"/><Relationship Id="rId15" Type="http://schemas.openxmlformats.org/officeDocument/2006/relationships/image" Target="../media/image194.wmf"/><Relationship Id="rId10" Type="http://schemas.openxmlformats.org/officeDocument/2006/relationships/oleObject" Target="../embeddings/oleObject154.bin"/><Relationship Id="rId19" Type="http://schemas.openxmlformats.org/officeDocument/2006/relationships/image" Target="../media/image196.wmf"/><Relationship Id="rId4" Type="http://schemas.openxmlformats.org/officeDocument/2006/relationships/oleObject" Target="../embeddings/oleObject151.bin"/><Relationship Id="rId9" Type="http://schemas.openxmlformats.org/officeDocument/2006/relationships/image" Target="../media/image191.wmf"/><Relationship Id="rId14" Type="http://schemas.openxmlformats.org/officeDocument/2006/relationships/oleObject" Target="../embeddings/oleObject156.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61.bin"/><Relationship Id="rId13" Type="http://schemas.openxmlformats.org/officeDocument/2006/relationships/image" Target="../media/image197.wmf"/><Relationship Id="rId3" Type="http://schemas.openxmlformats.org/officeDocument/2006/relationships/image" Target="../media/image2.jpeg"/><Relationship Id="rId7" Type="http://schemas.openxmlformats.org/officeDocument/2006/relationships/image" Target="../media/image191.wmf"/><Relationship Id="rId12" Type="http://schemas.openxmlformats.org/officeDocument/2006/relationships/oleObject" Target="../embeddings/oleObject163.bin"/><Relationship Id="rId2" Type="http://schemas.openxmlformats.org/officeDocument/2006/relationships/slideLayout" Target="../slideLayouts/slideLayout12.xml"/><Relationship Id="rId1" Type="http://schemas.openxmlformats.org/officeDocument/2006/relationships/vmlDrawing" Target="../drawings/vmlDrawing30.vml"/><Relationship Id="rId6" Type="http://schemas.openxmlformats.org/officeDocument/2006/relationships/oleObject" Target="../embeddings/oleObject160.bin"/><Relationship Id="rId11" Type="http://schemas.openxmlformats.org/officeDocument/2006/relationships/image" Target="../media/image193.wmf"/><Relationship Id="rId5" Type="http://schemas.openxmlformats.org/officeDocument/2006/relationships/image" Target="../media/image190.wmf"/><Relationship Id="rId10" Type="http://schemas.openxmlformats.org/officeDocument/2006/relationships/oleObject" Target="../embeddings/oleObject162.bin"/><Relationship Id="rId4" Type="http://schemas.openxmlformats.org/officeDocument/2006/relationships/oleObject" Target="../embeddings/oleObject159.bin"/><Relationship Id="rId9" Type="http://schemas.openxmlformats.org/officeDocument/2006/relationships/image" Target="../media/image192.wmf"/></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166.bin"/><Relationship Id="rId13" Type="http://schemas.openxmlformats.org/officeDocument/2006/relationships/image" Target="../media/image202.wmf"/><Relationship Id="rId18" Type="http://schemas.openxmlformats.org/officeDocument/2006/relationships/oleObject" Target="../embeddings/oleObject171.bin"/><Relationship Id="rId3" Type="http://schemas.openxmlformats.org/officeDocument/2006/relationships/image" Target="../media/image2.jpeg"/><Relationship Id="rId21" Type="http://schemas.openxmlformats.org/officeDocument/2006/relationships/oleObject" Target="../embeddings/oleObject172.bin"/><Relationship Id="rId7" Type="http://schemas.openxmlformats.org/officeDocument/2006/relationships/image" Target="../media/image199.wmf"/><Relationship Id="rId12" Type="http://schemas.openxmlformats.org/officeDocument/2006/relationships/oleObject" Target="../embeddings/oleObject168.bin"/><Relationship Id="rId17" Type="http://schemas.openxmlformats.org/officeDocument/2006/relationships/image" Target="../media/image204.wmf"/><Relationship Id="rId2" Type="http://schemas.openxmlformats.org/officeDocument/2006/relationships/slideLayout" Target="../slideLayouts/slideLayout12.xml"/><Relationship Id="rId16" Type="http://schemas.openxmlformats.org/officeDocument/2006/relationships/oleObject" Target="../embeddings/oleObject170.bin"/><Relationship Id="rId20" Type="http://schemas.openxmlformats.org/officeDocument/2006/relationships/image" Target="../media/image208.png"/><Relationship Id="rId1" Type="http://schemas.openxmlformats.org/officeDocument/2006/relationships/vmlDrawing" Target="../drawings/vmlDrawing31.vml"/><Relationship Id="rId6" Type="http://schemas.openxmlformats.org/officeDocument/2006/relationships/oleObject" Target="../embeddings/oleObject165.bin"/><Relationship Id="rId11" Type="http://schemas.openxmlformats.org/officeDocument/2006/relationships/image" Target="../media/image201.wmf"/><Relationship Id="rId5" Type="http://schemas.openxmlformats.org/officeDocument/2006/relationships/image" Target="../media/image198.wmf"/><Relationship Id="rId15" Type="http://schemas.openxmlformats.org/officeDocument/2006/relationships/image" Target="../media/image203.wmf"/><Relationship Id="rId23" Type="http://schemas.openxmlformats.org/officeDocument/2006/relationships/image" Target="../media/image209.png"/><Relationship Id="rId10" Type="http://schemas.openxmlformats.org/officeDocument/2006/relationships/oleObject" Target="../embeddings/oleObject167.bin"/><Relationship Id="rId19" Type="http://schemas.openxmlformats.org/officeDocument/2006/relationships/image" Target="../media/image205.wmf"/><Relationship Id="rId4" Type="http://schemas.openxmlformats.org/officeDocument/2006/relationships/oleObject" Target="../embeddings/oleObject164.bin"/><Relationship Id="rId9" Type="http://schemas.openxmlformats.org/officeDocument/2006/relationships/image" Target="../media/image200.wmf"/><Relationship Id="rId14" Type="http://schemas.openxmlformats.org/officeDocument/2006/relationships/oleObject" Target="../embeddings/oleObject169.bin"/><Relationship Id="rId22" Type="http://schemas.openxmlformats.org/officeDocument/2006/relationships/image" Target="../media/image206.wmf"/></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2.xml"/><Relationship Id="rId1" Type="http://schemas.openxmlformats.org/officeDocument/2006/relationships/vmlDrawing" Target="../drawings/vmlDrawing32.vml"/><Relationship Id="rId5" Type="http://schemas.openxmlformats.org/officeDocument/2006/relationships/image" Target="../media/image207.wmf"/><Relationship Id="rId4" Type="http://schemas.openxmlformats.org/officeDocument/2006/relationships/oleObject" Target="../embeddings/oleObject173.bin"/></Relationships>
</file>

<file path=ppt/slides/_rels/slide5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19.png"/></Relationships>
</file>

<file path=ppt/slides/_rels/slide59.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220.jpeg"/><Relationship Id="rId7" Type="http://schemas.openxmlformats.org/officeDocument/2006/relationships/image" Target="../media/image450.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customXml" Target="../ink/ink3.xml"/><Relationship Id="rId11" Type="http://schemas.openxmlformats.org/officeDocument/2006/relationships/image" Target="../media/image470.png"/><Relationship Id="rId5" Type="http://schemas.openxmlformats.org/officeDocument/2006/relationships/image" Target="../media/image360.png"/><Relationship Id="rId10" Type="http://schemas.openxmlformats.org/officeDocument/2006/relationships/customXml" Target="../ink/ink5.xml"/><Relationship Id="rId4" Type="http://schemas.openxmlformats.org/officeDocument/2006/relationships/image" Target="../media/image221.png"/><Relationship Id="rId9" Type="http://schemas.openxmlformats.org/officeDocument/2006/relationships/image" Target="../media/image46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jpeg"/></Relationships>
</file>

<file path=ppt/slides/_rels/slide6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25.png"/><Relationship Id="rId7" Type="http://schemas.openxmlformats.org/officeDocument/2006/relationships/customXml" Target="../ink/ink7.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customXml" Target="../ink/ink6.xml"/><Relationship Id="rId4" Type="http://schemas.openxmlformats.org/officeDocument/2006/relationships/image" Target="../media/image226.jpg"/></Relationships>
</file>

<file path=ppt/slides/_rels/slide62.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28.jpeg"/></Relationships>
</file>

<file path=ppt/slides/_rels/slide63.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460.png"/><Relationship Id="rId5" Type="http://schemas.openxmlformats.org/officeDocument/2006/relationships/image" Target="../media/image440.png"/><Relationship Id="rId4" Type="http://schemas.openxmlformats.org/officeDocument/2006/relationships/image" Target="../media/image230.png"/></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31.jpe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176.bin"/><Relationship Id="rId3" Type="http://schemas.openxmlformats.org/officeDocument/2006/relationships/image" Target="../media/image232.jpeg"/><Relationship Id="rId7" Type="http://schemas.openxmlformats.org/officeDocument/2006/relationships/image" Target="../media/image53.wmf"/><Relationship Id="rId2" Type="http://schemas.openxmlformats.org/officeDocument/2006/relationships/slideLayout" Target="../slideLayouts/slideLayout6.xml"/><Relationship Id="rId1" Type="http://schemas.openxmlformats.org/officeDocument/2006/relationships/vmlDrawing" Target="../drawings/vmlDrawing33.vml"/><Relationship Id="rId6" Type="http://schemas.openxmlformats.org/officeDocument/2006/relationships/oleObject" Target="../embeddings/oleObject175.bin"/><Relationship Id="rId11" Type="http://schemas.openxmlformats.org/officeDocument/2006/relationships/image" Target="../media/image2.jpeg"/><Relationship Id="rId5" Type="http://schemas.openxmlformats.org/officeDocument/2006/relationships/image" Target="../media/image52.wmf"/><Relationship Id="rId10" Type="http://schemas.openxmlformats.org/officeDocument/2006/relationships/image" Target="../media/image233.jpeg"/><Relationship Id="rId4" Type="http://schemas.openxmlformats.org/officeDocument/2006/relationships/oleObject" Target="../embeddings/oleObject174.bin"/><Relationship Id="rId9" Type="http://schemas.openxmlformats.org/officeDocument/2006/relationships/image" Target="../media/image54.wmf"/></Relationships>
</file>

<file path=ppt/slides/_rels/slide66.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179.bin"/><Relationship Id="rId13" Type="http://schemas.openxmlformats.org/officeDocument/2006/relationships/image" Target="../media/image239.wmf"/><Relationship Id="rId18" Type="http://schemas.openxmlformats.org/officeDocument/2006/relationships/image" Target="../media/image241.png"/><Relationship Id="rId3" Type="http://schemas.openxmlformats.org/officeDocument/2006/relationships/image" Target="../media/image2.jpeg"/><Relationship Id="rId21" Type="http://schemas.openxmlformats.org/officeDocument/2006/relationships/image" Target="../media/image791.png"/><Relationship Id="rId7" Type="http://schemas.openxmlformats.org/officeDocument/2006/relationships/image" Target="../media/image236.png"/><Relationship Id="rId12" Type="http://schemas.openxmlformats.org/officeDocument/2006/relationships/oleObject" Target="../embeddings/oleObject181.bin"/><Relationship Id="rId17" Type="http://schemas.openxmlformats.org/officeDocument/2006/relationships/image" Target="../media/image54.wmf"/><Relationship Id="rId2" Type="http://schemas.openxmlformats.org/officeDocument/2006/relationships/slideLayout" Target="../slideLayouts/slideLayout12.xml"/><Relationship Id="rId16" Type="http://schemas.openxmlformats.org/officeDocument/2006/relationships/oleObject" Target="../embeddings/oleObject183.bin"/><Relationship Id="rId20" Type="http://schemas.openxmlformats.org/officeDocument/2006/relationships/image" Target="../media/image243.jpeg"/><Relationship Id="rId1" Type="http://schemas.openxmlformats.org/officeDocument/2006/relationships/vmlDrawing" Target="../drawings/vmlDrawing34.vml"/><Relationship Id="rId6" Type="http://schemas.openxmlformats.org/officeDocument/2006/relationships/oleObject" Target="../embeddings/oleObject178.bin"/><Relationship Id="rId11" Type="http://schemas.openxmlformats.org/officeDocument/2006/relationships/image" Target="../media/image238.wmf"/><Relationship Id="rId5" Type="http://schemas.openxmlformats.org/officeDocument/2006/relationships/image" Target="../media/image235.wmf"/><Relationship Id="rId15" Type="http://schemas.openxmlformats.org/officeDocument/2006/relationships/image" Target="../media/image240.png"/><Relationship Id="rId10" Type="http://schemas.openxmlformats.org/officeDocument/2006/relationships/oleObject" Target="../embeddings/oleObject180.bin"/><Relationship Id="rId19" Type="http://schemas.openxmlformats.org/officeDocument/2006/relationships/image" Target="../media/image242.jpeg"/><Relationship Id="rId4" Type="http://schemas.openxmlformats.org/officeDocument/2006/relationships/oleObject" Target="../embeddings/oleObject177.bin"/><Relationship Id="rId9" Type="http://schemas.openxmlformats.org/officeDocument/2006/relationships/image" Target="../media/image237.wmf"/><Relationship Id="rId14" Type="http://schemas.openxmlformats.org/officeDocument/2006/relationships/oleObject" Target="../embeddings/oleObject182.bin"/></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185.bin"/><Relationship Id="rId13" Type="http://schemas.openxmlformats.org/officeDocument/2006/relationships/image" Target="../media/image245.png"/><Relationship Id="rId18" Type="http://schemas.openxmlformats.org/officeDocument/2006/relationships/oleObject" Target="../embeddings/oleObject190.bin"/><Relationship Id="rId26" Type="http://schemas.openxmlformats.org/officeDocument/2006/relationships/oleObject" Target="../embeddings/oleObject194.bin"/><Relationship Id="rId3" Type="http://schemas.openxmlformats.org/officeDocument/2006/relationships/image" Target="../media/image2.jpeg"/><Relationship Id="rId21" Type="http://schemas.openxmlformats.org/officeDocument/2006/relationships/image" Target="../media/image249.png"/><Relationship Id="rId7" Type="http://schemas.openxmlformats.org/officeDocument/2006/relationships/image" Target="../media/image239.wmf"/><Relationship Id="rId12" Type="http://schemas.openxmlformats.org/officeDocument/2006/relationships/oleObject" Target="../embeddings/oleObject187.bin"/><Relationship Id="rId17" Type="http://schemas.openxmlformats.org/officeDocument/2006/relationships/image" Target="../media/image247.wmf"/><Relationship Id="rId25" Type="http://schemas.openxmlformats.org/officeDocument/2006/relationships/image" Target="../media/image251.wmf"/><Relationship Id="rId2" Type="http://schemas.openxmlformats.org/officeDocument/2006/relationships/slideLayout" Target="../slideLayouts/slideLayout12.xml"/><Relationship Id="rId16" Type="http://schemas.openxmlformats.org/officeDocument/2006/relationships/oleObject" Target="../embeddings/oleObject189.bin"/><Relationship Id="rId20" Type="http://schemas.openxmlformats.org/officeDocument/2006/relationships/oleObject" Target="../embeddings/oleObject191.bin"/><Relationship Id="rId29" Type="http://schemas.openxmlformats.org/officeDocument/2006/relationships/image" Target="../media/image253.wmf"/><Relationship Id="rId1" Type="http://schemas.openxmlformats.org/officeDocument/2006/relationships/vmlDrawing" Target="../drawings/vmlDrawing35.vml"/><Relationship Id="rId6" Type="http://schemas.openxmlformats.org/officeDocument/2006/relationships/oleObject" Target="../embeddings/oleObject184.bin"/><Relationship Id="rId11" Type="http://schemas.openxmlformats.org/officeDocument/2006/relationships/image" Target="../media/image244.wmf"/><Relationship Id="rId24" Type="http://schemas.openxmlformats.org/officeDocument/2006/relationships/oleObject" Target="../embeddings/oleObject193.bin"/><Relationship Id="rId5" Type="http://schemas.openxmlformats.org/officeDocument/2006/relationships/image" Target="../media/image243.jpeg"/><Relationship Id="rId15" Type="http://schemas.openxmlformats.org/officeDocument/2006/relationships/image" Target="../media/image246.wmf"/><Relationship Id="rId23" Type="http://schemas.openxmlformats.org/officeDocument/2006/relationships/image" Target="../media/image250.wmf"/><Relationship Id="rId28" Type="http://schemas.openxmlformats.org/officeDocument/2006/relationships/oleObject" Target="../embeddings/oleObject195.bin"/><Relationship Id="rId10" Type="http://schemas.openxmlformats.org/officeDocument/2006/relationships/oleObject" Target="../embeddings/oleObject186.bin"/><Relationship Id="rId19" Type="http://schemas.openxmlformats.org/officeDocument/2006/relationships/image" Target="../media/image248.wmf"/><Relationship Id="rId4" Type="http://schemas.openxmlformats.org/officeDocument/2006/relationships/image" Target="../media/image242.jpeg"/><Relationship Id="rId9" Type="http://schemas.openxmlformats.org/officeDocument/2006/relationships/image" Target="../media/image240.png"/><Relationship Id="rId14" Type="http://schemas.openxmlformats.org/officeDocument/2006/relationships/oleObject" Target="../embeddings/oleObject188.bin"/><Relationship Id="rId22" Type="http://schemas.openxmlformats.org/officeDocument/2006/relationships/oleObject" Target="../embeddings/oleObject192.bin"/><Relationship Id="rId27" Type="http://schemas.openxmlformats.org/officeDocument/2006/relationships/image" Target="../media/image252.wmf"/></Relationships>
</file>

<file path=ppt/slides/_rels/slide69.xml.rels><?xml version="1.0" encoding="UTF-8" standalone="yes"?>
<Relationships xmlns="http://schemas.openxmlformats.org/package/2006/relationships"><Relationship Id="rId13" Type="http://schemas.openxmlformats.org/officeDocument/2006/relationships/image" Target="../media/image258.wmf"/><Relationship Id="rId18" Type="http://schemas.openxmlformats.org/officeDocument/2006/relationships/image" Target="../media/image260.wmf"/><Relationship Id="rId26" Type="http://schemas.openxmlformats.org/officeDocument/2006/relationships/image" Target="../media/image264.wmf"/><Relationship Id="rId3" Type="http://schemas.openxmlformats.org/officeDocument/2006/relationships/image" Target="../media/image2.jpeg"/><Relationship Id="rId21" Type="http://schemas.openxmlformats.org/officeDocument/2006/relationships/oleObject" Target="../embeddings/oleObject205.bin"/><Relationship Id="rId7" Type="http://schemas.openxmlformats.org/officeDocument/2006/relationships/image" Target="../media/image255.wmf"/><Relationship Id="rId12" Type="http://schemas.openxmlformats.org/officeDocument/2006/relationships/oleObject" Target="../embeddings/oleObject200.bin"/><Relationship Id="rId17" Type="http://schemas.openxmlformats.org/officeDocument/2006/relationships/oleObject" Target="../embeddings/oleObject203.bin"/><Relationship Id="rId25" Type="http://schemas.openxmlformats.org/officeDocument/2006/relationships/oleObject" Target="../embeddings/oleObject207.bin"/><Relationship Id="rId33" Type="http://schemas.openxmlformats.org/officeDocument/2006/relationships/image" Target="../media/image790.png"/><Relationship Id="rId2" Type="http://schemas.openxmlformats.org/officeDocument/2006/relationships/slideLayout" Target="../slideLayouts/slideLayout12.xml"/><Relationship Id="rId16" Type="http://schemas.openxmlformats.org/officeDocument/2006/relationships/oleObject" Target="../embeddings/oleObject202.bin"/><Relationship Id="rId20" Type="http://schemas.openxmlformats.org/officeDocument/2006/relationships/image" Target="../media/image261.wmf"/><Relationship Id="rId29" Type="http://schemas.openxmlformats.org/officeDocument/2006/relationships/image" Target="../media/image750.png"/><Relationship Id="rId1" Type="http://schemas.openxmlformats.org/officeDocument/2006/relationships/vmlDrawing" Target="../drawings/vmlDrawing36.vml"/><Relationship Id="rId6" Type="http://schemas.openxmlformats.org/officeDocument/2006/relationships/oleObject" Target="../embeddings/oleObject197.bin"/><Relationship Id="rId11" Type="http://schemas.openxmlformats.org/officeDocument/2006/relationships/image" Target="../media/image257.wmf"/><Relationship Id="rId24" Type="http://schemas.openxmlformats.org/officeDocument/2006/relationships/image" Target="../media/image263.wmf"/><Relationship Id="rId32" Type="http://schemas.openxmlformats.org/officeDocument/2006/relationships/image" Target="../media/image780.png"/><Relationship Id="rId5" Type="http://schemas.openxmlformats.org/officeDocument/2006/relationships/image" Target="../media/image254.wmf"/><Relationship Id="rId15" Type="http://schemas.openxmlformats.org/officeDocument/2006/relationships/image" Target="../media/image259.wmf"/><Relationship Id="rId23" Type="http://schemas.openxmlformats.org/officeDocument/2006/relationships/oleObject" Target="../embeddings/oleObject206.bin"/><Relationship Id="rId28" Type="http://schemas.openxmlformats.org/officeDocument/2006/relationships/image" Target="../media/image265.wmf"/><Relationship Id="rId10" Type="http://schemas.openxmlformats.org/officeDocument/2006/relationships/oleObject" Target="../embeddings/oleObject199.bin"/><Relationship Id="rId19" Type="http://schemas.openxmlformats.org/officeDocument/2006/relationships/oleObject" Target="../embeddings/oleObject204.bin"/><Relationship Id="rId31" Type="http://schemas.openxmlformats.org/officeDocument/2006/relationships/image" Target="../media/image770.png"/><Relationship Id="rId4" Type="http://schemas.openxmlformats.org/officeDocument/2006/relationships/oleObject" Target="../embeddings/oleObject196.bin"/><Relationship Id="rId9" Type="http://schemas.openxmlformats.org/officeDocument/2006/relationships/image" Target="../media/image256.wmf"/><Relationship Id="rId14" Type="http://schemas.openxmlformats.org/officeDocument/2006/relationships/oleObject" Target="../embeddings/oleObject201.bin"/><Relationship Id="rId22" Type="http://schemas.openxmlformats.org/officeDocument/2006/relationships/image" Target="../media/image262.wmf"/><Relationship Id="rId27" Type="http://schemas.openxmlformats.org/officeDocument/2006/relationships/oleObject" Target="../embeddings/oleObject208.bin"/><Relationship Id="rId30" Type="http://schemas.openxmlformats.org/officeDocument/2006/relationships/image" Target="../media/image760.png"/><Relationship Id="rId8" Type="http://schemas.openxmlformats.org/officeDocument/2006/relationships/oleObject" Target="../embeddings/oleObject198.bin"/></Relationships>
</file>

<file path=ppt/slides/_rels/slide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jpe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202.bin"/><Relationship Id="rId13" Type="http://schemas.openxmlformats.org/officeDocument/2006/relationships/oleObject" Target="../embeddings/oleObject211.bin"/><Relationship Id="rId18" Type="http://schemas.openxmlformats.org/officeDocument/2006/relationships/image" Target="../media/image800.png"/><Relationship Id="rId3" Type="http://schemas.openxmlformats.org/officeDocument/2006/relationships/image" Target="../media/image2.jpeg"/><Relationship Id="rId7" Type="http://schemas.openxmlformats.org/officeDocument/2006/relationships/image" Target="../media/image259.wmf"/><Relationship Id="rId12" Type="http://schemas.openxmlformats.org/officeDocument/2006/relationships/image" Target="../media/image267.wmf"/><Relationship Id="rId17" Type="http://schemas.openxmlformats.org/officeDocument/2006/relationships/image" Target="../media/image258.wmf"/><Relationship Id="rId2" Type="http://schemas.openxmlformats.org/officeDocument/2006/relationships/slideLayout" Target="../slideLayouts/slideLayout12.xml"/><Relationship Id="rId16" Type="http://schemas.openxmlformats.org/officeDocument/2006/relationships/oleObject" Target="../embeddings/oleObject200.bin"/><Relationship Id="rId1" Type="http://schemas.openxmlformats.org/officeDocument/2006/relationships/vmlDrawing" Target="../drawings/vmlDrawing37.vml"/><Relationship Id="rId6" Type="http://schemas.openxmlformats.org/officeDocument/2006/relationships/oleObject" Target="../embeddings/oleObject201.bin"/><Relationship Id="rId11" Type="http://schemas.openxmlformats.org/officeDocument/2006/relationships/oleObject" Target="../embeddings/oleObject210.bin"/><Relationship Id="rId5" Type="http://schemas.openxmlformats.org/officeDocument/2006/relationships/image" Target="../media/image257.wmf"/><Relationship Id="rId15" Type="http://schemas.openxmlformats.org/officeDocument/2006/relationships/image" Target="../media/image830.png"/><Relationship Id="rId10" Type="http://schemas.openxmlformats.org/officeDocument/2006/relationships/image" Target="../media/image266.wmf"/><Relationship Id="rId4" Type="http://schemas.openxmlformats.org/officeDocument/2006/relationships/oleObject" Target="../embeddings/oleObject199.bin"/><Relationship Id="rId9" Type="http://schemas.openxmlformats.org/officeDocument/2006/relationships/oleObject" Target="../embeddings/oleObject209.bin"/><Relationship Id="rId14" Type="http://schemas.openxmlformats.org/officeDocument/2006/relationships/image" Target="../media/image268.wmf"/></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214.bin"/><Relationship Id="rId13" Type="http://schemas.openxmlformats.org/officeDocument/2006/relationships/image" Target="../media/image273.wmf"/><Relationship Id="rId18" Type="http://schemas.openxmlformats.org/officeDocument/2006/relationships/oleObject" Target="../embeddings/oleObject219.bin"/><Relationship Id="rId26" Type="http://schemas.openxmlformats.org/officeDocument/2006/relationships/image" Target="../media/image277.wmf"/><Relationship Id="rId3" Type="http://schemas.openxmlformats.org/officeDocument/2006/relationships/image" Target="../media/image2.jpeg"/><Relationship Id="rId21" Type="http://schemas.openxmlformats.org/officeDocument/2006/relationships/oleObject" Target="../embeddings/oleObject220.bin"/><Relationship Id="rId7" Type="http://schemas.openxmlformats.org/officeDocument/2006/relationships/image" Target="../media/image270.wmf"/><Relationship Id="rId12" Type="http://schemas.openxmlformats.org/officeDocument/2006/relationships/oleObject" Target="../embeddings/oleObject216.bin"/><Relationship Id="rId17" Type="http://schemas.openxmlformats.org/officeDocument/2006/relationships/image" Target="../media/image275.wmf"/><Relationship Id="rId25" Type="http://schemas.openxmlformats.org/officeDocument/2006/relationships/oleObject" Target="../embeddings/oleObject221.bin"/><Relationship Id="rId2" Type="http://schemas.openxmlformats.org/officeDocument/2006/relationships/slideLayout" Target="../slideLayouts/slideLayout12.xml"/><Relationship Id="rId16" Type="http://schemas.openxmlformats.org/officeDocument/2006/relationships/oleObject" Target="../embeddings/oleObject218.bin"/><Relationship Id="rId20" Type="http://schemas.openxmlformats.org/officeDocument/2006/relationships/image" Target="../media/image276.wmf"/><Relationship Id="rId1" Type="http://schemas.openxmlformats.org/officeDocument/2006/relationships/vmlDrawing" Target="../drawings/vmlDrawing38.vml"/><Relationship Id="rId6" Type="http://schemas.openxmlformats.org/officeDocument/2006/relationships/oleObject" Target="../embeddings/oleObject213.bin"/><Relationship Id="rId11" Type="http://schemas.openxmlformats.org/officeDocument/2006/relationships/image" Target="../media/image272.wmf"/><Relationship Id="rId24" Type="http://schemas.openxmlformats.org/officeDocument/2006/relationships/image" Target="../media/image277.wmf"/><Relationship Id="rId5" Type="http://schemas.openxmlformats.org/officeDocument/2006/relationships/image" Target="../media/image269.wmf"/><Relationship Id="rId15" Type="http://schemas.openxmlformats.org/officeDocument/2006/relationships/image" Target="../media/image274.wmf"/><Relationship Id="rId23" Type="http://schemas.openxmlformats.org/officeDocument/2006/relationships/oleObject" Target="../embeddings/oleObject221.bin"/><Relationship Id="rId10" Type="http://schemas.openxmlformats.org/officeDocument/2006/relationships/oleObject" Target="../embeddings/oleObject215.bin"/><Relationship Id="rId19" Type="http://schemas.openxmlformats.org/officeDocument/2006/relationships/oleObject" Target="../embeddings/oleObject220.bin"/><Relationship Id="rId4" Type="http://schemas.openxmlformats.org/officeDocument/2006/relationships/oleObject" Target="../embeddings/oleObject212.bin"/><Relationship Id="rId9" Type="http://schemas.openxmlformats.org/officeDocument/2006/relationships/image" Target="../media/image271.wmf"/><Relationship Id="rId14" Type="http://schemas.openxmlformats.org/officeDocument/2006/relationships/oleObject" Target="../embeddings/oleObject217.bin"/><Relationship Id="rId22" Type="http://schemas.openxmlformats.org/officeDocument/2006/relationships/image" Target="../media/image276.wmf"/><Relationship Id="rId27" Type="http://schemas.openxmlformats.org/officeDocument/2006/relationships/image" Target="../media/image810.png"/></Relationships>
</file>

<file path=ppt/slides/_rels/slide72.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jpeg"/><Relationship Id="rId1" Type="http://schemas.openxmlformats.org/officeDocument/2006/relationships/slideLayout" Target="../slideLayouts/slideLayout12.xml"/><Relationship Id="rId5" Type="http://schemas.openxmlformats.org/officeDocument/2006/relationships/image" Target="../media/image1300.png"/><Relationship Id="rId4" Type="http://schemas.openxmlformats.org/officeDocument/2006/relationships/image" Target="../media/image279.png"/></Relationships>
</file>

<file path=ppt/slides/_rels/slide7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80.png"/><Relationship Id="rId1" Type="http://schemas.openxmlformats.org/officeDocument/2006/relationships/slideLayout" Target="../slideLayouts/slideLayout12.xml"/><Relationship Id="rId6" Type="http://schemas.openxmlformats.org/officeDocument/2006/relationships/image" Target="../media/image282.jpg"/><Relationship Id="rId5" Type="http://schemas.openxmlformats.org/officeDocument/2006/relationships/image" Target="../media/image281.jpg"/><Relationship Id="rId4" Type="http://schemas.openxmlformats.org/officeDocument/2006/relationships/image" Target="../media/image279.png"/></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224.bin"/><Relationship Id="rId13" Type="http://schemas.openxmlformats.org/officeDocument/2006/relationships/image" Target="../media/image287.wmf"/><Relationship Id="rId18" Type="http://schemas.openxmlformats.org/officeDocument/2006/relationships/oleObject" Target="../embeddings/oleObject229.bin"/><Relationship Id="rId3" Type="http://schemas.openxmlformats.org/officeDocument/2006/relationships/image" Target="../media/image2.jpeg"/><Relationship Id="rId21" Type="http://schemas.openxmlformats.org/officeDocument/2006/relationships/image" Target="../media/image291.wmf"/><Relationship Id="rId7" Type="http://schemas.openxmlformats.org/officeDocument/2006/relationships/image" Target="../media/image284.wmf"/><Relationship Id="rId12" Type="http://schemas.openxmlformats.org/officeDocument/2006/relationships/oleObject" Target="../embeddings/oleObject226.bin"/><Relationship Id="rId17" Type="http://schemas.openxmlformats.org/officeDocument/2006/relationships/image" Target="../media/image289.wmf"/><Relationship Id="rId2" Type="http://schemas.openxmlformats.org/officeDocument/2006/relationships/slideLayout" Target="../slideLayouts/slideLayout12.xml"/><Relationship Id="rId16" Type="http://schemas.openxmlformats.org/officeDocument/2006/relationships/oleObject" Target="../embeddings/oleObject228.bin"/><Relationship Id="rId20" Type="http://schemas.openxmlformats.org/officeDocument/2006/relationships/oleObject" Target="../embeddings/oleObject230.bin"/><Relationship Id="rId1" Type="http://schemas.openxmlformats.org/officeDocument/2006/relationships/vmlDrawing" Target="../drawings/vmlDrawing39.vml"/><Relationship Id="rId6" Type="http://schemas.openxmlformats.org/officeDocument/2006/relationships/oleObject" Target="../embeddings/oleObject223.bin"/><Relationship Id="rId11" Type="http://schemas.openxmlformats.org/officeDocument/2006/relationships/image" Target="../media/image286.wmf"/><Relationship Id="rId5" Type="http://schemas.openxmlformats.org/officeDocument/2006/relationships/image" Target="../media/image283.wmf"/><Relationship Id="rId15" Type="http://schemas.openxmlformats.org/officeDocument/2006/relationships/image" Target="../media/image288.wmf"/><Relationship Id="rId10" Type="http://schemas.openxmlformats.org/officeDocument/2006/relationships/oleObject" Target="../embeddings/oleObject225.bin"/><Relationship Id="rId19" Type="http://schemas.openxmlformats.org/officeDocument/2006/relationships/image" Target="../media/image290.wmf"/><Relationship Id="rId4" Type="http://schemas.openxmlformats.org/officeDocument/2006/relationships/oleObject" Target="../embeddings/oleObject222.bin"/><Relationship Id="rId9" Type="http://schemas.openxmlformats.org/officeDocument/2006/relationships/image" Target="../media/image285.wmf"/><Relationship Id="rId14" Type="http://schemas.openxmlformats.org/officeDocument/2006/relationships/oleObject" Target="../embeddings/oleObject227.bin"/></Relationships>
</file>

<file path=ppt/slides/_rels/slide75.xml.rels><?xml version="1.0" encoding="UTF-8" standalone="yes"?>
<Relationships xmlns="http://schemas.openxmlformats.org/package/2006/relationships"><Relationship Id="rId3" Type="http://schemas.openxmlformats.org/officeDocument/2006/relationships/image" Target="../media/image292.jpe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8" Type="http://schemas.openxmlformats.org/officeDocument/2006/relationships/image" Target="../media/image294.wmf"/><Relationship Id="rId13" Type="http://schemas.openxmlformats.org/officeDocument/2006/relationships/oleObject" Target="../embeddings/oleObject235.bin"/><Relationship Id="rId3" Type="http://schemas.openxmlformats.org/officeDocument/2006/relationships/image" Target="../media/image2.jpeg"/><Relationship Id="rId7" Type="http://schemas.openxmlformats.org/officeDocument/2006/relationships/oleObject" Target="../embeddings/oleObject232.bin"/><Relationship Id="rId12" Type="http://schemas.openxmlformats.org/officeDocument/2006/relationships/image" Target="../media/image296.wmf"/><Relationship Id="rId2" Type="http://schemas.openxmlformats.org/officeDocument/2006/relationships/slideLayout" Target="../slideLayouts/slideLayout12.xml"/><Relationship Id="rId16" Type="http://schemas.openxmlformats.org/officeDocument/2006/relationships/image" Target="../media/image298.wmf"/><Relationship Id="rId1" Type="http://schemas.openxmlformats.org/officeDocument/2006/relationships/vmlDrawing" Target="../drawings/vmlDrawing40.vml"/><Relationship Id="rId6" Type="http://schemas.openxmlformats.org/officeDocument/2006/relationships/image" Target="../media/image293.wmf"/><Relationship Id="rId11" Type="http://schemas.openxmlformats.org/officeDocument/2006/relationships/oleObject" Target="../embeddings/oleObject234.bin"/><Relationship Id="rId5" Type="http://schemas.openxmlformats.org/officeDocument/2006/relationships/oleObject" Target="../embeddings/oleObject231.bin"/><Relationship Id="rId15" Type="http://schemas.openxmlformats.org/officeDocument/2006/relationships/oleObject" Target="../embeddings/oleObject236.bin"/><Relationship Id="rId10" Type="http://schemas.openxmlformats.org/officeDocument/2006/relationships/image" Target="../media/image295.wmf"/><Relationship Id="rId4" Type="http://schemas.openxmlformats.org/officeDocument/2006/relationships/image" Target="../media/image299.jpeg"/><Relationship Id="rId9" Type="http://schemas.openxmlformats.org/officeDocument/2006/relationships/oleObject" Target="../embeddings/oleObject233.bin"/><Relationship Id="rId14" Type="http://schemas.openxmlformats.org/officeDocument/2006/relationships/image" Target="../media/image297.wmf"/></Relationships>
</file>

<file path=ppt/slides/_rels/slide77.xml.rels><?xml version="1.0" encoding="UTF-8" standalone="yes"?>
<Relationships xmlns="http://schemas.openxmlformats.org/package/2006/relationships"><Relationship Id="rId8" Type="http://schemas.openxmlformats.org/officeDocument/2006/relationships/image" Target="../media/image300.wmf"/><Relationship Id="rId13" Type="http://schemas.openxmlformats.org/officeDocument/2006/relationships/oleObject" Target="../embeddings/oleObject241.bin"/><Relationship Id="rId18" Type="http://schemas.openxmlformats.org/officeDocument/2006/relationships/image" Target="../media/image305.wmf"/><Relationship Id="rId3" Type="http://schemas.openxmlformats.org/officeDocument/2006/relationships/image" Target="../media/image2.jpeg"/><Relationship Id="rId7" Type="http://schemas.openxmlformats.org/officeDocument/2006/relationships/oleObject" Target="../embeddings/oleObject238.bin"/><Relationship Id="rId12" Type="http://schemas.openxmlformats.org/officeDocument/2006/relationships/image" Target="../media/image302.wmf"/><Relationship Id="rId17" Type="http://schemas.openxmlformats.org/officeDocument/2006/relationships/oleObject" Target="../embeddings/oleObject243.bin"/><Relationship Id="rId2" Type="http://schemas.openxmlformats.org/officeDocument/2006/relationships/slideLayout" Target="../slideLayouts/slideLayout12.xml"/><Relationship Id="rId16" Type="http://schemas.openxmlformats.org/officeDocument/2006/relationships/image" Target="../media/image304.wmf"/><Relationship Id="rId20" Type="http://schemas.openxmlformats.org/officeDocument/2006/relationships/image" Target="../media/image306.wmf"/><Relationship Id="rId1" Type="http://schemas.openxmlformats.org/officeDocument/2006/relationships/vmlDrawing" Target="../drawings/vmlDrawing41.vml"/><Relationship Id="rId6" Type="http://schemas.openxmlformats.org/officeDocument/2006/relationships/image" Target="../media/image296.wmf"/><Relationship Id="rId11" Type="http://schemas.openxmlformats.org/officeDocument/2006/relationships/oleObject" Target="../embeddings/oleObject240.bin"/><Relationship Id="rId5" Type="http://schemas.openxmlformats.org/officeDocument/2006/relationships/oleObject" Target="../embeddings/oleObject237.bin"/><Relationship Id="rId15" Type="http://schemas.openxmlformats.org/officeDocument/2006/relationships/oleObject" Target="../embeddings/oleObject242.bin"/><Relationship Id="rId10" Type="http://schemas.openxmlformats.org/officeDocument/2006/relationships/image" Target="../media/image301.wmf"/><Relationship Id="rId19" Type="http://schemas.openxmlformats.org/officeDocument/2006/relationships/oleObject" Target="../embeddings/oleObject244.bin"/><Relationship Id="rId4" Type="http://schemas.openxmlformats.org/officeDocument/2006/relationships/image" Target="../media/image299.jpeg"/><Relationship Id="rId9" Type="http://schemas.openxmlformats.org/officeDocument/2006/relationships/oleObject" Target="../embeddings/oleObject239.bin"/><Relationship Id="rId14" Type="http://schemas.openxmlformats.org/officeDocument/2006/relationships/image" Target="../media/image303.wmf"/></Relationships>
</file>

<file path=ppt/slides/_rels/slide78.xml.rels><?xml version="1.0" encoding="UTF-8" standalone="yes"?>
<Relationships xmlns="http://schemas.openxmlformats.org/package/2006/relationships"><Relationship Id="rId8" Type="http://schemas.openxmlformats.org/officeDocument/2006/relationships/image" Target="../media/image300.wmf"/><Relationship Id="rId13" Type="http://schemas.openxmlformats.org/officeDocument/2006/relationships/oleObject" Target="../embeddings/oleObject241.bin"/><Relationship Id="rId18" Type="http://schemas.openxmlformats.org/officeDocument/2006/relationships/image" Target="../media/image305.wmf"/><Relationship Id="rId3" Type="http://schemas.openxmlformats.org/officeDocument/2006/relationships/image" Target="../media/image2.jpeg"/><Relationship Id="rId7" Type="http://schemas.openxmlformats.org/officeDocument/2006/relationships/oleObject" Target="../embeddings/oleObject238.bin"/><Relationship Id="rId12" Type="http://schemas.openxmlformats.org/officeDocument/2006/relationships/image" Target="../media/image302.wmf"/><Relationship Id="rId17" Type="http://schemas.openxmlformats.org/officeDocument/2006/relationships/oleObject" Target="../embeddings/oleObject243.bin"/><Relationship Id="rId2" Type="http://schemas.openxmlformats.org/officeDocument/2006/relationships/slideLayout" Target="../slideLayouts/slideLayout12.xml"/><Relationship Id="rId16" Type="http://schemas.openxmlformats.org/officeDocument/2006/relationships/image" Target="../media/image304.wmf"/><Relationship Id="rId20" Type="http://schemas.openxmlformats.org/officeDocument/2006/relationships/image" Target="../media/image306.wmf"/><Relationship Id="rId1" Type="http://schemas.openxmlformats.org/officeDocument/2006/relationships/vmlDrawing" Target="../drawings/vmlDrawing42.vml"/><Relationship Id="rId6" Type="http://schemas.openxmlformats.org/officeDocument/2006/relationships/image" Target="../media/image296.wmf"/><Relationship Id="rId11" Type="http://schemas.openxmlformats.org/officeDocument/2006/relationships/oleObject" Target="../embeddings/oleObject240.bin"/><Relationship Id="rId5" Type="http://schemas.openxmlformats.org/officeDocument/2006/relationships/oleObject" Target="../embeddings/oleObject237.bin"/><Relationship Id="rId15" Type="http://schemas.openxmlformats.org/officeDocument/2006/relationships/oleObject" Target="../embeddings/oleObject242.bin"/><Relationship Id="rId10" Type="http://schemas.openxmlformats.org/officeDocument/2006/relationships/image" Target="../media/image301.wmf"/><Relationship Id="rId19" Type="http://schemas.openxmlformats.org/officeDocument/2006/relationships/oleObject" Target="../embeddings/oleObject244.bin"/><Relationship Id="rId4" Type="http://schemas.openxmlformats.org/officeDocument/2006/relationships/image" Target="../media/image299.jpeg"/><Relationship Id="rId9" Type="http://schemas.openxmlformats.org/officeDocument/2006/relationships/oleObject" Target="../embeddings/oleObject239.bin"/><Relationship Id="rId14" Type="http://schemas.openxmlformats.org/officeDocument/2006/relationships/image" Target="../media/image303.wmf"/></Relationships>
</file>

<file path=ppt/slides/_rels/slide7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07.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3" Type="http://schemas.openxmlformats.org/officeDocument/2006/relationships/image" Target="../media/image180.png"/><Relationship Id="rId3" Type="http://schemas.openxmlformats.org/officeDocument/2006/relationships/image" Target="../media/image2.jpeg"/><Relationship Id="rId7" Type="http://schemas.openxmlformats.org/officeDocument/2006/relationships/image" Target="../media/image20.wmf"/><Relationship Id="rId12" Type="http://schemas.openxmlformats.org/officeDocument/2006/relationships/image" Target="../media/image17.png"/><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oleObject" Target="../embeddings/oleObject12.bin"/><Relationship Id="rId5" Type="http://schemas.openxmlformats.org/officeDocument/2006/relationships/image" Target="../media/image19.wmf"/><Relationship Id="rId4" Type="http://schemas.openxmlformats.org/officeDocument/2006/relationships/oleObject" Target="../embeddings/oleObject11.bin"/></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247.bin"/><Relationship Id="rId13" Type="http://schemas.openxmlformats.org/officeDocument/2006/relationships/oleObject" Target="../embeddings/oleObject249.bin"/><Relationship Id="rId18" Type="http://schemas.openxmlformats.org/officeDocument/2006/relationships/image" Target="../media/image311.wmf"/><Relationship Id="rId3" Type="http://schemas.openxmlformats.org/officeDocument/2006/relationships/image" Target="../media/image314.jpeg"/><Relationship Id="rId21" Type="http://schemas.openxmlformats.org/officeDocument/2006/relationships/oleObject" Target="../embeddings/oleObject253.bin"/><Relationship Id="rId7" Type="http://schemas.openxmlformats.org/officeDocument/2006/relationships/image" Target="../media/image54.wmf"/><Relationship Id="rId12" Type="http://schemas.openxmlformats.org/officeDocument/2006/relationships/image" Target="../media/image308.wmf"/><Relationship Id="rId17" Type="http://schemas.openxmlformats.org/officeDocument/2006/relationships/oleObject" Target="../embeddings/oleObject251.bin"/><Relationship Id="rId2" Type="http://schemas.openxmlformats.org/officeDocument/2006/relationships/slideLayout" Target="../slideLayouts/slideLayout6.xml"/><Relationship Id="rId16" Type="http://schemas.openxmlformats.org/officeDocument/2006/relationships/image" Target="../media/image310.wmf"/><Relationship Id="rId20" Type="http://schemas.openxmlformats.org/officeDocument/2006/relationships/image" Target="../media/image312.wmf"/><Relationship Id="rId1" Type="http://schemas.openxmlformats.org/officeDocument/2006/relationships/vmlDrawing" Target="../drawings/vmlDrawing43.vml"/><Relationship Id="rId6" Type="http://schemas.openxmlformats.org/officeDocument/2006/relationships/oleObject" Target="../embeddings/oleObject246.bin"/><Relationship Id="rId11" Type="http://schemas.openxmlformats.org/officeDocument/2006/relationships/oleObject" Target="../embeddings/oleObject248.bin"/><Relationship Id="rId5" Type="http://schemas.openxmlformats.org/officeDocument/2006/relationships/image" Target="../media/image52.wmf"/><Relationship Id="rId15" Type="http://schemas.openxmlformats.org/officeDocument/2006/relationships/oleObject" Target="../embeddings/oleObject250.bin"/><Relationship Id="rId10" Type="http://schemas.openxmlformats.org/officeDocument/2006/relationships/image" Target="../media/image2.jpeg"/><Relationship Id="rId19" Type="http://schemas.openxmlformats.org/officeDocument/2006/relationships/oleObject" Target="../embeddings/oleObject252.bin"/><Relationship Id="rId4" Type="http://schemas.openxmlformats.org/officeDocument/2006/relationships/oleObject" Target="../embeddings/oleObject245.bin"/><Relationship Id="rId9" Type="http://schemas.openxmlformats.org/officeDocument/2006/relationships/image" Target="../media/image53.wmf"/><Relationship Id="rId14" Type="http://schemas.openxmlformats.org/officeDocument/2006/relationships/image" Target="../media/image309.wmf"/><Relationship Id="rId22" Type="http://schemas.openxmlformats.org/officeDocument/2006/relationships/image" Target="../media/image313.wmf"/></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256.bin"/><Relationship Id="rId13" Type="http://schemas.openxmlformats.org/officeDocument/2006/relationships/image" Target="../media/image318.wmf"/><Relationship Id="rId3" Type="http://schemas.openxmlformats.org/officeDocument/2006/relationships/image" Target="../media/image314.jpeg"/><Relationship Id="rId7" Type="http://schemas.openxmlformats.org/officeDocument/2006/relationships/image" Target="../media/image316.wmf"/><Relationship Id="rId12" Type="http://schemas.openxmlformats.org/officeDocument/2006/relationships/oleObject" Target="../embeddings/oleObject258.bin"/><Relationship Id="rId2" Type="http://schemas.openxmlformats.org/officeDocument/2006/relationships/slideLayout" Target="../slideLayouts/slideLayout6.xml"/><Relationship Id="rId16" Type="http://schemas.openxmlformats.org/officeDocument/2006/relationships/image" Target="../media/image319.wmf"/><Relationship Id="rId1" Type="http://schemas.openxmlformats.org/officeDocument/2006/relationships/vmlDrawing" Target="../drawings/vmlDrawing44.vml"/><Relationship Id="rId6" Type="http://schemas.openxmlformats.org/officeDocument/2006/relationships/oleObject" Target="../embeddings/oleObject255.bin"/><Relationship Id="rId11" Type="http://schemas.openxmlformats.org/officeDocument/2006/relationships/image" Target="../media/image317.wmf"/><Relationship Id="rId5" Type="http://schemas.openxmlformats.org/officeDocument/2006/relationships/image" Target="../media/image315.wmf"/><Relationship Id="rId15" Type="http://schemas.openxmlformats.org/officeDocument/2006/relationships/oleObject" Target="../embeddings/oleObject259.bin"/><Relationship Id="rId10" Type="http://schemas.openxmlformats.org/officeDocument/2006/relationships/oleObject" Target="../embeddings/oleObject257.bin"/><Relationship Id="rId4" Type="http://schemas.openxmlformats.org/officeDocument/2006/relationships/oleObject" Target="../embeddings/oleObject254.bin"/><Relationship Id="rId9" Type="http://schemas.openxmlformats.org/officeDocument/2006/relationships/image" Target="../media/image311.wmf"/><Relationship Id="rId14" Type="http://schemas.openxmlformats.org/officeDocument/2006/relationships/image" Target="../media/image2.jpeg"/></Relationships>
</file>

<file path=ppt/slides/_rels/slide82.xml.rels><?xml version="1.0" encoding="UTF-8" standalone="yes"?>
<Relationships xmlns="http://schemas.openxmlformats.org/package/2006/relationships"><Relationship Id="rId8" Type="http://schemas.openxmlformats.org/officeDocument/2006/relationships/image" Target="../media/image322.wmf"/><Relationship Id="rId13" Type="http://schemas.openxmlformats.org/officeDocument/2006/relationships/oleObject" Target="../embeddings/oleObject265.bin"/><Relationship Id="rId18" Type="http://schemas.openxmlformats.org/officeDocument/2006/relationships/image" Target="../media/image327.wmf"/><Relationship Id="rId3" Type="http://schemas.openxmlformats.org/officeDocument/2006/relationships/oleObject" Target="../embeddings/oleObject260.bin"/><Relationship Id="rId7" Type="http://schemas.openxmlformats.org/officeDocument/2006/relationships/oleObject" Target="../embeddings/oleObject262.bin"/><Relationship Id="rId12" Type="http://schemas.openxmlformats.org/officeDocument/2006/relationships/image" Target="../media/image324.wmf"/><Relationship Id="rId17" Type="http://schemas.openxmlformats.org/officeDocument/2006/relationships/oleObject" Target="../embeddings/oleObject267.bin"/><Relationship Id="rId2" Type="http://schemas.openxmlformats.org/officeDocument/2006/relationships/slideLayout" Target="../slideLayouts/slideLayout6.xml"/><Relationship Id="rId16" Type="http://schemas.openxmlformats.org/officeDocument/2006/relationships/image" Target="../media/image326.wmf"/><Relationship Id="rId1" Type="http://schemas.openxmlformats.org/officeDocument/2006/relationships/vmlDrawing" Target="../drawings/vmlDrawing45.vml"/><Relationship Id="rId6" Type="http://schemas.openxmlformats.org/officeDocument/2006/relationships/image" Target="../media/image321.wmf"/><Relationship Id="rId11" Type="http://schemas.openxmlformats.org/officeDocument/2006/relationships/oleObject" Target="../embeddings/oleObject264.bin"/><Relationship Id="rId5" Type="http://schemas.openxmlformats.org/officeDocument/2006/relationships/oleObject" Target="../embeddings/oleObject261.bin"/><Relationship Id="rId15" Type="http://schemas.openxmlformats.org/officeDocument/2006/relationships/oleObject" Target="../embeddings/oleObject266.bin"/><Relationship Id="rId10" Type="http://schemas.openxmlformats.org/officeDocument/2006/relationships/image" Target="../media/image323.wmf"/><Relationship Id="rId19" Type="http://schemas.openxmlformats.org/officeDocument/2006/relationships/image" Target="../media/image2.jpeg"/><Relationship Id="rId4" Type="http://schemas.openxmlformats.org/officeDocument/2006/relationships/image" Target="../media/image320.wmf"/><Relationship Id="rId9" Type="http://schemas.openxmlformats.org/officeDocument/2006/relationships/oleObject" Target="../embeddings/oleObject263.bin"/><Relationship Id="rId14" Type="http://schemas.openxmlformats.org/officeDocument/2006/relationships/image" Target="../media/image325.wmf"/></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270.bin"/><Relationship Id="rId13" Type="http://schemas.openxmlformats.org/officeDocument/2006/relationships/oleObject" Target="../embeddings/oleObject273.bin"/><Relationship Id="rId18" Type="http://schemas.openxmlformats.org/officeDocument/2006/relationships/image" Target="../media/image334.wmf"/><Relationship Id="rId26" Type="http://schemas.openxmlformats.org/officeDocument/2006/relationships/image" Target="../media/image338.wmf"/><Relationship Id="rId3" Type="http://schemas.openxmlformats.org/officeDocument/2006/relationships/image" Target="../media/image2.jpeg"/><Relationship Id="rId21" Type="http://schemas.openxmlformats.org/officeDocument/2006/relationships/oleObject" Target="../embeddings/oleObject277.bin"/><Relationship Id="rId7" Type="http://schemas.openxmlformats.org/officeDocument/2006/relationships/image" Target="../media/image329.wmf"/><Relationship Id="rId12" Type="http://schemas.openxmlformats.org/officeDocument/2006/relationships/oleObject" Target="../embeddings/oleObject272.bin"/><Relationship Id="rId17" Type="http://schemas.openxmlformats.org/officeDocument/2006/relationships/oleObject" Target="../embeddings/oleObject275.bin"/><Relationship Id="rId25" Type="http://schemas.openxmlformats.org/officeDocument/2006/relationships/oleObject" Target="../embeddings/oleObject279.bin"/><Relationship Id="rId2" Type="http://schemas.openxmlformats.org/officeDocument/2006/relationships/slideLayout" Target="../slideLayouts/slideLayout12.xml"/><Relationship Id="rId16" Type="http://schemas.openxmlformats.org/officeDocument/2006/relationships/image" Target="../media/image333.wmf"/><Relationship Id="rId20" Type="http://schemas.openxmlformats.org/officeDocument/2006/relationships/image" Target="../media/image335.wmf"/><Relationship Id="rId1" Type="http://schemas.openxmlformats.org/officeDocument/2006/relationships/vmlDrawing" Target="../drawings/vmlDrawing46.vml"/><Relationship Id="rId6" Type="http://schemas.openxmlformats.org/officeDocument/2006/relationships/oleObject" Target="../embeddings/oleObject269.bin"/><Relationship Id="rId11" Type="http://schemas.openxmlformats.org/officeDocument/2006/relationships/image" Target="../media/image331.wmf"/><Relationship Id="rId24" Type="http://schemas.openxmlformats.org/officeDocument/2006/relationships/image" Target="../media/image337.wmf"/><Relationship Id="rId5" Type="http://schemas.openxmlformats.org/officeDocument/2006/relationships/image" Target="../media/image328.wmf"/><Relationship Id="rId15" Type="http://schemas.openxmlformats.org/officeDocument/2006/relationships/oleObject" Target="../embeddings/oleObject274.bin"/><Relationship Id="rId23" Type="http://schemas.openxmlformats.org/officeDocument/2006/relationships/oleObject" Target="../embeddings/oleObject278.bin"/><Relationship Id="rId10" Type="http://schemas.openxmlformats.org/officeDocument/2006/relationships/oleObject" Target="../embeddings/oleObject271.bin"/><Relationship Id="rId19" Type="http://schemas.openxmlformats.org/officeDocument/2006/relationships/oleObject" Target="../embeddings/oleObject276.bin"/><Relationship Id="rId4" Type="http://schemas.openxmlformats.org/officeDocument/2006/relationships/oleObject" Target="../embeddings/oleObject268.bin"/><Relationship Id="rId9" Type="http://schemas.openxmlformats.org/officeDocument/2006/relationships/image" Target="../media/image330.wmf"/><Relationship Id="rId14" Type="http://schemas.openxmlformats.org/officeDocument/2006/relationships/image" Target="../media/image332.wmf"/><Relationship Id="rId22" Type="http://schemas.openxmlformats.org/officeDocument/2006/relationships/image" Target="../media/image336.wmf"/><Relationship Id="rId27" Type="http://schemas.openxmlformats.org/officeDocument/2006/relationships/oleObject" Target="../embeddings/oleObject280.bin"/></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282.bin"/><Relationship Id="rId13" Type="http://schemas.openxmlformats.org/officeDocument/2006/relationships/image" Target="../media/image336.wmf"/><Relationship Id="rId18" Type="http://schemas.openxmlformats.org/officeDocument/2006/relationships/oleObject" Target="../embeddings/oleObject280.bin"/><Relationship Id="rId3" Type="http://schemas.openxmlformats.org/officeDocument/2006/relationships/image" Target="../media/image2.jpeg"/><Relationship Id="rId21" Type="http://schemas.openxmlformats.org/officeDocument/2006/relationships/image" Target="../media/image330.wmf"/><Relationship Id="rId7" Type="http://schemas.openxmlformats.org/officeDocument/2006/relationships/image" Target="../media/image333.wmf"/><Relationship Id="rId12" Type="http://schemas.openxmlformats.org/officeDocument/2006/relationships/oleObject" Target="../embeddings/oleObject277.bin"/><Relationship Id="rId17" Type="http://schemas.openxmlformats.org/officeDocument/2006/relationships/image" Target="../media/image338.wmf"/><Relationship Id="rId2" Type="http://schemas.openxmlformats.org/officeDocument/2006/relationships/slideLayout" Target="../slideLayouts/slideLayout12.xml"/><Relationship Id="rId16" Type="http://schemas.openxmlformats.org/officeDocument/2006/relationships/oleObject" Target="../embeddings/oleObject279.bin"/><Relationship Id="rId20" Type="http://schemas.openxmlformats.org/officeDocument/2006/relationships/oleObject" Target="../embeddings/oleObject270.bin"/><Relationship Id="rId1" Type="http://schemas.openxmlformats.org/officeDocument/2006/relationships/vmlDrawing" Target="../drawings/vmlDrawing47.vml"/><Relationship Id="rId6" Type="http://schemas.openxmlformats.org/officeDocument/2006/relationships/oleObject" Target="../embeddings/oleObject274.bin"/><Relationship Id="rId11" Type="http://schemas.openxmlformats.org/officeDocument/2006/relationships/image" Target="../media/image340.wmf"/><Relationship Id="rId5" Type="http://schemas.openxmlformats.org/officeDocument/2006/relationships/image" Target="../media/image339.wmf"/><Relationship Id="rId15" Type="http://schemas.openxmlformats.org/officeDocument/2006/relationships/image" Target="../media/image337.wmf"/><Relationship Id="rId10" Type="http://schemas.openxmlformats.org/officeDocument/2006/relationships/oleObject" Target="../embeddings/oleObject283.bin"/><Relationship Id="rId19" Type="http://schemas.openxmlformats.org/officeDocument/2006/relationships/image" Target="../media/image329.wmf"/><Relationship Id="rId4" Type="http://schemas.openxmlformats.org/officeDocument/2006/relationships/oleObject" Target="../embeddings/oleObject281.bin"/><Relationship Id="rId9" Type="http://schemas.openxmlformats.org/officeDocument/2006/relationships/image" Target="../media/image334.wmf"/><Relationship Id="rId14" Type="http://schemas.openxmlformats.org/officeDocument/2006/relationships/oleObject" Target="../embeddings/oleObject278.bin"/></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285.bin"/><Relationship Id="rId13" Type="http://schemas.openxmlformats.org/officeDocument/2006/relationships/image" Target="../media/image344.wmf"/><Relationship Id="rId18" Type="http://schemas.openxmlformats.org/officeDocument/2006/relationships/oleObject" Target="../embeddings/oleObject290.bin"/><Relationship Id="rId3" Type="http://schemas.openxmlformats.org/officeDocument/2006/relationships/image" Target="../media/image2.jpeg"/><Relationship Id="rId21" Type="http://schemas.openxmlformats.org/officeDocument/2006/relationships/image" Target="../media/image348.wmf"/><Relationship Id="rId7" Type="http://schemas.openxmlformats.org/officeDocument/2006/relationships/image" Target="../media/image351.jpeg"/><Relationship Id="rId12" Type="http://schemas.openxmlformats.org/officeDocument/2006/relationships/oleObject" Target="../embeddings/oleObject287.bin"/><Relationship Id="rId17" Type="http://schemas.openxmlformats.org/officeDocument/2006/relationships/image" Target="../media/image346.wmf"/><Relationship Id="rId2" Type="http://schemas.openxmlformats.org/officeDocument/2006/relationships/slideLayout" Target="../slideLayouts/slideLayout12.xml"/><Relationship Id="rId16" Type="http://schemas.openxmlformats.org/officeDocument/2006/relationships/oleObject" Target="../embeddings/oleObject289.bin"/><Relationship Id="rId20" Type="http://schemas.openxmlformats.org/officeDocument/2006/relationships/oleObject" Target="../embeddings/oleObject291.bin"/><Relationship Id="rId1" Type="http://schemas.openxmlformats.org/officeDocument/2006/relationships/vmlDrawing" Target="../drawings/vmlDrawing48.vml"/><Relationship Id="rId6" Type="http://schemas.openxmlformats.org/officeDocument/2006/relationships/image" Target="../media/image350.jpeg"/><Relationship Id="rId11" Type="http://schemas.openxmlformats.org/officeDocument/2006/relationships/image" Target="../media/image343.wmf"/><Relationship Id="rId5" Type="http://schemas.openxmlformats.org/officeDocument/2006/relationships/image" Target="../media/image341.wmf"/><Relationship Id="rId15" Type="http://schemas.openxmlformats.org/officeDocument/2006/relationships/image" Target="../media/image345.wmf"/><Relationship Id="rId23" Type="http://schemas.openxmlformats.org/officeDocument/2006/relationships/image" Target="../media/image349.wmf"/><Relationship Id="rId10" Type="http://schemas.openxmlformats.org/officeDocument/2006/relationships/oleObject" Target="../embeddings/oleObject286.bin"/><Relationship Id="rId19" Type="http://schemas.openxmlformats.org/officeDocument/2006/relationships/image" Target="../media/image347.wmf"/><Relationship Id="rId4" Type="http://schemas.openxmlformats.org/officeDocument/2006/relationships/oleObject" Target="../embeddings/oleObject284.bin"/><Relationship Id="rId9" Type="http://schemas.openxmlformats.org/officeDocument/2006/relationships/image" Target="../media/image342.wmf"/><Relationship Id="rId14" Type="http://schemas.openxmlformats.org/officeDocument/2006/relationships/oleObject" Target="../embeddings/oleObject288.bin"/><Relationship Id="rId22" Type="http://schemas.openxmlformats.org/officeDocument/2006/relationships/oleObject" Target="../embeddings/oleObject292.bin"/></Relationships>
</file>

<file path=ppt/slides/_rels/slide8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2.xml"/><Relationship Id="rId1" Type="http://schemas.openxmlformats.org/officeDocument/2006/relationships/vmlDrawing" Target="../drawings/vmlDrawing49.vml"/><Relationship Id="rId5" Type="http://schemas.openxmlformats.org/officeDocument/2006/relationships/image" Target="../media/image352.wmf"/><Relationship Id="rId4" Type="http://schemas.openxmlformats.org/officeDocument/2006/relationships/oleObject" Target="../embeddings/oleObject293.bin"/></Relationships>
</file>

<file path=ppt/slides/_rels/slide87.xml.rels><?xml version="1.0" encoding="UTF-8" standalone="yes"?>
<Relationships xmlns="http://schemas.openxmlformats.org/package/2006/relationships"><Relationship Id="rId8" Type="http://schemas.openxmlformats.org/officeDocument/2006/relationships/oleObject" Target="../embeddings/oleObject130.bin"/><Relationship Id="rId3" Type="http://schemas.openxmlformats.org/officeDocument/2006/relationships/image" Target="../media/image2.jpeg"/><Relationship Id="rId7" Type="http://schemas.openxmlformats.org/officeDocument/2006/relationships/image" Target="../media/image164.wmf"/><Relationship Id="rId2" Type="http://schemas.openxmlformats.org/officeDocument/2006/relationships/slideLayout" Target="../slideLayouts/slideLayout12.xml"/><Relationship Id="rId1" Type="http://schemas.openxmlformats.org/officeDocument/2006/relationships/vmlDrawing" Target="../drawings/vmlDrawing50.vml"/><Relationship Id="rId6" Type="http://schemas.openxmlformats.org/officeDocument/2006/relationships/oleObject" Target="../embeddings/oleObject129.bin"/><Relationship Id="rId11" Type="http://schemas.openxmlformats.org/officeDocument/2006/relationships/image" Target="../media/image166.wmf"/><Relationship Id="rId5" Type="http://schemas.openxmlformats.org/officeDocument/2006/relationships/image" Target="../media/image163.wmf"/><Relationship Id="rId10" Type="http://schemas.openxmlformats.org/officeDocument/2006/relationships/oleObject" Target="../embeddings/oleObject131.bin"/><Relationship Id="rId4" Type="http://schemas.openxmlformats.org/officeDocument/2006/relationships/oleObject" Target="../embeddings/oleObject128.bin"/><Relationship Id="rId9" Type="http://schemas.openxmlformats.org/officeDocument/2006/relationships/image" Target="../media/image165.wmf"/></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134.bin"/><Relationship Id="rId3" Type="http://schemas.openxmlformats.org/officeDocument/2006/relationships/image" Target="../media/image2.jpeg"/><Relationship Id="rId7" Type="http://schemas.openxmlformats.org/officeDocument/2006/relationships/image" Target="../media/image168.wmf"/><Relationship Id="rId2" Type="http://schemas.openxmlformats.org/officeDocument/2006/relationships/slideLayout" Target="../slideLayouts/slideLayout12.xml"/><Relationship Id="rId1" Type="http://schemas.openxmlformats.org/officeDocument/2006/relationships/vmlDrawing" Target="../drawings/vmlDrawing51.vml"/><Relationship Id="rId6" Type="http://schemas.openxmlformats.org/officeDocument/2006/relationships/oleObject" Target="../embeddings/oleObject133.bin"/><Relationship Id="rId5" Type="http://schemas.openxmlformats.org/officeDocument/2006/relationships/image" Target="../media/image167.wmf"/><Relationship Id="rId4" Type="http://schemas.openxmlformats.org/officeDocument/2006/relationships/oleObject" Target="../embeddings/oleObject132.bin"/><Relationship Id="rId9" Type="http://schemas.openxmlformats.org/officeDocument/2006/relationships/image" Target="../media/image169.wmf"/></Relationships>
</file>

<file path=ppt/slides/_rels/slide89.xml.rels><?xml version="1.0" encoding="UTF-8" standalone="yes"?>
<Relationships xmlns="http://schemas.openxmlformats.org/package/2006/relationships"><Relationship Id="rId8" Type="http://schemas.openxmlformats.org/officeDocument/2006/relationships/oleObject" Target="../embeddings/oleObject296.bin"/><Relationship Id="rId13" Type="http://schemas.openxmlformats.org/officeDocument/2006/relationships/image" Target="../media/image357.wmf"/><Relationship Id="rId18" Type="http://schemas.openxmlformats.org/officeDocument/2006/relationships/oleObject" Target="../embeddings/oleObject301.bin"/><Relationship Id="rId3" Type="http://schemas.openxmlformats.org/officeDocument/2006/relationships/image" Target="../media/image2.jpeg"/><Relationship Id="rId7" Type="http://schemas.openxmlformats.org/officeDocument/2006/relationships/image" Target="../media/image354.wmf"/><Relationship Id="rId12" Type="http://schemas.openxmlformats.org/officeDocument/2006/relationships/oleObject" Target="../embeddings/oleObject298.bin"/><Relationship Id="rId17" Type="http://schemas.openxmlformats.org/officeDocument/2006/relationships/image" Target="../media/image359.wmf"/><Relationship Id="rId2" Type="http://schemas.openxmlformats.org/officeDocument/2006/relationships/slideLayout" Target="../slideLayouts/slideLayout12.xml"/><Relationship Id="rId16" Type="http://schemas.openxmlformats.org/officeDocument/2006/relationships/oleObject" Target="../embeddings/oleObject300.bin"/><Relationship Id="rId1" Type="http://schemas.openxmlformats.org/officeDocument/2006/relationships/vmlDrawing" Target="../drawings/vmlDrawing52.vml"/><Relationship Id="rId6" Type="http://schemas.openxmlformats.org/officeDocument/2006/relationships/oleObject" Target="../embeddings/oleObject295.bin"/><Relationship Id="rId11" Type="http://schemas.openxmlformats.org/officeDocument/2006/relationships/image" Target="../media/image356.wmf"/><Relationship Id="rId5" Type="http://schemas.openxmlformats.org/officeDocument/2006/relationships/image" Target="../media/image353.wmf"/><Relationship Id="rId15" Type="http://schemas.openxmlformats.org/officeDocument/2006/relationships/image" Target="../media/image358.wmf"/><Relationship Id="rId10" Type="http://schemas.openxmlformats.org/officeDocument/2006/relationships/oleObject" Target="../embeddings/oleObject297.bin"/><Relationship Id="rId19" Type="http://schemas.openxmlformats.org/officeDocument/2006/relationships/image" Target="../media/image360.wmf"/><Relationship Id="rId4" Type="http://schemas.openxmlformats.org/officeDocument/2006/relationships/oleObject" Target="../embeddings/oleObject294.bin"/><Relationship Id="rId9" Type="http://schemas.openxmlformats.org/officeDocument/2006/relationships/image" Target="../media/image355.wmf"/><Relationship Id="rId14" Type="http://schemas.openxmlformats.org/officeDocument/2006/relationships/oleObject" Target="../embeddings/oleObject299.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5.bin"/><Relationship Id="rId13" Type="http://schemas.openxmlformats.org/officeDocument/2006/relationships/image" Target="../media/image25.wmf"/><Relationship Id="rId3" Type="http://schemas.openxmlformats.org/officeDocument/2006/relationships/image" Target="../media/image2.jpeg"/><Relationship Id="rId7" Type="http://schemas.openxmlformats.org/officeDocument/2006/relationships/image" Target="../media/image22.wmf"/><Relationship Id="rId12"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4.bin"/><Relationship Id="rId11" Type="http://schemas.openxmlformats.org/officeDocument/2006/relationships/image" Target="../media/image24.wmf"/><Relationship Id="rId5" Type="http://schemas.openxmlformats.org/officeDocument/2006/relationships/image" Target="../media/image21.wmf"/><Relationship Id="rId15" Type="http://schemas.openxmlformats.org/officeDocument/2006/relationships/image" Target="../media/image26.wmf"/><Relationship Id="rId10" Type="http://schemas.openxmlformats.org/officeDocument/2006/relationships/oleObject" Target="../embeddings/oleObject16.bin"/><Relationship Id="rId4" Type="http://schemas.openxmlformats.org/officeDocument/2006/relationships/oleObject" Target="../embeddings/oleObject13.bin"/><Relationship Id="rId9" Type="http://schemas.openxmlformats.org/officeDocument/2006/relationships/image" Target="../media/image23.wmf"/><Relationship Id="rId14" Type="http://schemas.openxmlformats.org/officeDocument/2006/relationships/oleObject" Target="../embeddings/oleObject18.bin"/></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304.bin"/><Relationship Id="rId13" Type="http://schemas.openxmlformats.org/officeDocument/2006/relationships/image" Target="../media/image365.wmf"/><Relationship Id="rId18" Type="http://schemas.openxmlformats.org/officeDocument/2006/relationships/oleObject" Target="../embeddings/oleObject309.bin"/><Relationship Id="rId26" Type="http://schemas.openxmlformats.org/officeDocument/2006/relationships/oleObject" Target="../embeddings/oleObject313.bin"/><Relationship Id="rId3" Type="http://schemas.openxmlformats.org/officeDocument/2006/relationships/image" Target="../media/image2.jpeg"/><Relationship Id="rId21" Type="http://schemas.openxmlformats.org/officeDocument/2006/relationships/image" Target="../media/image369.wmf"/><Relationship Id="rId7" Type="http://schemas.openxmlformats.org/officeDocument/2006/relationships/image" Target="../media/image362.wmf"/><Relationship Id="rId12" Type="http://schemas.openxmlformats.org/officeDocument/2006/relationships/oleObject" Target="../embeddings/oleObject306.bin"/><Relationship Id="rId17" Type="http://schemas.openxmlformats.org/officeDocument/2006/relationships/image" Target="../media/image367.wmf"/><Relationship Id="rId25" Type="http://schemas.openxmlformats.org/officeDocument/2006/relationships/image" Target="../media/image371.wmf"/><Relationship Id="rId2" Type="http://schemas.openxmlformats.org/officeDocument/2006/relationships/slideLayout" Target="../slideLayouts/slideLayout12.xml"/><Relationship Id="rId16" Type="http://schemas.openxmlformats.org/officeDocument/2006/relationships/oleObject" Target="../embeddings/oleObject308.bin"/><Relationship Id="rId20" Type="http://schemas.openxmlformats.org/officeDocument/2006/relationships/oleObject" Target="../embeddings/oleObject310.bin"/><Relationship Id="rId29" Type="http://schemas.openxmlformats.org/officeDocument/2006/relationships/image" Target="../media/image373.wmf"/><Relationship Id="rId1" Type="http://schemas.openxmlformats.org/officeDocument/2006/relationships/vmlDrawing" Target="../drawings/vmlDrawing53.vml"/><Relationship Id="rId6" Type="http://schemas.openxmlformats.org/officeDocument/2006/relationships/oleObject" Target="../embeddings/oleObject303.bin"/><Relationship Id="rId11" Type="http://schemas.openxmlformats.org/officeDocument/2006/relationships/image" Target="../media/image364.wmf"/><Relationship Id="rId24" Type="http://schemas.openxmlformats.org/officeDocument/2006/relationships/oleObject" Target="../embeddings/oleObject312.bin"/><Relationship Id="rId32" Type="http://schemas.openxmlformats.org/officeDocument/2006/relationships/image" Target="../media/image2250.png"/><Relationship Id="rId5" Type="http://schemas.openxmlformats.org/officeDocument/2006/relationships/image" Target="../media/image361.wmf"/><Relationship Id="rId15" Type="http://schemas.openxmlformats.org/officeDocument/2006/relationships/image" Target="../media/image366.wmf"/><Relationship Id="rId23" Type="http://schemas.openxmlformats.org/officeDocument/2006/relationships/image" Target="../media/image370.wmf"/><Relationship Id="rId28" Type="http://schemas.openxmlformats.org/officeDocument/2006/relationships/oleObject" Target="../embeddings/oleObject314.bin"/><Relationship Id="rId10" Type="http://schemas.openxmlformats.org/officeDocument/2006/relationships/oleObject" Target="../embeddings/oleObject305.bin"/><Relationship Id="rId19" Type="http://schemas.openxmlformats.org/officeDocument/2006/relationships/image" Target="../media/image368.wmf"/><Relationship Id="rId31" Type="http://schemas.openxmlformats.org/officeDocument/2006/relationships/image" Target="../media/image226.png"/><Relationship Id="rId4" Type="http://schemas.openxmlformats.org/officeDocument/2006/relationships/oleObject" Target="../embeddings/oleObject302.bin"/><Relationship Id="rId9" Type="http://schemas.openxmlformats.org/officeDocument/2006/relationships/image" Target="../media/image363.wmf"/><Relationship Id="rId14" Type="http://schemas.openxmlformats.org/officeDocument/2006/relationships/oleObject" Target="../embeddings/oleObject307.bin"/><Relationship Id="rId22" Type="http://schemas.openxmlformats.org/officeDocument/2006/relationships/oleObject" Target="../embeddings/oleObject311.bin"/><Relationship Id="rId27" Type="http://schemas.openxmlformats.org/officeDocument/2006/relationships/image" Target="../media/image372.wmf"/><Relationship Id="rId30" Type="http://schemas.openxmlformats.org/officeDocument/2006/relationships/oleObject" Target="../embeddings/oleObject315.bin"/></Relationships>
</file>

<file path=ppt/slides/_rels/slide91.xml.rels><?xml version="1.0" encoding="UTF-8" standalone="yes"?>
<Relationships xmlns="http://schemas.openxmlformats.org/package/2006/relationships"><Relationship Id="rId8" Type="http://schemas.openxmlformats.org/officeDocument/2006/relationships/oleObject" Target="../embeddings/oleObject318.bin"/><Relationship Id="rId13" Type="http://schemas.openxmlformats.org/officeDocument/2006/relationships/image" Target="../media/image378.wmf"/><Relationship Id="rId18" Type="http://schemas.openxmlformats.org/officeDocument/2006/relationships/oleObject" Target="../embeddings/oleObject323.bin"/><Relationship Id="rId3" Type="http://schemas.openxmlformats.org/officeDocument/2006/relationships/image" Target="../media/image2.jpeg"/><Relationship Id="rId7" Type="http://schemas.openxmlformats.org/officeDocument/2006/relationships/image" Target="../media/image375.wmf"/><Relationship Id="rId12" Type="http://schemas.openxmlformats.org/officeDocument/2006/relationships/oleObject" Target="../embeddings/oleObject320.bin"/><Relationship Id="rId17" Type="http://schemas.openxmlformats.org/officeDocument/2006/relationships/image" Target="../media/image380.wmf"/><Relationship Id="rId2" Type="http://schemas.openxmlformats.org/officeDocument/2006/relationships/slideLayout" Target="../slideLayouts/slideLayout12.xml"/><Relationship Id="rId16" Type="http://schemas.openxmlformats.org/officeDocument/2006/relationships/oleObject" Target="../embeddings/oleObject322.bin"/><Relationship Id="rId1" Type="http://schemas.openxmlformats.org/officeDocument/2006/relationships/vmlDrawing" Target="../drawings/vmlDrawing54.vml"/><Relationship Id="rId6" Type="http://schemas.openxmlformats.org/officeDocument/2006/relationships/oleObject" Target="../embeddings/oleObject317.bin"/><Relationship Id="rId11" Type="http://schemas.openxmlformats.org/officeDocument/2006/relationships/image" Target="../media/image377.wmf"/><Relationship Id="rId5" Type="http://schemas.openxmlformats.org/officeDocument/2006/relationships/image" Target="../media/image374.wmf"/><Relationship Id="rId15" Type="http://schemas.openxmlformats.org/officeDocument/2006/relationships/image" Target="../media/image379.wmf"/><Relationship Id="rId10" Type="http://schemas.openxmlformats.org/officeDocument/2006/relationships/oleObject" Target="../embeddings/oleObject319.bin"/><Relationship Id="rId19" Type="http://schemas.openxmlformats.org/officeDocument/2006/relationships/image" Target="../media/image381.wmf"/><Relationship Id="rId4" Type="http://schemas.openxmlformats.org/officeDocument/2006/relationships/oleObject" Target="../embeddings/oleObject316.bin"/><Relationship Id="rId9" Type="http://schemas.openxmlformats.org/officeDocument/2006/relationships/image" Target="../media/image376.wmf"/><Relationship Id="rId14" Type="http://schemas.openxmlformats.org/officeDocument/2006/relationships/oleObject" Target="../embeddings/oleObject321.bin"/></Relationships>
</file>

<file path=ppt/slides/_rels/slide9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82.jpe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326.bin"/><Relationship Id="rId13" Type="http://schemas.openxmlformats.org/officeDocument/2006/relationships/image" Target="../media/image387.png"/><Relationship Id="rId18" Type="http://schemas.openxmlformats.org/officeDocument/2006/relationships/oleObject" Target="../embeddings/oleObject331.bin"/><Relationship Id="rId26" Type="http://schemas.openxmlformats.org/officeDocument/2006/relationships/oleObject" Target="../embeddings/oleObject335.bin"/><Relationship Id="rId3" Type="http://schemas.openxmlformats.org/officeDocument/2006/relationships/image" Target="../media/image395.jpeg"/><Relationship Id="rId21" Type="http://schemas.openxmlformats.org/officeDocument/2006/relationships/image" Target="../media/image391.png"/><Relationship Id="rId7" Type="http://schemas.openxmlformats.org/officeDocument/2006/relationships/image" Target="../media/image384.wmf"/><Relationship Id="rId12" Type="http://schemas.openxmlformats.org/officeDocument/2006/relationships/oleObject" Target="../embeddings/oleObject328.bin"/><Relationship Id="rId17" Type="http://schemas.openxmlformats.org/officeDocument/2006/relationships/image" Target="../media/image389.png"/><Relationship Id="rId25" Type="http://schemas.openxmlformats.org/officeDocument/2006/relationships/image" Target="../media/image157.png"/><Relationship Id="rId2" Type="http://schemas.openxmlformats.org/officeDocument/2006/relationships/slideLayout" Target="../slideLayouts/slideLayout6.xml"/><Relationship Id="rId16" Type="http://schemas.openxmlformats.org/officeDocument/2006/relationships/oleObject" Target="../embeddings/oleObject330.bin"/><Relationship Id="rId20" Type="http://schemas.openxmlformats.org/officeDocument/2006/relationships/oleObject" Target="../embeddings/oleObject332.bin"/><Relationship Id="rId29" Type="http://schemas.openxmlformats.org/officeDocument/2006/relationships/image" Target="../media/image393.wmf"/><Relationship Id="rId1" Type="http://schemas.openxmlformats.org/officeDocument/2006/relationships/vmlDrawing" Target="../drawings/vmlDrawing55.vml"/><Relationship Id="rId6" Type="http://schemas.openxmlformats.org/officeDocument/2006/relationships/oleObject" Target="../embeddings/oleObject325.bin"/><Relationship Id="rId11" Type="http://schemas.openxmlformats.org/officeDocument/2006/relationships/image" Target="../media/image386.wmf"/><Relationship Id="rId24" Type="http://schemas.openxmlformats.org/officeDocument/2006/relationships/oleObject" Target="../embeddings/oleObject334.bin"/><Relationship Id="rId32" Type="http://schemas.openxmlformats.org/officeDocument/2006/relationships/image" Target="../media/image2.jpeg"/><Relationship Id="rId5" Type="http://schemas.openxmlformats.org/officeDocument/2006/relationships/image" Target="../media/image383.wmf"/><Relationship Id="rId15" Type="http://schemas.openxmlformats.org/officeDocument/2006/relationships/image" Target="../media/image388.png"/><Relationship Id="rId23" Type="http://schemas.openxmlformats.org/officeDocument/2006/relationships/image" Target="../media/image392.wmf"/><Relationship Id="rId28" Type="http://schemas.openxmlformats.org/officeDocument/2006/relationships/oleObject" Target="../embeddings/oleObject337.bin"/><Relationship Id="rId10" Type="http://schemas.openxmlformats.org/officeDocument/2006/relationships/oleObject" Target="../embeddings/oleObject327.bin"/><Relationship Id="rId19" Type="http://schemas.openxmlformats.org/officeDocument/2006/relationships/image" Target="../media/image390.wmf"/><Relationship Id="rId31" Type="http://schemas.openxmlformats.org/officeDocument/2006/relationships/image" Target="../media/image394.png"/><Relationship Id="rId4" Type="http://schemas.openxmlformats.org/officeDocument/2006/relationships/oleObject" Target="../embeddings/oleObject324.bin"/><Relationship Id="rId9" Type="http://schemas.openxmlformats.org/officeDocument/2006/relationships/image" Target="../media/image385.wmf"/><Relationship Id="rId14" Type="http://schemas.openxmlformats.org/officeDocument/2006/relationships/oleObject" Target="../embeddings/oleObject329.bin"/><Relationship Id="rId22" Type="http://schemas.openxmlformats.org/officeDocument/2006/relationships/oleObject" Target="../embeddings/oleObject333.bin"/><Relationship Id="rId27" Type="http://schemas.openxmlformats.org/officeDocument/2006/relationships/oleObject" Target="../embeddings/oleObject336.bin"/><Relationship Id="rId30" Type="http://schemas.openxmlformats.org/officeDocument/2006/relationships/oleObject" Target="../embeddings/oleObject338.bin"/></Relationships>
</file>

<file path=ppt/slides/_rels/slide94.xml.rels><?xml version="1.0" encoding="UTF-8" standalone="yes"?>
<Relationships xmlns="http://schemas.openxmlformats.org/package/2006/relationships"><Relationship Id="rId13" Type="http://schemas.openxmlformats.org/officeDocument/2006/relationships/oleObject" Target="../embeddings/oleObject343.bin"/><Relationship Id="rId18" Type="http://schemas.openxmlformats.org/officeDocument/2006/relationships/image" Target="../media/image402.wmf"/><Relationship Id="rId26" Type="http://schemas.openxmlformats.org/officeDocument/2006/relationships/image" Target="../media/image391.png"/><Relationship Id="rId3" Type="http://schemas.openxmlformats.org/officeDocument/2006/relationships/image" Target="../media/image395.jpeg"/><Relationship Id="rId21" Type="http://schemas.openxmlformats.org/officeDocument/2006/relationships/oleObject" Target="../embeddings/oleObject347.bin"/><Relationship Id="rId7" Type="http://schemas.openxmlformats.org/officeDocument/2006/relationships/image" Target="../media/image397.wmf"/><Relationship Id="rId12" Type="http://schemas.openxmlformats.org/officeDocument/2006/relationships/image" Target="../media/image399.wmf"/><Relationship Id="rId17" Type="http://schemas.openxmlformats.org/officeDocument/2006/relationships/oleObject" Target="../embeddings/oleObject345.bin"/><Relationship Id="rId25" Type="http://schemas.openxmlformats.org/officeDocument/2006/relationships/oleObject" Target="../embeddings/oleObject349.bin"/><Relationship Id="rId33" Type="http://schemas.openxmlformats.org/officeDocument/2006/relationships/image" Target="../media/image2.jpeg"/><Relationship Id="rId2" Type="http://schemas.openxmlformats.org/officeDocument/2006/relationships/slideLayout" Target="../slideLayouts/slideLayout6.xml"/><Relationship Id="rId16" Type="http://schemas.openxmlformats.org/officeDocument/2006/relationships/image" Target="../media/image401.png"/><Relationship Id="rId20" Type="http://schemas.openxmlformats.org/officeDocument/2006/relationships/image" Target="../media/image403.wmf"/><Relationship Id="rId29" Type="http://schemas.openxmlformats.org/officeDocument/2006/relationships/oleObject" Target="../embeddings/oleObject351.bin"/><Relationship Id="rId1" Type="http://schemas.openxmlformats.org/officeDocument/2006/relationships/vmlDrawing" Target="../drawings/vmlDrawing56.vml"/><Relationship Id="rId6" Type="http://schemas.openxmlformats.org/officeDocument/2006/relationships/oleObject" Target="../embeddings/oleObject340.bin"/><Relationship Id="rId11" Type="http://schemas.openxmlformats.org/officeDocument/2006/relationships/oleObject" Target="../embeddings/oleObject342.bin"/><Relationship Id="rId24" Type="http://schemas.openxmlformats.org/officeDocument/2006/relationships/image" Target="../media/image390.wmf"/><Relationship Id="rId32" Type="http://schemas.openxmlformats.org/officeDocument/2006/relationships/image" Target="../media/image389.png"/><Relationship Id="rId5" Type="http://schemas.openxmlformats.org/officeDocument/2006/relationships/image" Target="../media/image396.wmf"/><Relationship Id="rId15" Type="http://schemas.openxmlformats.org/officeDocument/2006/relationships/oleObject" Target="../embeddings/oleObject344.bin"/><Relationship Id="rId23" Type="http://schemas.openxmlformats.org/officeDocument/2006/relationships/oleObject" Target="../embeddings/oleObject348.bin"/><Relationship Id="rId28" Type="http://schemas.openxmlformats.org/officeDocument/2006/relationships/image" Target="../media/image405.wmf"/><Relationship Id="rId10" Type="http://schemas.openxmlformats.org/officeDocument/2006/relationships/image" Target="../media/image407.jpeg"/><Relationship Id="rId19" Type="http://schemas.openxmlformats.org/officeDocument/2006/relationships/oleObject" Target="../embeddings/oleObject346.bin"/><Relationship Id="rId31" Type="http://schemas.openxmlformats.org/officeDocument/2006/relationships/oleObject" Target="../embeddings/oleObject352.bin"/><Relationship Id="rId4" Type="http://schemas.openxmlformats.org/officeDocument/2006/relationships/oleObject" Target="../embeddings/oleObject339.bin"/><Relationship Id="rId9" Type="http://schemas.openxmlformats.org/officeDocument/2006/relationships/image" Target="../media/image398.wmf"/><Relationship Id="rId14" Type="http://schemas.openxmlformats.org/officeDocument/2006/relationships/image" Target="../media/image400.wmf"/><Relationship Id="rId22" Type="http://schemas.openxmlformats.org/officeDocument/2006/relationships/image" Target="../media/image404.png"/><Relationship Id="rId27" Type="http://schemas.openxmlformats.org/officeDocument/2006/relationships/oleObject" Target="../embeddings/oleObject350.bin"/><Relationship Id="rId30" Type="http://schemas.openxmlformats.org/officeDocument/2006/relationships/image" Target="../media/image406.wmf"/><Relationship Id="rId8" Type="http://schemas.openxmlformats.org/officeDocument/2006/relationships/oleObject" Target="../embeddings/oleObject34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54904"/>
          <a:stretch/>
        </p:blipFill>
        <p:spPr>
          <a:xfrm>
            <a:off x="5395078" y="1"/>
            <a:ext cx="4510922" cy="6391274"/>
          </a:xfrm>
          <a:prstGeom prst="rect">
            <a:avLst/>
          </a:prstGeom>
        </p:spPr>
      </p:pic>
      <p:sp>
        <p:nvSpPr>
          <p:cNvPr id="3" name="Subtitle 2"/>
          <p:cNvSpPr>
            <a:spLocks noGrp="1"/>
          </p:cNvSpPr>
          <p:nvPr>
            <p:ph type="subTitle" idx="1"/>
          </p:nvPr>
        </p:nvSpPr>
        <p:spPr>
          <a:xfrm>
            <a:off x="374246" y="5069707"/>
            <a:ext cx="4979962" cy="1102494"/>
          </a:xfrm>
        </p:spPr>
        <p:txBody>
          <a:bodyPr vert="horz" lIns="91440" tIns="72000" rIns="91440" bIns="36000" rtlCol="0">
            <a:noAutofit/>
          </a:bodyPr>
          <a:lstStyle/>
          <a:p>
            <a:pPr>
              <a:lnSpc>
                <a:spcPct val="100000"/>
              </a:lnSpc>
              <a:spcBef>
                <a:spcPts val="0"/>
              </a:spcBef>
              <a:spcAft>
                <a:spcPts val="0"/>
              </a:spcAft>
            </a:pPr>
            <a:r>
              <a:rPr lang="en-US" sz="1800" b="1" cap="none" dirty="0">
                <a:latin typeface="+mn-lt"/>
                <a:cs typeface="Arial" panose="020B0604020202020204" pitchFamily="34" charset="0"/>
              </a:rPr>
              <a:t>Dr. SHEN Lei (Part I)</a:t>
            </a:r>
            <a:endParaRPr lang="en-US" sz="1800" b="1" dirty="0">
              <a:latin typeface="+mn-lt"/>
              <a:cs typeface="Arial" panose="020B0604020202020204" pitchFamily="34" charset="0"/>
            </a:endParaRPr>
          </a:p>
          <a:p>
            <a:pPr>
              <a:lnSpc>
                <a:spcPct val="100000"/>
              </a:lnSpc>
              <a:spcBef>
                <a:spcPts val="0"/>
              </a:spcBef>
              <a:spcAft>
                <a:spcPts val="0"/>
              </a:spcAft>
            </a:pPr>
            <a:r>
              <a:rPr lang="en-US" sz="1800" b="1" cap="none" dirty="0">
                <a:latin typeface="+mn-lt"/>
                <a:cs typeface="Arial" panose="020B0604020202020204" pitchFamily="34" charset="0"/>
              </a:rPr>
              <a:t>Email: </a:t>
            </a:r>
            <a:r>
              <a:rPr lang="en-US" sz="1800" b="1" cap="none" dirty="0">
                <a:latin typeface="+mn-lt"/>
                <a:cs typeface="Arial" panose="020B0604020202020204" pitchFamily="34" charset="0"/>
                <a:hlinkClick r:id="rId4"/>
              </a:rPr>
              <a:t>shenlei@nus.edu.sg</a:t>
            </a:r>
            <a:endParaRPr lang="en-US" sz="1800" b="1" cap="none" dirty="0">
              <a:latin typeface="+mn-lt"/>
              <a:cs typeface="Arial" panose="020B0604020202020204" pitchFamily="34" charset="0"/>
            </a:endParaRPr>
          </a:p>
          <a:p>
            <a:pPr>
              <a:lnSpc>
                <a:spcPct val="100000"/>
              </a:lnSpc>
              <a:spcBef>
                <a:spcPts val="0"/>
              </a:spcBef>
              <a:spcAft>
                <a:spcPts val="0"/>
              </a:spcAft>
            </a:pPr>
            <a:r>
              <a:rPr lang="en-US" sz="1800" b="1" cap="none" dirty="0">
                <a:latin typeface="+mn-lt"/>
                <a:cs typeface="Arial" panose="020B0604020202020204" pitchFamily="34" charset="0"/>
              </a:rPr>
              <a:t>Tel: 66013813; Office: EA-05-09</a:t>
            </a:r>
          </a:p>
        </p:txBody>
      </p:sp>
      <p:pic>
        <p:nvPicPr>
          <p:cNvPr id="1028" name="Picture 4" descr="http://www.nus.edu.sg/identity/images/identity/logo/fullcolorlog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
            <a:ext cx="1771650" cy="86386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9BF28668-276B-45C1-A181-AEB78CCD96EB}" type="slidenum">
              <a:rPr lang="en-SG" smtClean="0"/>
              <a:t>1</a:t>
            </a:fld>
            <a:endParaRPr lang="en-SG" dirty="0"/>
          </a:p>
        </p:txBody>
      </p:sp>
      <p:sp>
        <p:nvSpPr>
          <p:cNvPr id="8" name="Subtitle 2"/>
          <p:cNvSpPr txBox="1">
            <a:spLocks/>
          </p:cNvSpPr>
          <p:nvPr/>
        </p:nvSpPr>
        <p:spPr>
          <a:xfrm>
            <a:off x="333375" y="3769628"/>
            <a:ext cx="5216902" cy="456141"/>
          </a:xfrm>
          <a:prstGeom prst="rect">
            <a:avLst/>
          </a:prstGeom>
        </p:spPr>
        <p:txBody>
          <a:bodyPr vert="horz" lIns="91440" tIns="72000" rIns="91440" bIns="3600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nSpc>
                <a:spcPct val="100000"/>
              </a:lnSpc>
              <a:spcBef>
                <a:spcPts val="0"/>
              </a:spcBef>
              <a:spcAft>
                <a:spcPts val="0"/>
              </a:spcAft>
            </a:pPr>
            <a:r>
              <a:rPr lang="en-US" sz="2800" b="1" cap="none" dirty="0">
                <a:solidFill>
                  <a:srgbClr val="C00000"/>
                </a:solidFill>
                <a:latin typeface="Arial Narrow" panose="020B0606020202030204" pitchFamily="34" charset="0"/>
                <a:cs typeface="Arial" panose="020B0604020202020204" pitchFamily="34" charset="0"/>
              </a:rPr>
              <a:t>Kinetics of rigid bodies</a:t>
            </a:r>
          </a:p>
        </p:txBody>
      </p:sp>
      <p:cxnSp>
        <p:nvCxnSpPr>
          <p:cNvPr id="6" name="Straight Connector 5"/>
          <p:cNvCxnSpPr/>
          <p:nvPr/>
        </p:nvCxnSpPr>
        <p:spPr>
          <a:xfrm>
            <a:off x="425827" y="4412481"/>
            <a:ext cx="4781550" cy="0"/>
          </a:xfrm>
          <a:prstGeom prst="line">
            <a:avLst/>
          </a:prstGeom>
        </p:spPr>
        <p:style>
          <a:lnRef idx="1">
            <a:schemeClr val="dk1"/>
          </a:lnRef>
          <a:fillRef idx="0">
            <a:schemeClr val="dk1"/>
          </a:fillRef>
          <a:effectRef idx="0">
            <a:schemeClr val="dk1"/>
          </a:effectRef>
          <a:fontRef idx="minor">
            <a:schemeClr val="tx1"/>
          </a:fontRef>
        </p:style>
      </p:cxnSp>
      <p:sp>
        <p:nvSpPr>
          <p:cNvPr id="10" name="Title 1"/>
          <p:cNvSpPr txBox="1">
            <a:spLocks/>
          </p:cNvSpPr>
          <p:nvPr/>
        </p:nvSpPr>
        <p:spPr>
          <a:xfrm>
            <a:off x="-695326" y="781597"/>
            <a:ext cx="6776211" cy="187014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gn="ctr"/>
            <a:r>
              <a:rPr lang="en-US" sz="2800" dirty="0">
                <a:solidFill>
                  <a:schemeClr val="tx2"/>
                </a:solidFill>
                <a:latin typeface="+mn-lt"/>
              </a:rPr>
              <a:t>ME2115/ME2115E/TME2115 -</a:t>
            </a:r>
            <a:br>
              <a:rPr lang="en-US" sz="4000" b="1" dirty="0">
                <a:solidFill>
                  <a:schemeClr val="tx2"/>
                </a:solidFill>
                <a:effectLst>
                  <a:outerShdw blurRad="38100" dist="38100" dir="2700000" algn="tl">
                    <a:srgbClr val="000000">
                      <a:alpha val="43137"/>
                    </a:srgbClr>
                  </a:outerShdw>
                </a:effectLst>
                <a:latin typeface="+mn-lt"/>
              </a:rPr>
            </a:br>
            <a:r>
              <a:rPr lang="en-US" sz="4000" b="1" dirty="0">
                <a:solidFill>
                  <a:schemeClr val="tx2"/>
                </a:solidFill>
                <a:effectLst>
                  <a:outerShdw blurRad="38100" dist="38100" dir="2700000" algn="tl">
                    <a:srgbClr val="000000">
                      <a:alpha val="43137"/>
                    </a:srgbClr>
                  </a:outerShdw>
                </a:effectLst>
                <a:latin typeface="+mn-lt"/>
              </a:rPr>
              <a:t>Mechanics of Machines</a:t>
            </a:r>
            <a:endParaRPr lang="en-SG" sz="4000" b="1" dirty="0">
              <a:solidFill>
                <a:schemeClr val="tx2"/>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2638946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10</a:t>
            </a:fld>
            <a:endParaRPr lang="en-US" altLang="en-US"/>
          </a:p>
        </p:txBody>
      </p:sp>
      <p:sp>
        <p:nvSpPr>
          <p:cNvPr id="7" name="Oval 39"/>
          <p:cNvSpPr>
            <a:spLocks noChangeArrowheads="1"/>
          </p:cNvSpPr>
          <p:nvPr/>
        </p:nvSpPr>
        <p:spPr bwMode="auto">
          <a:xfrm rot="1627126">
            <a:off x="7350198" y="839677"/>
            <a:ext cx="1006326" cy="1786698"/>
          </a:xfrm>
          <a:prstGeom prst="ellipse">
            <a:avLst/>
          </a:prstGeom>
          <a:solidFill>
            <a:srgbClr val="CCFF99"/>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9" name="Oval 40"/>
          <p:cNvSpPr>
            <a:spLocks noChangeArrowheads="1"/>
          </p:cNvSpPr>
          <p:nvPr/>
        </p:nvSpPr>
        <p:spPr bwMode="auto">
          <a:xfrm>
            <a:off x="7788275" y="1714500"/>
            <a:ext cx="53975" cy="63500"/>
          </a:xfrm>
          <a:prstGeom prst="ellipse">
            <a:avLst/>
          </a:prstGeom>
          <a:solidFill>
            <a:srgbClr val="FF0000"/>
          </a:solidFill>
          <a:ln w="9525">
            <a:solidFill>
              <a:srgbClr val="FF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solidFill>
                <a:srgbClr val="FF0000"/>
              </a:solidFill>
            </a:endParaRPr>
          </a:p>
        </p:txBody>
      </p:sp>
      <p:sp>
        <p:nvSpPr>
          <p:cNvPr id="10" name="Text Box 41"/>
          <p:cNvSpPr txBox="1">
            <a:spLocks noChangeArrowheads="1"/>
          </p:cNvSpPr>
          <p:nvPr/>
        </p:nvSpPr>
        <p:spPr bwMode="auto">
          <a:xfrm>
            <a:off x="7631977" y="1402751"/>
            <a:ext cx="3444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t>G</a:t>
            </a:r>
          </a:p>
        </p:txBody>
      </p:sp>
      <p:sp>
        <p:nvSpPr>
          <p:cNvPr id="11" name="Oval 42"/>
          <p:cNvSpPr>
            <a:spLocks noChangeArrowheads="1"/>
          </p:cNvSpPr>
          <p:nvPr/>
        </p:nvSpPr>
        <p:spPr bwMode="auto">
          <a:xfrm>
            <a:off x="7540625" y="2165350"/>
            <a:ext cx="53975" cy="63500"/>
          </a:xfrm>
          <a:prstGeom prst="ellipse">
            <a:avLst/>
          </a:prstGeom>
          <a:solidFill>
            <a:schemeClr val="tx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2" name="Text Box 43"/>
          <p:cNvSpPr txBox="1">
            <a:spLocks noChangeArrowheads="1"/>
          </p:cNvSpPr>
          <p:nvPr/>
        </p:nvSpPr>
        <p:spPr bwMode="auto">
          <a:xfrm>
            <a:off x="7315200" y="1893888"/>
            <a:ext cx="3444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O</a:t>
            </a:r>
          </a:p>
        </p:txBody>
      </p:sp>
      <p:sp>
        <p:nvSpPr>
          <p:cNvPr id="13" name="Rectangle 45"/>
          <p:cNvSpPr>
            <a:spLocks noChangeArrowheads="1"/>
          </p:cNvSpPr>
          <p:nvPr/>
        </p:nvSpPr>
        <p:spPr bwMode="auto">
          <a:xfrm>
            <a:off x="7961313" y="1817688"/>
            <a:ext cx="171450" cy="215900"/>
          </a:xfrm>
          <a:prstGeom prst="rect">
            <a:avLst/>
          </a:prstGeom>
          <a:solidFill>
            <a:srgbClr val="FFFF99"/>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4" name="Line 44"/>
          <p:cNvSpPr>
            <a:spLocks noChangeShapeType="1"/>
          </p:cNvSpPr>
          <p:nvPr/>
        </p:nvSpPr>
        <p:spPr bwMode="auto">
          <a:xfrm flipV="1">
            <a:off x="7562850" y="1925638"/>
            <a:ext cx="495300" cy="279400"/>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15" name="Text Box 46"/>
          <p:cNvSpPr txBox="1">
            <a:spLocks noChangeArrowheads="1"/>
          </p:cNvSpPr>
          <p:nvPr/>
        </p:nvSpPr>
        <p:spPr bwMode="auto">
          <a:xfrm>
            <a:off x="7971929" y="1517728"/>
            <a:ext cx="5064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dirty="0" err="1"/>
              <a:t>dm</a:t>
            </a:r>
            <a:endParaRPr lang="en-US" altLang="en-US" sz="1800" i="1" dirty="0"/>
          </a:p>
        </p:txBody>
      </p:sp>
      <p:sp>
        <p:nvSpPr>
          <p:cNvPr id="16" name="Text Box 47"/>
          <p:cNvSpPr txBox="1">
            <a:spLocks noChangeArrowheads="1"/>
          </p:cNvSpPr>
          <p:nvPr/>
        </p:nvSpPr>
        <p:spPr bwMode="auto">
          <a:xfrm>
            <a:off x="7718425" y="2006600"/>
            <a:ext cx="269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a:t>r</a:t>
            </a:r>
          </a:p>
        </p:txBody>
      </p:sp>
      <p:sp>
        <p:nvSpPr>
          <p:cNvPr id="3" name="Rectangle 2"/>
          <p:cNvSpPr/>
          <p:nvPr/>
        </p:nvSpPr>
        <p:spPr>
          <a:xfrm>
            <a:off x="331530" y="834272"/>
            <a:ext cx="6729348" cy="707886"/>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The general definition for </a:t>
            </a:r>
            <a:r>
              <a:rPr lang="en-US" sz="2000" i="1" dirty="0">
                <a:latin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cs typeface="Times New Roman" panose="02020603050405020304" pitchFamily="18" charset="0"/>
              </a:rPr>
              <a:t> with respect to the perpendicular axis through point O (not necessarily the mass </a:t>
            </a:r>
            <a:r>
              <a:rPr lang="en-US" sz="2000" dirty="0" err="1">
                <a:latin typeface="Times New Roman" panose="02020603050405020304" pitchFamily="18" charset="0"/>
                <a:cs typeface="Times New Roman" panose="02020603050405020304" pitchFamily="18" charset="0"/>
              </a:rPr>
              <a:t>centre</a:t>
            </a:r>
            <a:r>
              <a:rPr lang="en-US" sz="2000" dirty="0">
                <a:latin typeface="Times New Roman" panose="02020603050405020304" pitchFamily="18" charset="0"/>
                <a:cs typeface="Times New Roman" panose="02020603050405020304" pitchFamily="18" charset="0"/>
              </a:rPr>
              <a:t>) is </a:t>
            </a:r>
            <a:endParaRPr lang="en-SG"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666705" y="1569322"/>
                <a:ext cx="5749060" cy="426784"/>
              </a:xfrm>
              <a:prstGeom prst="rect">
                <a:avLst/>
              </a:prstGeom>
              <a:noFill/>
            </p:spPr>
            <p:txBody>
              <a:bodyPr wrap="square" lIns="0" tIns="0" rIns="0" bIns="0" rtlCol="0">
                <a:spAutoFit/>
              </a:bodyPr>
              <a:lstStyle/>
              <a:p>
                <a14:m>
                  <m:oMath xmlns:m="http://schemas.openxmlformats.org/officeDocument/2006/math">
                    <m:sSub>
                      <m:sSubPr>
                        <m:ctrlPr>
                          <a:rPr lang="en-SG" sz="2400" i="1" smtClean="0">
                            <a:latin typeface="Cambria Math" panose="02040503050406030204" pitchFamily="18" charset="0"/>
                          </a:rPr>
                        </m:ctrlPr>
                      </m:sSubPr>
                      <m:e>
                        <m:r>
                          <a:rPr lang="en-SG" sz="2400" b="0" i="1" smtClean="0">
                            <a:latin typeface="Cambria Math" panose="02040503050406030204" pitchFamily="18" charset="0"/>
                          </a:rPr>
                          <m:t>𝐼</m:t>
                        </m:r>
                      </m:e>
                      <m:sub>
                        <m:r>
                          <a:rPr lang="en-SG" sz="2400" b="0" i="1" smtClean="0">
                            <a:latin typeface="Cambria Math" panose="02040503050406030204" pitchFamily="18" charset="0"/>
                          </a:rPr>
                          <m:t>𝑜</m:t>
                        </m:r>
                      </m:sub>
                    </m:sSub>
                    <m:r>
                      <a:rPr lang="en-SG" sz="2400" b="0" i="1" smtClean="0">
                        <a:latin typeface="Cambria Math" panose="02040503050406030204" pitchFamily="18" charset="0"/>
                      </a:rPr>
                      <m:t>=</m:t>
                    </m:r>
                    <m:nary>
                      <m:naryPr>
                        <m:limLoc m:val="undOvr"/>
                        <m:subHide m:val="on"/>
                        <m:supHide m:val="on"/>
                        <m:ctrlPr>
                          <a:rPr lang="en-SG" sz="2400" b="0" i="1" smtClean="0">
                            <a:latin typeface="Cambria Math" panose="02040503050406030204" pitchFamily="18" charset="0"/>
                          </a:rPr>
                        </m:ctrlPr>
                      </m:naryPr>
                      <m:sub/>
                      <m:sup/>
                      <m:e>
                        <m:sSup>
                          <m:sSupPr>
                            <m:ctrlPr>
                              <a:rPr lang="en-SG" sz="2400" b="0" i="1" smtClean="0">
                                <a:latin typeface="Cambria Math" panose="02040503050406030204" pitchFamily="18" charset="0"/>
                              </a:rPr>
                            </m:ctrlPr>
                          </m:sSupPr>
                          <m:e>
                            <m:r>
                              <a:rPr lang="en-SG" sz="2400" b="0" i="1" smtClean="0">
                                <a:latin typeface="Cambria Math" panose="02040503050406030204" pitchFamily="18" charset="0"/>
                              </a:rPr>
                              <m:t>𝑟</m:t>
                            </m:r>
                          </m:e>
                          <m:sup>
                            <m:r>
                              <a:rPr lang="en-SG" sz="2400" b="0" i="1" smtClean="0">
                                <a:latin typeface="Cambria Math" panose="02040503050406030204" pitchFamily="18" charset="0"/>
                              </a:rPr>
                              <m:t>2</m:t>
                            </m:r>
                          </m:sup>
                        </m:sSup>
                        <m:r>
                          <a:rPr lang="en-SG" sz="2400" b="0" i="1" smtClean="0">
                            <a:latin typeface="Cambria Math" panose="02040503050406030204" pitchFamily="18" charset="0"/>
                          </a:rPr>
                          <m:t>𝑑𝑚</m:t>
                        </m:r>
                        <m:r>
                          <a:rPr lang="en-SG" sz="2400" b="0" i="1" smtClean="0">
                            <a:latin typeface="Cambria Math" panose="02040503050406030204" pitchFamily="18" charset="0"/>
                          </a:rPr>
                          <m:t>=</m:t>
                        </m:r>
                        <m:sSubSup>
                          <m:sSubSupPr>
                            <m:ctrlPr>
                              <a:rPr lang="en-SG" sz="2400" b="0" i="1" smtClean="0">
                                <a:latin typeface="Cambria Math" panose="02040503050406030204" pitchFamily="18" charset="0"/>
                              </a:rPr>
                            </m:ctrlPr>
                          </m:sSubSupPr>
                          <m:e>
                            <m:r>
                              <a:rPr lang="en-SG" sz="2400" b="0" i="1" smtClean="0">
                                <a:latin typeface="Cambria Math" panose="02040503050406030204" pitchFamily="18" charset="0"/>
                              </a:rPr>
                              <m:t>𝑘</m:t>
                            </m:r>
                          </m:e>
                          <m:sub>
                            <m:r>
                              <a:rPr lang="en-SG" sz="2400" b="0" i="1" smtClean="0">
                                <a:latin typeface="Cambria Math" panose="02040503050406030204" pitchFamily="18" charset="0"/>
                              </a:rPr>
                              <m:t>𝑜</m:t>
                            </m:r>
                          </m:sub>
                          <m:sup>
                            <m:r>
                              <a:rPr lang="en-SG" sz="2400" b="0" i="1" smtClean="0">
                                <a:latin typeface="Cambria Math" panose="02040503050406030204" pitchFamily="18" charset="0"/>
                              </a:rPr>
                              <m:t>2</m:t>
                            </m:r>
                          </m:sup>
                        </m:sSubSup>
                        <m:r>
                          <a:rPr lang="en-SG" sz="2400" b="0" i="1" smtClean="0">
                            <a:latin typeface="Cambria Math" panose="02040503050406030204" pitchFamily="18" charset="0"/>
                          </a:rPr>
                          <m:t>𝑚</m:t>
                        </m:r>
                      </m:e>
                    </m:nary>
                  </m:oMath>
                </a14:m>
                <a:r>
                  <a:rPr lang="en-SG" sz="2400" dirty="0"/>
                  <a:t> (</a:t>
                </a:r>
                <a:r>
                  <a:rPr lang="en-SG" sz="2400" i="1" dirty="0"/>
                  <a:t>r</a:t>
                </a:r>
                <a:r>
                  <a:rPr lang="en-SG" sz="2400" dirty="0"/>
                  <a:t> measured from </a:t>
                </a:r>
                <a:r>
                  <a:rPr lang="en-SG" sz="2400" i="1" dirty="0">
                    <a:solidFill>
                      <a:srgbClr val="FF0000"/>
                    </a:solidFill>
                  </a:rPr>
                  <a:t>O</a:t>
                </a:r>
                <a:r>
                  <a:rPr lang="en-SG" sz="2400" dirty="0"/>
                  <a:t>)</a:t>
                </a:r>
              </a:p>
            </p:txBody>
          </p:sp>
        </mc:Choice>
        <mc:Fallback xmlns="">
          <p:sp>
            <p:nvSpPr>
              <p:cNvPr id="4" name="TextBox 3"/>
              <p:cNvSpPr txBox="1">
                <a:spLocks noRot="1" noChangeAspect="1" noMove="1" noResize="1" noEditPoints="1" noAdjustHandles="1" noChangeArrowheads="1" noChangeShapeType="1" noTextEdit="1"/>
              </p:cNvSpPr>
              <p:nvPr/>
            </p:nvSpPr>
            <p:spPr>
              <a:xfrm>
                <a:off x="666705" y="1569322"/>
                <a:ext cx="5749060" cy="426784"/>
              </a:xfrm>
              <a:prstGeom prst="rect">
                <a:avLst/>
              </a:prstGeom>
              <a:blipFill>
                <a:blip r:embed="rId4"/>
                <a:stretch>
                  <a:fillRect l="-1803" t="-182857" b="-258571"/>
                </a:stretch>
              </a:blipFill>
            </p:spPr>
            <p:txBody>
              <a:bodyPr/>
              <a:lstStyle/>
              <a:p>
                <a:r>
                  <a:rPr lang="en-SG">
                    <a:noFill/>
                  </a:rPr>
                  <a:t> </a:t>
                </a:r>
              </a:p>
            </p:txBody>
          </p:sp>
        </mc:Fallback>
      </mc:AlternateContent>
      <p:grpSp>
        <p:nvGrpSpPr>
          <p:cNvPr id="23" name="Group 22"/>
          <p:cNvGrpSpPr/>
          <p:nvPr/>
        </p:nvGrpSpPr>
        <p:grpSpPr>
          <a:xfrm>
            <a:off x="406947" y="4965987"/>
            <a:ext cx="9014959" cy="1269227"/>
            <a:chOff x="406947" y="4965987"/>
            <a:chExt cx="9014959" cy="1269227"/>
          </a:xfrm>
        </p:grpSpPr>
        <mc:AlternateContent xmlns:mc="http://schemas.openxmlformats.org/markup-compatibility/2006" xmlns:a14="http://schemas.microsoft.com/office/drawing/2010/main">
          <mc:Choice Requires="a14">
            <p:sp>
              <p:nvSpPr>
                <p:cNvPr id="21" name="Rectangle 20"/>
                <p:cNvSpPr/>
                <p:nvPr/>
              </p:nvSpPr>
              <p:spPr>
                <a:xfrm>
                  <a:off x="406947" y="4965987"/>
                  <a:ext cx="9014959" cy="707886"/>
                </a:xfrm>
                <a:prstGeom prst="rect">
                  <a:avLst/>
                </a:prstGeom>
              </p:spPr>
              <p:txBody>
                <a:bodyPr wrap="square">
                  <a:spAutoFit/>
                </a:bodyPr>
                <a:lstStyle/>
                <a:p>
                  <a:pPr algn="just"/>
                  <a:r>
                    <a:rPr lang="en-SG" sz="2000" dirty="0">
                      <a:latin typeface="Times New Roman" panose="02020603050405020304" pitchFamily="18" charset="0"/>
                      <a:cs typeface="Times New Roman" panose="02020603050405020304" pitchFamily="18" charset="0"/>
                    </a:rPr>
                    <a:t>If the reference point is the mass centre </a:t>
                  </a:r>
                  <a:r>
                    <a:rPr lang="en-SG" sz="2000" i="1" dirty="0">
                      <a:latin typeface="Times New Roman" panose="02020603050405020304" pitchFamily="18" charset="0"/>
                      <a:cs typeface="Times New Roman" panose="02020603050405020304" pitchFamily="18" charset="0"/>
                    </a:rPr>
                    <a:t>G</a:t>
                  </a:r>
                  <a:r>
                    <a:rPr lang="en-SG" sz="2000" dirty="0">
                      <a:latin typeface="Times New Roman" panose="02020603050405020304" pitchFamily="18" charset="0"/>
                      <a:cs typeface="Times New Roman" panose="02020603050405020304" pitchFamily="18" charset="0"/>
                    </a:rPr>
                    <a:t>, we use the notation </a:t>
                  </a:r>
                  <a14:m>
                    <m:oMath xmlns:m="http://schemas.openxmlformats.org/officeDocument/2006/math">
                      <m:acc>
                        <m:accPr>
                          <m:chr m:val="̅"/>
                          <m:ctrlPr>
                            <a:rPr lang="en-SG" sz="2000" i="1" smtClean="0">
                              <a:latin typeface="Cambria Math" panose="02040503050406030204" pitchFamily="18" charset="0"/>
                              <a:cs typeface="Times New Roman" panose="02020603050405020304" pitchFamily="18" charset="0"/>
                            </a:rPr>
                          </m:ctrlPr>
                        </m:accPr>
                        <m:e>
                          <m:r>
                            <a:rPr lang="en-SG" sz="2000" b="0" i="1" smtClean="0">
                              <a:latin typeface="Cambria Math" panose="02040503050406030204" pitchFamily="18" charset="0"/>
                              <a:cs typeface="Times New Roman" panose="02020603050405020304" pitchFamily="18" charset="0"/>
                            </a:rPr>
                            <m:t>𝐼</m:t>
                          </m:r>
                        </m:e>
                      </m:acc>
                    </m:oMath>
                  </a14:m>
                  <a:r>
                    <a:rPr lang="en-SG" sz="2000" dirty="0">
                      <a:latin typeface="Times New Roman" panose="02020603050405020304" pitchFamily="18" charset="0"/>
                      <a:cs typeface="Times New Roman" panose="02020603050405020304" pitchFamily="18" charset="0"/>
                    </a:rPr>
                    <a:t>, i.e., the mass moment of inertia about the </a:t>
                  </a:r>
                  <a:r>
                    <a:rPr lang="en-SG" sz="2000" dirty="0" err="1">
                      <a:latin typeface="Times New Roman" panose="02020603050405020304" pitchFamily="18" charset="0"/>
                      <a:cs typeface="Times New Roman" panose="02020603050405020304" pitchFamily="18" charset="0"/>
                    </a:rPr>
                    <a:t>centroidal</a:t>
                  </a:r>
                  <a:r>
                    <a:rPr lang="en-SG" sz="2000" dirty="0">
                      <a:latin typeface="Times New Roman" panose="02020603050405020304" pitchFamily="18" charset="0"/>
                      <a:cs typeface="Times New Roman" panose="02020603050405020304" pitchFamily="18" charset="0"/>
                    </a:rPr>
                    <a:t> axis is</a:t>
                  </a:r>
                </a:p>
              </p:txBody>
            </p:sp>
          </mc:Choice>
          <mc:Fallback xmlns="">
            <p:sp>
              <p:nvSpPr>
                <p:cNvPr id="21" name="Rectangle 20"/>
                <p:cNvSpPr>
                  <a:spLocks noRot="1" noChangeAspect="1" noMove="1" noResize="1" noEditPoints="1" noAdjustHandles="1" noChangeArrowheads="1" noChangeShapeType="1" noTextEdit="1"/>
                </p:cNvSpPr>
                <p:nvPr/>
              </p:nvSpPr>
              <p:spPr>
                <a:xfrm>
                  <a:off x="406947" y="4965987"/>
                  <a:ext cx="9014959" cy="707886"/>
                </a:xfrm>
                <a:prstGeom prst="rect">
                  <a:avLst/>
                </a:prstGeom>
                <a:blipFill>
                  <a:blip r:embed="rId5"/>
                  <a:stretch>
                    <a:fillRect l="-744" t="-5172" r="-676" b="-1465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523776" y="5799197"/>
                  <a:ext cx="6344856" cy="436017"/>
                </a:xfrm>
                <a:prstGeom prst="rect">
                  <a:avLst/>
                </a:prstGeom>
                <a:solidFill>
                  <a:srgbClr val="FFFF00"/>
                </a:solidFill>
              </p:spPr>
              <p:txBody>
                <a:bodyPr wrap="square" lIns="0" tIns="0" rIns="0" bIns="0" rtlCol="0">
                  <a:spAutoFit/>
                </a:bodyPr>
                <a:lstStyle/>
                <a:p>
                  <a14:m>
                    <m:oMath xmlns:m="http://schemas.openxmlformats.org/officeDocument/2006/math">
                      <m:sSub>
                        <m:sSubPr>
                          <m:ctrlPr>
                            <a:rPr lang="en-SG" sz="2400" i="1" smtClean="0">
                              <a:latin typeface="Cambria Math" panose="02040503050406030204" pitchFamily="18" charset="0"/>
                            </a:rPr>
                          </m:ctrlPr>
                        </m:sSubPr>
                        <m:e>
                          <m:acc>
                            <m:accPr>
                              <m:chr m:val="̅"/>
                              <m:ctrlPr>
                                <a:rPr lang="en-SG" sz="2400" i="1" smtClean="0">
                                  <a:latin typeface="Cambria Math" panose="02040503050406030204" pitchFamily="18" charset="0"/>
                                </a:rPr>
                              </m:ctrlPr>
                            </m:accPr>
                            <m:e>
                              <m:r>
                                <a:rPr lang="en-SG" sz="2400" b="0" i="1" smtClean="0">
                                  <a:latin typeface="Cambria Math" panose="02040503050406030204" pitchFamily="18" charset="0"/>
                                </a:rPr>
                                <m:t>𝐼</m:t>
                              </m:r>
                            </m:e>
                          </m:acc>
                          <m:r>
                            <a:rPr lang="en-SG" sz="2400" b="0" i="1" smtClean="0">
                              <a:latin typeface="Cambria Math" panose="02040503050406030204" pitchFamily="18" charset="0"/>
                            </a:rPr>
                            <m:t>=</m:t>
                          </m:r>
                          <m:r>
                            <a:rPr lang="en-SG" sz="2400" b="0" i="1" smtClean="0">
                              <a:latin typeface="Cambria Math" panose="02040503050406030204" pitchFamily="18" charset="0"/>
                            </a:rPr>
                            <m:t>𝐼</m:t>
                          </m:r>
                        </m:e>
                        <m:sub>
                          <m:r>
                            <a:rPr lang="en-SG" sz="2400" b="0" i="1" smtClean="0">
                              <a:latin typeface="Cambria Math" panose="02040503050406030204" pitchFamily="18" charset="0"/>
                            </a:rPr>
                            <m:t>𝐺</m:t>
                          </m:r>
                        </m:sub>
                      </m:sSub>
                      <m:r>
                        <a:rPr lang="en-SG" sz="2400" b="0" i="1" smtClean="0">
                          <a:latin typeface="Cambria Math" panose="02040503050406030204" pitchFamily="18" charset="0"/>
                        </a:rPr>
                        <m:t>=</m:t>
                      </m:r>
                      <m:nary>
                        <m:naryPr>
                          <m:limLoc m:val="undOvr"/>
                          <m:subHide m:val="on"/>
                          <m:supHide m:val="on"/>
                          <m:ctrlPr>
                            <a:rPr lang="en-SG" sz="2400" b="0" i="1" smtClean="0">
                              <a:latin typeface="Cambria Math" panose="02040503050406030204" pitchFamily="18" charset="0"/>
                            </a:rPr>
                          </m:ctrlPr>
                        </m:naryPr>
                        <m:sub/>
                        <m:sup/>
                        <m:e>
                          <m:sSup>
                            <m:sSupPr>
                              <m:ctrlPr>
                                <a:rPr lang="en-SG" sz="2400" b="0" i="1" smtClean="0">
                                  <a:latin typeface="Cambria Math" panose="02040503050406030204" pitchFamily="18" charset="0"/>
                                </a:rPr>
                              </m:ctrlPr>
                            </m:sSupPr>
                            <m:e>
                              <m:r>
                                <a:rPr lang="en-SG" sz="2400" b="0" i="1" smtClean="0">
                                  <a:latin typeface="Cambria Math" panose="02040503050406030204" pitchFamily="18" charset="0"/>
                                </a:rPr>
                                <m:t>𝑟</m:t>
                              </m:r>
                            </m:e>
                            <m:sup>
                              <m:r>
                                <a:rPr lang="en-SG" sz="2400" b="0" i="1" smtClean="0">
                                  <a:latin typeface="Cambria Math" panose="02040503050406030204" pitchFamily="18" charset="0"/>
                                </a:rPr>
                                <m:t>2</m:t>
                              </m:r>
                            </m:sup>
                          </m:sSup>
                          <m:r>
                            <a:rPr lang="en-SG" sz="2400" b="0" i="1" smtClean="0">
                              <a:latin typeface="Cambria Math" panose="02040503050406030204" pitchFamily="18" charset="0"/>
                            </a:rPr>
                            <m:t>𝑑𝑚</m:t>
                          </m:r>
                          <m:r>
                            <a:rPr lang="en-SG" sz="2400" b="0" i="1" smtClean="0">
                              <a:latin typeface="Cambria Math" panose="02040503050406030204" pitchFamily="18" charset="0"/>
                            </a:rPr>
                            <m:t>=</m:t>
                          </m:r>
                          <m:sSup>
                            <m:sSupPr>
                              <m:ctrlPr>
                                <a:rPr lang="en-SG" sz="2400" b="0" i="1" smtClean="0">
                                  <a:latin typeface="Cambria Math" panose="02040503050406030204" pitchFamily="18" charset="0"/>
                                </a:rPr>
                              </m:ctrlPr>
                            </m:sSupPr>
                            <m:e>
                              <m:acc>
                                <m:accPr>
                                  <m:chr m:val="̅"/>
                                  <m:ctrlPr>
                                    <a:rPr lang="en-SG" sz="2400" b="0" i="1" smtClean="0">
                                      <a:latin typeface="Cambria Math" panose="02040503050406030204" pitchFamily="18" charset="0"/>
                                    </a:rPr>
                                  </m:ctrlPr>
                                </m:accPr>
                                <m:e>
                                  <m:r>
                                    <a:rPr lang="en-SG" sz="2400" b="0" i="1" smtClean="0">
                                      <a:latin typeface="Cambria Math" panose="02040503050406030204" pitchFamily="18" charset="0"/>
                                    </a:rPr>
                                    <m:t>𝑘</m:t>
                                  </m:r>
                                </m:e>
                              </m:acc>
                            </m:e>
                            <m:sup>
                              <m:r>
                                <a:rPr lang="en-SG" sz="2400" b="0" i="1" smtClean="0">
                                  <a:latin typeface="Cambria Math" panose="02040503050406030204" pitchFamily="18" charset="0"/>
                                </a:rPr>
                                <m:t>2</m:t>
                              </m:r>
                            </m:sup>
                          </m:sSup>
                          <m:r>
                            <a:rPr lang="en-SG" sz="2400" b="0" i="1" smtClean="0">
                              <a:latin typeface="Cambria Math" panose="02040503050406030204" pitchFamily="18" charset="0"/>
                            </a:rPr>
                            <m:t>𝑚</m:t>
                          </m:r>
                        </m:e>
                      </m:nary>
                    </m:oMath>
                  </a14:m>
                  <a:r>
                    <a:rPr lang="en-SG" sz="2400" dirty="0"/>
                    <a:t> (</a:t>
                  </a:r>
                  <a:r>
                    <a:rPr lang="en-SG" sz="2400" i="1" dirty="0"/>
                    <a:t>r</a:t>
                  </a:r>
                  <a:r>
                    <a:rPr lang="en-SG" sz="2400" dirty="0"/>
                    <a:t> measured from </a:t>
                  </a:r>
                  <a:r>
                    <a:rPr lang="en-SG" sz="2400" i="1" dirty="0">
                      <a:solidFill>
                        <a:srgbClr val="FF0000"/>
                      </a:solidFill>
                    </a:rPr>
                    <a:t>G</a:t>
                  </a:r>
                  <a:r>
                    <a:rPr lang="en-SG" sz="2400" dirty="0"/>
                    <a:t>)</a:t>
                  </a:r>
                </a:p>
              </p:txBody>
            </p:sp>
          </mc:Choice>
          <mc:Fallback xmlns="">
            <p:sp>
              <p:nvSpPr>
                <p:cNvPr id="22" name="TextBox 21"/>
                <p:cNvSpPr txBox="1">
                  <a:spLocks noRot="1" noChangeAspect="1" noMove="1" noResize="1" noEditPoints="1" noAdjustHandles="1" noChangeArrowheads="1" noChangeShapeType="1" noTextEdit="1"/>
                </p:cNvSpPr>
                <p:nvPr/>
              </p:nvSpPr>
              <p:spPr>
                <a:xfrm>
                  <a:off x="523776" y="5799197"/>
                  <a:ext cx="6344856" cy="436017"/>
                </a:xfrm>
                <a:prstGeom prst="rect">
                  <a:avLst/>
                </a:prstGeom>
                <a:blipFill>
                  <a:blip r:embed="rId6"/>
                  <a:stretch>
                    <a:fillRect l="-1729" t="-176389" b="-250000"/>
                  </a:stretch>
                </a:blipFill>
              </p:spPr>
              <p:txBody>
                <a:bodyPr/>
                <a:lstStyle/>
                <a:p>
                  <a:r>
                    <a:rPr lang="en-SG">
                      <a:noFill/>
                    </a:rPr>
                    <a:t> </a:t>
                  </a:r>
                </a:p>
              </p:txBody>
            </p:sp>
          </mc:Fallback>
        </mc:AlternateContent>
      </p:grpSp>
      <p:pic>
        <p:nvPicPr>
          <p:cNvPr id="26" name="Picture 4" descr="C:\DOCUME~1\WALTOL~1\LOCALS~1\Temp\\msotw9_temp0.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2042439"/>
            <a:ext cx="1583777" cy="2591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6" descr="C:\DOCUME~1\WALTOL~1\LOCALS~1\Temp\\msotw9_temp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11655" y="2258444"/>
            <a:ext cx="1515695" cy="2486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8"/>
          <p:cNvGrpSpPr/>
          <p:nvPr/>
        </p:nvGrpSpPr>
        <p:grpSpPr>
          <a:xfrm>
            <a:off x="3350740" y="2659436"/>
            <a:ext cx="6191022" cy="2085085"/>
            <a:chOff x="3350740" y="2659436"/>
            <a:chExt cx="6191022" cy="2085085"/>
          </a:xfrm>
        </p:grpSpPr>
        <p:sp>
          <p:nvSpPr>
            <p:cNvPr id="20" name="Text Box 14"/>
            <p:cNvSpPr txBox="1">
              <a:spLocks noChangeArrowheads="1"/>
            </p:cNvSpPr>
            <p:nvPr/>
          </p:nvSpPr>
          <p:spPr bwMode="auto">
            <a:xfrm>
              <a:off x="3801560" y="2659436"/>
              <a:ext cx="574020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eaLnBrk="0" hangingPunct="0">
                <a:defRPr sz="2000">
                  <a:solidFill>
                    <a:schemeClr val="tx1"/>
                  </a:solidFill>
                  <a:latin typeface="Times New Roman" panose="02020603050405020304" pitchFamily="18" charset="0"/>
                  <a:ea typeface="ＭＳ Ｐゴシック" panose="020B0600070205080204" pitchFamily="34" charset="-128"/>
                </a:defRPr>
              </a:lvl1pPr>
              <a:lvl2pPr marL="37931725" indent="-37474525" eaLnBrk="0" hangingPunct="0">
                <a:defRPr sz="2000">
                  <a:solidFill>
                    <a:schemeClr val="tx1"/>
                  </a:solidFill>
                  <a:latin typeface="Times New Roman" panose="02020603050405020304" pitchFamily="18" charset="0"/>
                  <a:ea typeface="ＭＳ Ｐゴシック" panose="020B0600070205080204" pitchFamily="34" charset="-128"/>
                </a:defRPr>
              </a:lvl2pPr>
              <a:lvl3pPr eaLnBrk="0" hangingPunct="0">
                <a:defRPr sz="2000">
                  <a:solidFill>
                    <a:schemeClr val="tx1"/>
                  </a:solidFill>
                  <a:latin typeface="Times New Roman" panose="02020603050405020304" pitchFamily="18" charset="0"/>
                  <a:ea typeface="ＭＳ Ｐゴシック" panose="020B0600070205080204" pitchFamily="34" charset="-128"/>
                </a:defRPr>
              </a:lvl3pPr>
              <a:lvl4pPr eaLnBrk="0" hangingPunct="0">
                <a:defRPr sz="2000">
                  <a:solidFill>
                    <a:schemeClr val="tx1"/>
                  </a:solidFill>
                  <a:latin typeface="Times New Roman" panose="02020603050405020304" pitchFamily="18" charset="0"/>
                  <a:ea typeface="ＭＳ Ｐゴシック" panose="020B0600070205080204" pitchFamily="34" charset="-128"/>
                </a:defRPr>
              </a:lvl4pPr>
              <a:lvl5pPr eaLnBrk="0" hangingPunct="0">
                <a:defRPr sz="2000">
                  <a:solidFill>
                    <a:schemeClr val="tx1"/>
                  </a:solidFill>
                  <a:latin typeface="Times New Roman" panose="02020603050405020304" pitchFamily="18" charset="0"/>
                  <a:ea typeface="ＭＳ Ｐゴシック" panose="020B0600070205080204" pitchFamily="34" charset="-128"/>
                </a:defRPr>
              </a:lvl5pPr>
              <a:lvl6pPr marL="4572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9144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1371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18288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marL="0" indent="0" eaLnBrk="1" hangingPunct="1">
                <a:spcBef>
                  <a:spcPct val="50000"/>
                </a:spcBef>
              </a:pPr>
              <a:r>
                <a:rPr lang="en-US" altLang="en-US" sz="2200" i="1" dirty="0" err="1"/>
                <a:t>k</a:t>
              </a:r>
              <a:r>
                <a:rPr lang="en-US" altLang="en-US" sz="2200" baseline="-25000" dirty="0" err="1"/>
                <a:t>o</a:t>
              </a:r>
              <a:r>
                <a:rPr lang="en-US" altLang="en-US" sz="2200" dirty="0"/>
                <a:t> is the </a:t>
              </a:r>
              <a:r>
                <a:rPr lang="en-US" altLang="en-US" sz="2200" b="1" dirty="0">
                  <a:solidFill>
                    <a:srgbClr val="0070C0"/>
                  </a:solidFill>
                </a:rPr>
                <a:t>radius of gyration </a:t>
              </a:r>
              <a:r>
                <a:rPr lang="en-US" altLang="en-US" sz="2200" dirty="0"/>
                <a:t>or effective distance for a </a:t>
              </a:r>
              <a:r>
                <a:rPr lang="en-US" altLang="en-US" sz="2200" dirty="0">
                  <a:solidFill>
                    <a:srgbClr val="FF0000"/>
                  </a:solidFill>
                </a:rPr>
                <a:t>concentrated point mass</a:t>
              </a:r>
              <a:r>
                <a:rPr lang="en-US" altLang="en-US" sz="2200" dirty="0"/>
                <a:t>, </a:t>
              </a:r>
              <a:r>
                <a:rPr lang="en-US" altLang="en-US" sz="2200" i="1" dirty="0"/>
                <a:t>m=</a:t>
              </a:r>
              <a:r>
                <a:rPr lang="el-GR" altLang="en-US" sz="2200" dirty="0"/>
                <a:t>Σ</a:t>
              </a:r>
              <a:r>
                <a:rPr lang="el-GR" altLang="en-US" sz="1800" i="1" dirty="0"/>
                <a:t>Δ</a:t>
              </a:r>
              <a:r>
                <a:rPr lang="en-SG" altLang="en-US" sz="1800" i="1" dirty="0"/>
                <a:t>m</a:t>
              </a:r>
              <a:r>
                <a:rPr lang="en-US" altLang="en-US" sz="2200" dirty="0"/>
                <a:t>)</a:t>
              </a:r>
            </a:p>
          </p:txBody>
        </p:sp>
        <p:sp>
          <p:nvSpPr>
            <p:cNvPr id="24" name="Rectangle 23"/>
            <p:cNvSpPr/>
            <p:nvPr/>
          </p:nvSpPr>
          <p:spPr>
            <a:xfrm>
              <a:off x="3350740" y="3421082"/>
              <a:ext cx="6191021" cy="1323439"/>
            </a:xfrm>
            <a:prstGeom prst="rect">
              <a:avLst/>
            </a:prstGeom>
            <a:ln>
              <a:solidFill>
                <a:srgbClr val="0000FF"/>
              </a:solidFill>
            </a:ln>
          </p:spPr>
          <p:txBody>
            <a:bodyPr wrap="square">
              <a:spAutoFit/>
            </a:bodyPr>
            <a:lstStyle/>
            <a:p>
              <a:pPr algn="just"/>
              <a:r>
                <a:rPr lang="en-SG" sz="2000" dirty="0">
                  <a:latin typeface="Times New Roman" panose="02020603050405020304" pitchFamily="18" charset="0"/>
                  <a:cs typeface="Times New Roman" panose="02020603050405020304" pitchFamily="18" charset="0"/>
                </a:rPr>
                <a:t>The radius of gyration </a:t>
              </a:r>
              <a:r>
                <a:rPr lang="en-SG" sz="2000" i="1" dirty="0">
                  <a:latin typeface="Times New Roman" panose="02020603050405020304" pitchFamily="18" charset="0"/>
                  <a:cs typeface="Times New Roman" panose="02020603050405020304" pitchFamily="18" charset="0"/>
                </a:rPr>
                <a:t>k</a:t>
              </a:r>
              <a:r>
                <a:rPr lang="en-SG" sz="2000" dirty="0">
                  <a:latin typeface="Times New Roman" panose="02020603050405020304" pitchFamily="18" charset="0"/>
                  <a:cs typeface="Times New Roman" panose="02020603050405020304" pitchFamily="18" charset="0"/>
                </a:rPr>
                <a:t> represents, therefore, the distance at which the entire mass of the body should be concentrated if its 2</a:t>
              </a:r>
              <a:r>
                <a:rPr lang="en-SG" sz="2000" baseline="30000" dirty="0">
                  <a:latin typeface="Times New Roman" panose="02020603050405020304" pitchFamily="18" charset="0"/>
                  <a:cs typeface="Times New Roman" panose="02020603050405020304" pitchFamily="18" charset="0"/>
                </a:rPr>
                <a:t>nd</a:t>
              </a:r>
              <a:r>
                <a:rPr lang="en-SG" sz="2000" dirty="0">
                  <a:latin typeface="Times New Roman" panose="02020603050405020304" pitchFamily="18" charset="0"/>
                  <a:cs typeface="Times New Roman" panose="02020603050405020304" pitchFamily="18" charset="0"/>
                </a:rPr>
                <a:t> moment of inertia with respect to </a:t>
              </a:r>
              <a:r>
                <a:rPr lang="en-SG" sz="2000" i="1" dirty="0">
                  <a:latin typeface="Times New Roman" panose="02020603050405020304" pitchFamily="18" charset="0"/>
                  <a:cs typeface="Times New Roman" panose="02020603050405020304" pitchFamily="18" charset="0"/>
                </a:rPr>
                <a:t>AA</a:t>
              </a:r>
              <a:r>
                <a:rPr lang="en-SG" sz="2000" dirty="0">
                  <a:latin typeface="Times New Roman" panose="02020603050405020304" pitchFamily="18" charset="0"/>
                  <a:cs typeface="Times New Roman" panose="02020603050405020304" pitchFamily="18" charset="0"/>
                </a:rPr>
                <a:t>’ is to remain unchanged.</a:t>
              </a:r>
            </a:p>
          </p:txBody>
        </p:sp>
      </p:grpSp>
      <p:sp>
        <p:nvSpPr>
          <p:cNvPr id="33" name="TextBox 32"/>
          <p:cNvSpPr txBox="1"/>
          <p:nvPr/>
        </p:nvSpPr>
        <p:spPr>
          <a:xfrm>
            <a:off x="-190500" y="-183035"/>
            <a:ext cx="7059132"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Recap: L5 - Mass moment of inertia</a:t>
            </a:r>
          </a:p>
        </p:txBody>
      </p:sp>
      <p:sp>
        <p:nvSpPr>
          <p:cNvPr id="8" name="Oval 7"/>
          <p:cNvSpPr/>
          <p:nvPr/>
        </p:nvSpPr>
        <p:spPr>
          <a:xfrm rot="1414802">
            <a:off x="352413" y="3320384"/>
            <a:ext cx="1269627" cy="632135"/>
          </a:xfrm>
          <a:prstGeom prst="ellipse">
            <a:avLst/>
          </a:prstGeom>
          <a:solidFill>
            <a:srgbClr val="A9D8B7">
              <a:alpha val="30980"/>
            </a:srgbClr>
          </a:solidFill>
          <a:ln>
            <a:solidFill>
              <a:srgbClr val="000000">
                <a:alpha val="18039"/>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p:cNvSpPr/>
          <p:nvPr/>
        </p:nvSpPr>
        <p:spPr>
          <a:xfrm>
            <a:off x="984499" y="2685941"/>
            <a:ext cx="1361252" cy="830997"/>
          </a:xfrm>
          <a:prstGeom prst="rect">
            <a:avLst/>
          </a:prstGeom>
        </p:spPr>
        <p:txBody>
          <a:bodyPr wrap="square">
            <a:spAutoFit/>
          </a:bodyPr>
          <a:lstStyle/>
          <a:p>
            <a:r>
              <a:rPr lang="el-GR" altLang="en-US" sz="1600" i="1" dirty="0"/>
              <a:t>Δ</a:t>
            </a:r>
            <a:r>
              <a:rPr lang="en-SG" altLang="en-US" sz="1600" i="1" dirty="0"/>
              <a:t>m: mass of an arbitrary particle</a:t>
            </a:r>
            <a:endParaRPr lang="en-SG" sz="1600" dirty="0"/>
          </a:p>
        </p:txBody>
      </p:sp>
      <p:sp>
        <p:nvSpPr>
          <p:cNvPr id="18" name="TextBox 17"/>
          <p:cNvSpPr txBox="1"/>
          <p:nvPr/>
        </p:nvSpPr>
        <p:spPr>
          <a:xfrm>
            <a:off x="406947" y="6452625"/>
            <a:ext cx="6835269" cy="369332"/>
          </a:xfrm>
          <a:prstGeom prst="rect">
            <a:avLst/>
          </a:prstGeom>
          <a:noFill/>
        </p:spPr>
        <p:txBody>
          <a:bodyPr wrap="none" rtlCol="0">
            <a:spAutoFit/>
          </a:bodyPr>
          <a:lstStyle/>
          <a:p>
            <a:r>
              <a:rPr lang="en-SG" dirty="0">
                <a:solidFill>
                  <a:schemeClr val="bg1"/>
                </a:solidFill>
              </a:rPr>
              <a:t>For common geometric shapes, </a:t>
            </a:r>
            <a:r>
              <a:rPr lang="en-SG" i="1" dirty="0">
                <a:solidFill>
                  <a:schemeClr val="bg1"/>
                </a:solidFill>
              </a:rPr>
              <a:t>I</a:t>
            </a:r>
            <a:r>
              <a:rPr lang="en-SG" i="1" baseline="-25000" dirty="0">
                <a:solidFill>
                  <a:schemeClr val="bg1"/>
                </a:solidFill>
              </a:rPr>
              <a:t>G</a:t>
            </a:r>
            <a:r>
              <a:rPr lang="en-SG" dirty="0">
                <a:solidFill>
                  <a:schemeClr val="bg1"/>
                </a:solidFill>
              </a:rPr>
              <a:t> can be found in the Table in L5 notes</a:t>
            </a:r>
          </a:p>
        </p:txBody>
      </p:sp>
    </p:spTree>
    <p:extLst>
      <p:ext uri="{BB962C8B-B14F-4D97-AF65-F5344CB8AC3E}">
        <p14:creationId xmlns:p14="http://schemas.microsoft.com/office/powerpoint/2010/main" val="297039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11</a:t>
            </a:fld>
            <a:endParaRPr lang="en-US" altLang="en-US"/>
          </a:p>
        </p:txBody>
      </p:sp>
      <p:sp>
        <p:nvSpPr>
          <p:cNvPr id="9" name="Text Box 4"/>
          <p:cNvSpPr txBox="1">
            <a:spLocks noChangeArrowheads="1"/>
          </p:cNvSpPr>
          <p:nvPr/>
        </p:nvSpPr>
        <p:spPr bwMode="auto">
          <a:xfrm>
            <a:off x="8175625" y="4378325"/>
            <a:ext cx="592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grpSp>
        <p:nvGrpSpPr>
          <p:cNvPr id="3" name="Group 2"/>
          <p:cNvGrpSpPr/>
          <p:nvPr/>
        </p:nvGrpSpPr>
        <p:grpSpPr>
          <a:xfrm>
            <a:off x="390525" y="1421038"/>
            <a:ext cx="6481762" cy="1417639"/>
            <a:chOff x="1687513" y="2376488"/>
            <a:chExt cx="6481762" cy="1417639"/>
          </a:xfrm>
        </p:grpSpPr>
        <p:sp>
          <p:nvSpPr>
            <p:cNvPr id="10" name="Oval 8"/>
            <p:cNvSpPr>
              <a:spLocks noChangeArrowheads="1"/>
            </p:cNvSpPr>
            <p:nvPr/>
          </p:nvSpPr>
          <p:spPr bwMode="auto">
            <a:xfrm rot="18240611">
              <a:off x="2380457" y="2593181"/>
              <a:ext cx="1331912" cy="898525"/>
            </a:xfrm>
            <a:prstGeom prst="ellipse">
              <a:avLst/>
            </a:prstGeom>
            <a:solidFill>
              <a:srgbClr val="FFFF99"/>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1" name="Oval 9"/>
            <p:cNvSpPr>
              <a:spLocks noChangeArrowheads="1"/>
            </p:cNvSpPr>
            <p:nvPr/>
          </p:nvSpPr>
          <p:spPr bwMode="auto">
            <a:xfrm>
              <a:off x="3016250" y="3022600"/>
              <a:ext cx="76200" cy="76200"/>
            </a:xfrm>
            <a:prstGeom prst="ellipse">
              <a:avLst/>
            </a:prstGeom>
            <a:solidFill>
              <a:schemeClr val="accent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2" name="Text Box 15"/>
            <p:cNvSpPr txBox="1">
              <a:spLocks noChangeArrowheads="1"/>
            </p:cNvSpPr>
            <p:nvPr/>
          </p:nvSpPr>
          <p:spPr bwMode="auto">
            <a:xfrm>
              <a:off x="3070225" y="2851150"/>
              <a:ext cx="312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G</a:t>
              </a:r>
            </a:p>
          </p:txBody>
        </p:sp>
        <p:sp>
          <p:nvSpPr>
            <p:cNvPr id="13" name="Text Box 22"/>
            <p:cNvSpPr txBox="1">
              <a:spLocks noChangeArrowheads="1"/>
            </p:cNvSpPr>
            <p:nvPr/>
          </p:nvSpPr>
          <p:spPr bwMode="auto">
            <a:xfrm>
              <a:off x="4743450" y="2851150"/>
              <a:ext cx="419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t>=</a:t>
              </a:r>
            </a:p>
          </p:txBody>
        </p:sp>
        <p:sp>
          <p:nvSpPr>
            <p:cNvPr id="14" name="Line 23"/>
            <p:cNvSpPr>
              <a:spLocks noChangeShapeType="1"/>
            </p:cNvSpPr>
            <p:nvPr/>
          </p:nvSpPr>
          <p:spPr bwMode="auto">
            <a:xfrm flipV="1">
              <a:off x="1968500" y="3389313"/>
              <a:ext cx="817563" cy="333375"/>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15" name="Line 24"/>
            <p:cNvSpPr>
              <a:spLocks noChangeShapeType="1"/>
            </p:cNvSpPr>
            <p:nvPr/>
          </p:nvSpPr>
          <p:spPr bwMode="auto">
            <a:xfrm flipH="1" flipV="1">
              <a:off x="3248025" y="3292475"/>
              <a:ext cx="107950" cy="493713"/>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16" name="Line 25"/>
            <p:cNvSpPr>
              <a:spLocks noChangeShapeType="1"/>
            </p:cNvSpPr>
            <p:nvPr/>
          </p:nvSpPr>
          <p:spPr bwMode="auto">
            <a:xfrm flipH="1">
              <a:off x="3152775" y="2614613"/>
              <a:ext cx="590550" cy="74612"/>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17" name="Line 26"/>
            <p:cNvSpPr>
              <a:spLocks noChangeShapeType="1"/>
            </p:cNvSpPr>
            <p:nvPr/>
          </p:nvSpPr>
          <p:spPr bwMode="auto">
            <a:xfrm>
              <a:off x="2166938" y="2720975"/>
              <a:ext cx="698500" cy="215900"/>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18" name="Text Box 28"/>
            <p:cNvSpPr txBox="1">
              <a:spLocks noChangeArrowheads="1"/>
            </p:cNvSpPr>
            <p:nvPr/>
          </p:nvSpPr>
          <p:spPr bwMode="auto">
            <a:xfrm>
              <a:off x="1687513" y="3302000"/>
              <a:ext cx="484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u="sng"/>
                <a:t>F</a:t>
              </a:r>
              <a:r>
                <a:rPr lang="en-US" altLang="en-US" sz="1800" i="1" baseline="-25000"/>
                <a:t>1</a:t>
              </a:r>
              <a:endParaRPr lang="en-US" altLang="en-US" sz="1800" i="1"/>
            </a:p>
          </p:txBody>
        </p:sp>
        <p:sp>
          <p:nvSpPr>
            <p:cNvPr id="19" name="Text Box 30"/>
            <p:cNvSpPr txBox="1">
              <a:spLocks noChangeArrowheads="1"/>
            </p:cNvSpPr>
            <p:nvPr/>
          </p:nvSpPr>
          <p:spPr bwMode="auto">
            <a:xfrm>
              <a:off x="3702050" y="2466975"/>
              <a:ext cx="484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u="sng"/>
                <a:t>F</a:t>
              </a:r>
              <a:r>
                <a:rPr lang="en-US" altLang="en-US" sz="1800" i="1" baseline="-25000"/>
                <a:t>3</a:t>
              </a:r>
              <a:endParaRPr lang="en-US" altLang="en-US" sz="1800" i="1"/>
            </a:p>
          </p:txBody>
        </p:sp>
        <p:sp>
          <p:nvSpPr>
            <p:cNvPr id="20" name="Text Box 31"/>
            <p:cNvSpPr txBox="1">
              <a:spLocks noChangeArrowheads="1"/>
            </p:cNvSpPr>
            <p:nvPr/>
          </p:nvSpPr>
          <p:spPr bwMode="auto">
            <a:xfrm>
              <a:off x="1768475" y="2457450"/>
              <a:ext cx="484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u="sng"/>
                <a:t>F</a:t>
              </a:r>
              <a:r>
                <a:rPr lang="en-US" altLang="en-US" sz="1800" i="1" baseline="-25000"/>
                <a:t>2</a:t>
              </a:r>
              <a:endParaRPr lang="en-US" altLang="en-US" sz="1800" i="1"/>
            </a:p>
          </p:txBody>
        </p:sp>
        <p:sp>
          <p:nvSpPr>
            <p:cNvPr id="21" name="Text Box 32"/>
            <p:cNvSpPr txBox="1">
              <a:spLocks noChangeArrowheads="1"/>
            </p:cNvSpPr>
            <p:nvPr/>
          </p:nvSpPr>
          <p:spPr bwMode="auto">
            <a:xfrm>
              <a:off x="3362325" y="3427413"/>
              <a:ext cx="4841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u="sng"/>
                <a:t>F</a:t>
              </a:r>
              <a:r>
                <a:rPr lang="en-US" altLang="en-US" sz="1800" i="1" baseline="-25000"/>
                <a:t>4</a:t>
              </a:r>
              <a:endParaRPr lang="en-US" altLang="en-US" sz="1800" i="1"/>
            </a:p>
          </p:txBody>
        </p:sp>
        <p:grpSp>
          <p:nvGrpSpPr>
            <p:cNvPr id="22" name="Group 43"/>
            <p:cNvGrpSpPr>
              <a:grpSpLocks/>
            </p:cNvGrpSpPr>
            <p:nvPr/>
          </p:nvGrpSpPr>
          <p:grpSpPr bwMode="auto">
            <a:xfrm>
              <a:off x="5449891" y="2390776"/>
              <a:ext cx="1576388" cy="1403351"/>
              <a:chOff x="2985" y="1506"/>
              <a:chExt cx="993" cy="884"/>
            </a:xfrm>
          </p:grpSpPr>
          <p:sp>
            <p:nvSpPr>
              <p:cNvPr id="23" name="Oval 33"/>
              <p:cNvSpPr>
                <a:spLocks noChangeArrowheads="1"/>
              </p:cNvSpPr>
              <p:nvPr/>
            </p:nvSpPr>
            <p:spPr bwMode="auto">
              <a:xfrm rot="-3359389">
                <a:off x="2848" y="1643"/>
                <a:ext cx="839" cy="566"/>
              </a:xfrm>
              <a:prstGeom prst="ellipse">
                <a:avLst/>
              </a:prstGeom>
              <a:solidFill>
                <a:srgbClr val="FFFF99"/>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4" name="Oval 34"/>
              <p:cNvSpPr>
                <a:spLocks noChangeArrowheads="1"/>
              </p:cNvSpPr>
              <p:nvPr/>
            </p:nvSpPr>
            <p:spPr bwMode="auto">
              <a:xfrm>
                <a:off x="3216" y="1898"/>
                <a:ext cx="48" cy="48"/>
              </a:xfrm>
              <a:prstGeom prst="ellipse">
                <a:avLst/>
              </a:prstGeom>
              <a:solidFill>
                <a:schemeClr val="accent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5" name="Text Box 35"/>
              <p:cNvSpPr txBox="1">
                <a:spLocks noChangeArrowheads="1"/>
              </p:cNvSpPr>
              <p:nvPr/>
            </p:nvSpPr>
            <p:spPr bwMode="auto">
              <a:xfrm>
                <a:off x="3277" y="1783"/>
                <a:ext cx="1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G</a:t>
                </a:r>
              </a:p>
            </p:txBody>
          </p:sp>
          <p:sp>
            <p:nvSpPr>
              <p:cNvPr id="26" name="Line 36"/>
              <p:cNvSpPr>
                <a:spLocks noChangeShapeType="1"/>
              </p:cNvSpPr>
              <p:nvPr/>
            </p:nvSpPr>
            <p:spPr bwMode="auto">
              <a:xfrm>
                <a:off x="3043" y="2175"/>
                <a:ext cx="56" cy="215"/>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27" name="Line 37"/>
              <p:cNvSpPr>
                <a:spLocks noChangeShapeType="1"/>
              </p:cNvSpPr>
              <p:nvPr/>
            </p:nvSpPr>
            <p:spPr bwMode="auto">
              <a:xfrm flipH="1" flipV="1">
                <a:off x="3012" y="1621"/>
                <a:ext cx="174" cy="95"/>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28" name="Line 38"/>
              <p:cNvSpPr>
                <a:spLocks noChangeShapeType="1"/>
              </p:cNvSpPr>
              <p:nvPr/>
            </p:nvSpPr>
            <p:spPr bwMode="auto">
              <a:xfrm>
                <a:off x="3315" y="2196"/>
                <a:ext cx="13" cy="149"/>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29" name="Line 39"/>
              <p:cNvSpPr>
                <a:spLocks noChangeShapeType="1"/>
              </p:cNvSpPr>
              <p:nvPr/>
            </p:nvSpPr>
            <p:spPr bwMode="auto">
              <a:xfrm flipV="1">
                <a:off x="3485" y="1566"/>
                <a:ext cx="169" cy="142"/>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30" name="Line 40"/>
              <p:cNvSpPr>
                <a:spLocks noChangeShapeType="1"/>
              </p:cNvSpPr>
              <p:nvPr/>
            </p:nvSpPr>
            <p:spPr bwMode="auto">
              <a:xfrm flipV="1">
                <a:off x="3016" y="1878"/>
                <a:ext cx="169" cy="88"/>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31" name="Line 41"/>
              <p:cNvSpPr>
                <a:spLocks noChangeShapeType="1"/>
              </p:cNvSpPr>
              <p:nvPr/>
            </p:nvSpPr>
            <p:spPr bwMode="auto">
              <a:xfrm flipV="1">
                <a:off x="3396" y="1932"/>
                <a:ext cx="169" cy="88"/>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32" name="Text Box 42"/>
              <p:cNvSpPr txBox="1">
                <a:spLocks noChangeArrowheads="1"/>
              </p:cNvSpPr>
              <p:nvPr/>
            </p:nvSpPr>
            <p:spPr bwMode="auto">
              <a:xfrm>
                <a:off x="3524" y="1884"/>
                <a:ext cx="4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a:t>m</a:t>
                </a:r>
                <a:r>
                  <a:rPr lang="en-US" altLang="en-US" sz="1800" i="1" baseline="-25000"/>
                  <a:t>i</a:t>
                </a:r>
                <a:r>
                  <a:rPr lang="en-US" altLang="en-US" sz="1800" i="1" u="sng"/>
                  <a:t>a</a:t>
                </a:r>
                <a:r>
                  <a:rPr lang="en-US" altLang="en-US" sz="1800" i="1" baseline="-25000"/>
                  <a:t>i</a:t>
                </a:r>
                <a:endParaRPr lang="en-US" altLang="en-US" sz="1800" i="1"/>
              </a:p>
            </p:txBody>
          </p:sp>
        </p:grpSp>
        <p:sp>
          <p:nvSpPr>
            <p:cNvPr id="33" name="Text Box 44"/>
            <p:cNvSpPr txBox="1">
              <a:spLocks noChangeArrowheads="1"/>
            </p:cNvSpPr>
            <p:nvPr/>
          </p:nvSpPr>
          <p:spPr bwMode="auto">
            <a:xfrm>
              <a:off x="3808414" y="2840038"/>
              <a:ext cx="109891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solidFill>
                    <a:srgbClr val="FF0000"/>
                  </a:solidFill>
                </a:rPr>
                <a:t>Free Body Diagram</a:t>
              </a:r>
            </a:p>
          </p:txBody>
        </p:sp>
        <p:sp>
          <p:nvSpPr>
            <p:cNvPr id="34" name="Text Box 45"/>
            <p:cNvSpPr txBox="1">
              <a:spLocks noChangeArrowheads="1"/>
            </p:cNvSpPr>
            <p:nvPr/>
          </p:nvSpPr>
          <p:spPr bwMode="auto">
            <a:xfrm>
              <a:off x="6986588" y="2841625"/>
              <a:ext cx="118268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err="1">
                  <a:solidFill>
                    <a:srgbClr val="FF0000"/>
                  </a:solidFill>
                </a:rPr>
                <a:t>EffectiveForce</a:t>
              </a:r>
              <a:r>
                <a:rPr lang="en-US" altLang="en-US" sz="1800" dirty="0">
                  <a:solidFill>
                    <a:srgbClr val="FF0000"/>
                  </a:solidFill>
                </a:rPr>
                <a:t> Diagram</a:t>
              </a:r>
            </a:p>
          </p:txBody>
        </p:sp>
      </p:grpSp>
      <p:graphicFrame>
        <p:nvGraphicFramePr>
          <p:cNvPr id="7" name="Object 3"/>
          <p:cNvGraphicFramePr>
            <a:graphicFrameLocks noChangeAspect="1"/>
          </p:cNvGraphicFramePr>
          <p:nvPr>
            <p:extLst>
              <p:ext uri="{D42A27DB-BD31-4B8C-83A1-F6EECF244321}">
                <p14:modId xmlns:p14="http://schemas.microsoft.com/office/powerpoint/2010/main" val="2010990919"/>
              </p:ext>
            </p:extLst>
          </p:nvPr>
        </p:nvGraphicFramePr>
        <p:xfrm>
          <a:off x="792671" y="3791603"/>
          <a:ext cx="5854700" cy="1792288"/>
        </p:xfrm>
        <a:graphic>
          <a:graphicData uri="http://schemas.openxmlformats.org/presentationml/2006/ole">
            <mc:AlternateContent xmlns:mc="http://schemas.openxmlformats.org/markup-compatibility/2006">
              <mc:Choice xmlns:v="urn:schemas-microsoft-com:vml" Requires="v">
                <p:oleObj spid="_x0000_s5122" name="公式" r:id="rId4" imgW="5397480" imgH="1650960" progId="Equation.3">
                  <p:embed/>
                </p:oleObj>
              </mc:Choice>
              <mc:Fallback>
                <p:oleObj name="公式" r:id="rId4" imgW="5397480" imgH="1650960" progId="Equation.3">
                  <p:embed/>
                  <p:pic>
                    <p:nvPicPr>
                      <p:cNvPr id="7" name="Object 3"/>
                      <p:cNvPicPr>
                        <a:picLocks noChangeAspect="1" noChangeArrowheads="1"/>
                      </p:cNvPicPr>
                      <p:nvPr/>
                    </p:nvPicPr>
                    <p:blipFill>
                      <a:blip r:embed="rId5"/>
                      <a:srcRect/>
                      <a:stretch>
                        <a:fillRect/>
                      </a:stretch>
                    </p:blipFill>
                    <p:spPr bwMode="auto">
                      <a:xfrm>
                        <a:off x="792671" y="3791603"/>
                        <a:ext cx="5854700" cy="1792288"/>
                      </a:xfrm>
                      <a:prstGeom prst="rect">
                        <a:avLst/>
                      </a:prstGeom>
                      <a:noFill/>
                      <a:ln>
                        <a:noFill/>
                      </a:ln>
                      <a:effectLst/>
                      <a:extLst/>
                    </p:spPr>
                  </p:pic>
                </p:oleObj>
              </mc:Fallback>
            </mc:AlternateContent>
          </a:graphicData>
        </a:graphic>
      </p:graphicFrame>
      <p:sp>
        <p:nvSpPr>
          <p:cNvPr id="44" name="TextBox 43"/>
          <p:cNvSpPr txBox="1">
            <a:spLocks noChangeArrowheads="1"/>
          </p:cNvSpPr>
          <p:nvPr/>
        </p:nvSpPr>
        <p:spPr bwMode="auto">
          <a:xfrm>
            <a:off x="170128" y="5873108"/>
            <a:ext cx="6880431" cy="3693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SG" altLang="en-US" sz="1800" i="1" dirty="0">
                <a:solidFill>
                  <a:srgbClr val="0000FF"/>
                </a:solidFill>
              </a:rPr>
              <a:t>Eq. 6.1: Resultant = total mass times linear</a:t>
            </a:r>
            <a:r>
              <a:rPr lang="en-SG" altLang="en-US" sz="1800" dirty="0">
                <a:solidFill>
                  <a:srgbClr val="0000FF"/>
                </a:solidFill>
              </a:rPr>
              <a:t> acceleration of </a:t>
            </a:r>
            <a:r>
              <a:rPr lang="en-SG" altLang="en-US" sz="1800" b="1" i="1" dirty="0">
                <a:solidFill>
                  <a:srgbClr val="0000FF"/>
                </a:solidFill>
              </a:rPr>
              <a:t>CG</a:t>
            </a:r>
          </a:p>
        </p:txBody>
      </p:sp>
      <p:sp>
        <p:nvSpPr>
          <p:cNvPr id="46" name="TextBox 45"/>
          <p:cNvSpPr txBox="1"/>
          <p:nvPr/>
        </p:nvSpPr>
        <p:spPr>
          <a:xfrm>
            <a:off x="-215900" y="-256519"/>
            <a:ext cx="7035800"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rgbClr val="FF0000"/>
                </a:solidFill>
                <a:effectLst>
                  <a:outerShdw blurRad="38100" dist="38100" dir="2700000" algn="tl">
                    <a:srgbClr val="000000">
                      <a:alpha val="43137"/>
                    </a:srgbClr>
                  </a:outerShdw>
                </a:effectLst>
              </a:rPr>
              <a:t>*</a:t>
            </a:r>
            <a:r>
              <a:rPr lang="en-SG" sz="2800" b="1" dirty="0">
                <a:solidFill>
                  <a:schemeClr val="accent2">
                    <a:lumMod val="50000"/>
                  </a:schemeClr>
                </a:solidFill>
                <a:effectLst>
                  <a:outerShdw blurRad="38100" dist="38100" dir="2700000" algn="tl">
                    <a:srgbClr val="000000">
                      <a:alpha val="43137"/>
                    </a:srgbClr>
                  </a:outerShdw>
                </a:effectLst>
              </a:rPr>
              <a:t>Effective force diagram</a:t>
            </a:r>
          </a:p>
        </p:txBody>
      </p:sp>
      <p:sp>
        <p:nvSpPr>
          <p:cNvPr id="43" name="TextBox 42"/>
          <p:cNvSpPr txBox="1"/>
          <p:nvPr/>
        </p:nvSpPr>
        <p:spPr>
          <a:xfrm>
            <a:off x="451768" y="885165"/>
            <a:ext cx="8838060" cy="400110"/>
          </a:xfrm>
          <a:prstGeom prst="rect">
            <a:avLst/>
          </a:prstGeom>
          <a:noFill/>
        </p:spPr>
        <p:txBody>
          <a:bodyPr wrap="non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The effect of the resultant on a rigid body is equal to effective forces on all particles.</a:t>
            </a:r>
            <a:endParaRPr lang="en-SG" sz="2000" dirty="0">
              <a:solidFill>
                <a:srgbClr val="FF0000"/>
              </a:solidFill>
              <a:latin typeface="Times New Roman" panose="02020603050405020304" pitchFamily="18" charset="0"/>
              <a:cs typeface="Times New Roman" panose="02020603050405020304" pitchFamily="18" charset="0"/>
            </a:endParaRPr>
          </a:p>
        </p:txBody>
      </p:sp>
      <p:grpSp>
        <p:nvGrpSpPr>
          <p:cNvPr id="78" name="Group 77"/>
          <p:cNvGrpSpPr/>
          <p:nvPr/>
        </p:nvGrpSpPr>
        <p:grpSpPr>
          <a:xfrm>
            <a:off x="6881393" y="1480116"/>
            <a:ext cx="2827666" cy="1497920"/>
            <a:chOff x="6817780" y="1559853"/>
            <a:chExt cx="2827666" cy="1497920"/>
          </a:xfrm>
        </p:grpSpPr>
        <p:sp>
          <p:nvSpPr>
            <p:cNvPr id="49" name="Oval 33"/>
            <p:cNvSpPr>
              <a:spLocks noChangeArrowheads="1"/>
            </p:cNvSpPr>
            <p:nvPr/>
          </p:nvSpPr>
          <p:spPr bwMode="auto">
            <a:xfrm rot="18240611">
              <a:off x="7877599" y="1942554"/>
              <a:ext cx="1331913" cy="898525"/>
            </a:xfrm>
            <a:prstGeom prst="ellipse">
              <a:avLst/>
            </a:prstGeom>
            <a:solidFill>
              <a:srgbClr val="FFFF99"/>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51" name="Text Box 35"/>
            <p:cNvSpPr txBox="1">
              <a:spLocks noChangeArrowheads="1"/>
            </p:cNvSpPr>
            <p:nvPr/>
          </p:nvSpPr>
          <p:spPr bwMode="auto">
            <a:xfrm>
              <a:off x="8558637" y="2164804"/>
              <a:ext cx="312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G</a:t>
              </a:r>
            </a:p>
          </p:txBody>
        </p:sp>
        <p:sp>
          <p:nvSpPr>
            <p:cNvPr id="52" name="Text Box 22"/>
            <p:cNvSpPr txBox="1">
              <a:spLocks noChangeArrowheads="1"/>
            </p:cNvSpPr>
            <p:nvPr/>
          </p:nvSpPr>
          <p:spPr bwMode="auto">
            <a:xfrm>
              <a:off x="7062787" y="2172454"/>
              <a:ext cx="419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t>=</a:t>
              </a:r>
            </a:p>
          </p:txBody>
        </p:sp>
        <p:sp>
          <p:nvSpPr>
            <p:cNvPr id="53" name="Text Box 45"/>
            <p:cNvSpPr txBox="1">
              <a:spLocks noChangeArrowheads="1"/>
            </p:cNvSpPr>
            <p:nvPr/>
          </p:nvSpPr>
          <p:spPr bwMode="auto">
            <a:xfrm>
              <a:off x="6817780" y="1616422"/>
              <a:ext cx="129423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solidFill>
                    <a:srgbClr val="0000FF"/>
                  </a:solidFill>
                </a:rPr>
                <a:t>Force effect only</a:t>
              </a:r>
            </a:p>
          </p:txBody>
        </p:sp>
        <p:sp>
          <p:nvSpPr>
            <p:cNvPr id="76" name="Line 22"/>
            <p:cNvSpPr>
              <a:spLocks noChangeShapeType="1"/>
            </p:cNvSpPr>
            <p:nvPr/>
          </p:nvSpPr>
          <p:spPr bwMode="auto">
            <a:xfrm flipV="1">
              <a:off x="8499900" y="1734049"/>
              <a:ext cx="646113" cy="633413"/>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graphicFrame>
          <p:nvGraphicFramePr>
            <p:cNvPr id="77" name="Object 30"/>
            <p:cNvGraphicFramePr>
              <a:graphicFrameLocks noChangeAspect="1"/>
            </p:cNvGraphicFramePr>
            <p:nvPr>
              <p:extLst>
                <p:ext uri="{D42A27DB-BD31-4B8C-83A1-F6EECF244321}">
                  <p14:modId xmlns:p14="http://schemas.microsoft.com/office/powerpoint/2010/main" val="2650586915"/>
                </p:ext>
              </p:extLst>
            </p:nvPr>
          </p:nvGraphicFramePr>
          <p:xfrm>
            <a:off x="9189834" y="1559853"/>
            <a:ext cx="455612" cy="387350"/>
          </p:xfrm>
          <a:graphic>
            <a:graphicData uri="http://schemas.openxmlformats.org/presentationml/2006/ole">
              <mc:AlternateContent xmlns:mc="http://schemas.openxmlformats.org/markup-compatibility/2006">
                <mc:Choice xmlns:v="urn:schemas-microsoft-com:vml" Requires="v">
                  <p:oleObj spid="_x0000_s5123" name="Equation" r:id="rId6" imgW="253780" imgH="215713" progId="Equation.3">
                    <p:embed/>
                  </p:oleObj>
                </mc:Choice>
                <mc:Fallback>
                  <p:oleObj name="Equation" r:id="rId6" imgW="253780" imgH="215713" progId="Equation.3">
                    <p:embed/>
                    <p:pic>
                      <p:nvPicPr>
                        <p:cNvPr id="77" name="Object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89834" y="1559853"/>
                          <a:ext cx="455612"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9" name="TextBox 78"/>
          <p:cNvSpPr txBox="1"/>
          <p:nvPr/>
        </p:nvSpPr>
        <p:spPr>
          <a:xfrm>
            <a:off x="106538" y="3342759"/>
            <a:ext cx="3377848" cy="369332"/>
          </a:xfrm>
          <a:prstGeom prst="rect">
            <a:avLst/>
          </a:prstGeom>
          <a:noFill/>
        </p:spPr>
        <p:txBody>
          <a:bodyPr wrap="none" rtlCol="0">
            <a:spAutoFit/>
          </a:bodyPr>
          <a:lstStyle/>
          <a:p>
            <a:r>
              <a:rPr lang="en-US" b="1" dirty="0">
                <a:solidFill>
                  <a:srgbClr val="0000FF"/>
                </a:solidFill>
                <a:latin typeface="Arial" panose="020B0604020202020204" pitchFamily="34" charset="0"/>
                <a:cs typeface="Arial" panose="020B0604020202020204" pitchFamily="34" charset="0"/>
              </a:rPr>
              <a:t>Focus on resultant </a:t>
            </a:r>
            <a:r>
              <a:rPr lang="en-US" b="1" dirty="0">
                <a:solidFill>
                  <a:srgbClr val="C00000"/>
                </a:solidFill>
                <a:latin typeface="Arial" panose="020B0604020202020204" pitchFamily="34" charset="0"/>
                <a:cs typeface="Arial" panose="020B0604020202020204" pitchFamily="34" charset="0"/>
              </a:rPr>
              <a:t>force</a:t>
            </a:r>
            <a:r>
              <a:rPr lang="en-US" b="1" dirty="0">
                <a:solidFill>
                  <a:srgbClr val="0000FF"/>
                </a:solidFill>
                <a:latin typeface="Arial" panose="020B0604020202020204" pitchFamily="34" charset="0"/>
                <a:cs typeface="Arial" panose="020B0604020202020204" pitchFamily="34" charset="0"/>
              </a:rPr>
              <a:t> first</a:t>
            </a:r>
            <a:endParaRPr lang="en-SG" b="1" dirty="0">
              <a:solidFill>
                <a:srgbClr val="0000FF"/>
              </a:solidFill>
              <a:latin typeface="Arial" panose="020B0604020202020204" pitchFamily="34" charset="0"/>
              <a:cs typeface="Arial" panose="020B0604020202020204" pitchFamily="34" charset="0"/>
            </a:endParaRPr>
          </a:p>
        </p:txBody>
      </p:sp>
      <p:sp>
        <p:nvSpPr>
          <p:cNvPr id="35" name="Rectangle 34"/>
          <p:cNvSpPr/>
          <p:nvPr/>
        </p:nvSpPr>
        <p:spPr>
          <a:xfrm>
            <a:off x="1855787" y="5174682"/>
            <a:ext cx="2000677" cy="447811"/>
          </a:xfrm>
          <a:prstGeom prst="rect">
            <a:avLst/>
          </a:prstGeom>
          <a:solidFill>
            <a:srgbClr val="FFFF00">
              <a:alpha val="27059"/>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5731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1+#ppt_w/2"/>
                                          </p:val>
                                        </p:tav>
                                        <p:tav tm="100000">
                                          <p:val>
                                            <p:strVal val="#ppt_x"/>
                                          </p:val>
                                        </p:tav>
                                      </p:tavLst>
                                    </p:anim>
                                    <p:anim calcmode="lin" valueType="num">
                                      <p:cBhvr additive="base">
                                        <p:cTn id="12"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12</a:t>
            </a:fld>
            <a:endParaRPr lang="en-US" altLang="en-US"/>
          </a:p>
        </p:txBody>
      </p:sp>
      <p:sp>
        <p:nvSpPr>
          <p:cNvPr id="4" name="Rectangle 3"/>
          <p:cNvSpPr/>
          <p:nvPr/>
        </p:nvSpPr>
        <p:spPr>
          <a:xfrm>
            <a:off x="48821" y="3880584"/>
            <a:ext cx="7361629" cy="18847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77" name="Group 76"/>
          <p:cNvGrpSpPr/>
          <p:nvPr/>
        </p:nvGrpSpPr>
        <p:grpSpPr>
          <a:xfrm>
            <a:off x="354808" y="4106882"/>
            <a:ext cx="8412955" cy="1417639"/>
            <a:chOff x="354808" y="3392507"/>
            <a:chExt cx="8412955" cy="1417639"/>
          </a:xfrm>
        </p:grpSpPr>
        <p:grpSp>
          <p:nvGrpSpPr>
            <p:cNvPr id="41" name="Group 40"/>
            <p:cNvGrpSpPr/>
            <p:nvPr/>
          </p:nvGrpSpPr>
          <p:grpSpPr>
            <a:xfrm>
              <a:off x="354808" y="3392507"/>
              <a:ext cx="6481762" cy="1417639"/>
              <a:chOff x="1687513" y="2376488"/>
              <a:chExt cx="6481762" cy="1417639"/>
            </a:xfrm>
          </p:grpSpPr>
          <p:sp>
            <p:nvSpPr>
              <p:cNvPr id="42" name="Oval 8"/>
              <p:cNvSpPr>
                <a:spLocks noChangeArrowheads="1"/>
              </p:cNvSpPr>
              <p:nvPr/>
            </p:nvSpPr>
            <p:spPr bwMode="auto">
              <a:xfrm rot="18240611">
                <a:off x="2380457" y="2593181"/>
                <a:ext cx="1331912" cy="898525"/>
              </a:xfrm>
              <a:prstGeom prst="ellipse">
                <a:avLst/>
              </a:prstGeom>
              <a:solidFill>
                <a:srgbClr val="FFFF99"/>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43" name="Oval 9"/>
              <p:cNvSpPr>
                <a:spLocks noChangeArrowheads="1"/>
              </p:cNvSpPr>
              <p:nvPr/>
            </p:nvSpPr>
            <p:spPr bwMode="auto">
              <a:xfrm>
                <a:off x="3016250" y="3022600"/>
                <a:ext cx="76200" cy="76200"/>
              </a:xfrm>
              <a:prstGeom prst="ellipse">
                <a:avLst/>
              </a:prstGeom>
              <a:solidFill>
                <a:schemeClr val="accent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44" name="Text Box 15"/>
              <p:cNvSpPr txBox="1">
                <a:spLocks noChangeArrowheads="1"/>
              </p:cNvSpPr>
              <p:nvPr/>
            </p:nvSpPr>
            <p:spPr bwMode="auto">
              <a:xfrm>
                <a:off x="3070225" y="2851150"/>
                <a:ext cx="312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G</a:t>
                </a:r>
              </a:p>
            </p:txBody>
          </p:sp>
          <p:sp>
            <p:nvSpPr>
              <p:cNvPr id="45" name="Text Box 22"/>
              <p:cNvSpPr txBox="1">
                <a:spLocks noChangeArrowheads="1"/>
              </p:cNvSpPr>
              <p:nvPr/>
            </p:nvSpPr>
            <p:spPr bwMode="auto">
              <a:xfrm>
                <a:off x="4743450" y="2851150"/>
                <a:ext cx="419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t>=</a:t>
                </a:r>
              </a:p>
            </p:txBody>
          </p:sp>
          <p:sp>
            <p:nvSpPr>
              <p:cNvPr id="46" name="Line 23"/>
              <p:cNvSpPr>
                <a:spLocks noChangeShapeType="1"/>
              </p:cNvSpPr>
              <p:nvPr/>
            </p:nvSpPr>
            <p:spPr bwMode="auto">
              <a:xfrm flipV="1">
                <a:off x="1968500" y="3389313"/>
                <a:ext cx="817563" cy="333375"/>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47" name="Line 24"/>
              <p:cNvSpPr>
                <a:spLocks noChangeShapeType="1"/>
              </p:cNvSpPr>
              <p:nvPr/>
            </p:nvSpPr>
            <p:spPr bwMode="auto">
              <a:xfrm flipH="1" flipV="1">
                <a:off x="3248025" y="3292475"/>
                <a:ext cx="107950" cy="493713"/>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48" name="Line 25"/>
              <p:cNvSpPr>
                <a:spLocks noChangeShapeType="1"/>
              </p:cNvSpPr>
              <p:nvPr/>
            </p:nvSpPr>
            <p:spPr bwMode="auto">
              <a:xfrm flipH="1">
                <a:off x="3152775" y="2614613"/>
                <a:ext cx="590550" cy="74612"/>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49" name="Line 26"/>
              <p:cNvSpPr>
                <a:spLocks noChangeShapeType="1"/>
              </p:cNvSpPr>
              <p:nvPr/>
            </p:nvSpPr>
            <p:spPr bwMode="auto">
              <a:xfrm>
                <a:off x="2166938" y="2720975"/>
                <a:ext cx="698500" cy="215900"/>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50" name="Text Box 28"/>
              <p:cNvSpPr txBox="1">
                <a:spLocks noChangeArrowheads="1"/>
              </p:cNvSpPr>
              <p:nvPr/>
            </p:nvSpPr>
            <p:spPr bwMode="auto">
              <a:xfrm>
                <a:off x="1687513" y="3302000"/>
                <a:ext cx="4841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u="sng"/>
                  <a:t>F</a:t>
                </a:r>
                <a:r>
                  <a:rPr lang="en-US" altLang="en-US" sz="1800" i="1" baseline="-25000"/>
                  <a:t>1</a:t>
                </a:r>
                <a:endParaRPr lang="en-US" altLang="en-US" sz="1800" i="1"/>
              </a:p>
            </p:txBody>
          </p:sp>
          <p:sp>
            <p:nvSpPr>
              <p:cNvPr id="51" name="Text Box 30"/>
              <p:cNvSpPr txBox="1">
                <a:spLocks noChangeArrowheads="1"/>
              </p:cNvSpPr>
              <p:nvPr/>
            </p:nvSpPr>
            <p:spPr bwMode="auto">
              <a:xfrm>
                <a:off x="3702050" y="2466975"/>
                <a:ext cx="484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u="sng"/>
                  <a:t>F</a:t>
                </a:r>
                <a:r>
                  <a:rPr lang="en-US" altLang="en-US" sz="1800" i="1" baseline="-25000"/>
                  <a:t>3</a:t>
                </a:r>
                <a:endParaRPr lang="en-US" altLang="en-US" sz="1800" i="1"/>
              </a:p>
            </p:txBody>
          </p:sp>
          <p:sp>
            <p:nvSpPr>
              <p:cNvPr id="52" name="Text Box 31"/>
              <p:cNvSpPr txBox="1">
                <a:spLocks noChangeArrowheads="1"/>
              </p:cNvSpPr>
              <p:nvPr/>
            </p:nvSpPr>
            <p:spPr bwMode="auto">
              <a:xfrm>
                <a:off x="1768475" y="2457450"/>
                <a:ext cx="484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u="sng"/>
                  <a:t>F</a:t>
                </a:r>
                <a:r>
                  <a:rPr lang="en-US" altLang="en-US" sz="1800" i="1" baseline="-25000"/>
                  <a:t>2</a:t>
                </a:r>
                <a:endParaRPr lang="en-US" altLang="en-US" sz="1800" i="1"/>
              </a:p>
            </p:txBody>
          </p:sp>
          <p:sp>
            <p:nvSpPr>
              <p:cNvPr id="53" name="Text Box 32"/>
              <p:cNvSpPr txBox="1">
                <a:spLocks noChangeArrowheads="1"/>
              </p:cNvSpPr>
              <p:nvPr/>
            </p:nvSpPr>
            <p:spPr bwMode="auto">
              <a:xfrm>
                <a:off x="3362325" y="3427413"/>
                <a:ext cx="4841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u="sng"/>
                  <a:t>F</a:t>
                </a:r>
                <a:r>
                  <a:rPr lang="en-US" altLang="en-US" sz="1800" i="1" baseline="-25000"/>
                  <a:t>4</a:t>
                </a:r>
                <a:endParaRPr lang="en-US" altLang="en-US" sz="1800" i="1"/>
              </a:p>
            </p:txBody>
          </p:sp>
          <p:grpSp>
            <p:nvGrpSpPr>
              <p:cNvPr id="54" name="Group 43"/>
              <p:cNvGrpSpPr>
                <a:grpSpLocks/>
              </p:cNvGrpSpPr>
              <p:nvPr/>
            </p:nvGrpSpPr>
            <p:grpSpPr bwMode="auto">
              <a:xfrm>
                <a:off x="5449891" y="2390776"/>
                <a:ext cx="1576388" cy="1403351"/>
                <a:chOff x="2985" y="1506"/>
                <a:chExt cx="993" cy="884"/>
              </a:xfrm>
            </p:grpSpPr>
            <p:sp>
              <p:nvSpPr>
                <p:cNvPr id="57" name="Oval 33"/>
                <p:cNvSpPr>
                  <a:spLocks noChangeArrowheads="1"/>
                </p:cNvSpPr>
                <p:nvPr/>
              </p:nvSpPr>
              <p:spPr bwMode="auto">
                <a:xfrm rot="-3359389">
                  <a:off x="2848" y="1643"/>
                  <a:ext cx="839" cy="566"/>
                </a:xfrm>
                <a:prstGeom prst="ellipse">
                  <a:avLst/>
                </a:prstGeom>
                <a:solidFill>
                  <a:srgbClr val="FFFF99"/>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58" name="Oval 34"/>
                <p:cNvSpPr>
                  <a:spLocks noChangeArrowheads="1"/>
                </p:cNvSpPr>
                <p:nvPr/>
              </p:nvSpPr>
              <p:spPr bwMode="auto">
                <a:xfrm>
                  <a:off x="3216" y="1898"/>
                  <a:ext cx="48" cy="48"/>
                </a:xfrm>
                <a:prstGeom prst="ellipse">
                  <a:avLst/>
                </a:prstGeom>
                <a:solidFill>
                  <a:schemeClr val="accent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59" name="Text Box 35"/>
                <p:cNvSpPr txBox="1">
                  <a:spLocks noChangeArrowheads="1"/>
                </p:cNvSpPr>
                <p:nvPr/>
              </p:nvSpPr>
              <p:spPr bwMode="auto">
                <a:xfrm>
                  <a:off x="3277" y="1783"/>
                  <a:ext cx="1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G</a:t>
                  </a:r>
                </a:p>
              </p:txBody>
            </p:sp>
            <p:sp>
              <p:nvSpPr>
                <p:cNvPr id="60" name="Line 36"/>
                <p:cNvSpPr>
                  <a:spLocks noChangeShapeType="1"/>
                </p:cNvSpPr>
                <p:nvPr/>
              </p:nvSpPr>
              <p:spPr bwMode="auto">
                <a:xfrm>
                  <a:off x="3043" y="2175"/>
                  <a:ext cx="56" cy="215"/>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61" name="Line 37"/>
                <p:cNvSpPr>
                  <a:spLocks noChangeShapeType="1"/>
                </p:cNvSpPr>
                <p:nvPr/>
              </p:nvSpPr>
              <p:spPr bwMode="auto">
                <a:xfrm flipH="1" flipV="1">
                  <a:off x="3012" y="1621"/>
                  <a:ext cx="174" cy="95"/>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62" name="Line 38"/>
                <p:cNvSpPr>
                  <a:spLocks noChangeShapeType="1"/>
                </p:cNvSpPr>
                <p:nvPr/>
              </p:nvSpPr>
              <p:spPr bwMode="auto">
                <a:xfrm>
                  <a:off x="3315" y="2196"/>
                  <a:ext cx="13" cy="149"/>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63" name="Line 39"/>
                <p:cNvSpPr>
                  <a:spLocks noChangeShapeType="1"/>
                </p:cNvSpPr>
                <p:nvPr/>
              </p:nvSpPr>
              <p:spPr bwMode="auto">
                <a:xfrm flipV="1">
                  <a:off x="3485" y="1566"/>
                  <a:ext cx="169" cy="142"/>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64" name="Line 40"/>
                <p:cNvSpPr>
                  <a:spLocks noChangeShapeType="1"/>
                </p:cNvSpPr>
                <p:nvPr/>
              </p:nvSpPr>
              <p:spPr bwMode="auto">
                <a:xfrm flipV="1">
                  <a:off x="3016" y="1878"/>
                  <a:ext cx="169" cy="88"/>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65" name="Line 41"/>
                <p:cNvSpPr>
                  <a:spLocks noChangeShapeType="1"/>
                </p:cNvSpPr>
                <p:nvPr/>
              </p:nvSpPr>
              <p:spPr bwMode="auto">
                <a:xfrm flipV="1">
                  <a:off x="3396" y="1932"/>
                  <a:ext cx="169" cy="88"/>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66" name="Text Box 42"/>
                <p:cNvSpPr txBox="1">
                  <a:spLocks noChangeArrowheads="1"/>
                </p:cNvSpPr>
                <p:nvPr/>
              </p:nvSpPr>
              <p:spPr bwMode="auto">
                <a:xfrm>
                  <a:off x="3524" y="1884"/>
                  <a:ext cx="45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dirty="0" err="1"/>
                    <a:t>m</a:t>
                  </a:r>
                  <a:r>
                    <a:rPr lang="en-US" altLang="en-US" sz="1800" i="1" baseline="-25000" dirty="0" err="1"/>
                    <a:t>i</a:t>
                  </a:r>
                  <a:r>
                    <a:rPr lang="en-US" altLang="en-US" sz="1800" i="1" u="sng" dirty="0" err="1">
                      <a:latin typeface="Times New Roman" panose="02020603050405020304" pitchFamily="18" charset="0"/>
                      <a:cs typeface="Times New Roman" panose="02020603050405020304" pitchFamily="18" charset="0"/>
                    </a:rPr>
                    <a:t>a</a:t>
                  </a:r>
                  <a:r>
                    <a:rPr lang="en-US" altLang="en-US" sz="1800" i="1" baseline="-25000" dirty="0" err="1"/>
                    <a:t>i</a:t>
                  </a:r>
                  <a:endParaRPr lang="en-US" altLang="en-US" sz="1800" i="1" dirty="0"/>
                </a:p>
              </p:txBody>
            </p:sp>
          </p:grpSp>
          <p:sp>
            <p:nvSpPr>
              <p:cNvPr id="55" name="Text Box 44"/>
              <p:cNvSpPr txBox="1">
                <a:spLocks noChangeArrowheads="1"/>
              </p:cNvSpPr>
              <p:nvPr/>
            </p:nvSpPr>
            <p:spPr bwMode="auto">
              <a:xfrm>
                <a:off x="3808414" y="2840038"/>
                <a:ext cx="109891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solidFill>
                      <a:srgbClr val="FF0000"/>
                    </a:solidFill>
                  </a:rPr>
                  <a:t>Free Body Diagram</a:t>
                </a:r>
              </a:p>
            </p:txBody>
          </p:sp>
          <p:sp>
            <p:nvSpPr>
              <p:cNvPr id="56" name="Text Box 45"/>
              <p:cNvSpPr txBox="1">
                <a:spLocks noChangeArrowheads="1"/>
              </p:cNvSpPr>
              <p:nvPr/>
            </p:nvSpPr>
            <p:spPr bwMode="auto">
              <a:xfrm>
                <a:off x="6986588" y="2841625"/>
                <a:ext cx="1182687"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err="1">
                    <a:solidFill>
                      <a:srgbClr val="FF0000"/>
                    </a:solidFill>
                  </a:rPr>
                  <a:t>EffectiveForce</a:t>
                </a:r>
                <a:r>
                  <a:rPr lang="en-US" altLang="en-US" sz="1800" dirty="0">
                    <a:solidFill>
                      <a:srgbClr val="FF0000"/>
                    </a:solidFill>
                  </a:rPr>
                  <a:t> Diagram</a:t>
                </a:r>
              </a:p>
            </p:txBody>
          </p:sp>
        </p:grpSp>
        <p:sp>
          <p:nvSpPr>
            <p:cNvPr id="9" name="Text Box 3"/>
            <p:cNvSpPr txBox="1">
              <a:spLocks noChangeArrowheads="1"/>
            </p:cNvSpPr>
            <p:nvPr/>
          </p:nvSpPr>
          <p:spPr bwMode="auto">
            <a:xfrm>
              <a:off x="8175625" y="4378325"/>
              <a:ext cx="592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grpSp>
      <p:sp>
        <p:nvSpPr>
          <p:cNvPr id="78" name="TextBox 77"/>
          <p:cNvSpPr txBox="1">
            <a:spLocks noChangeArrowheads="1"/>
          </p:cNvSpPr>
          <p:nvPr/>
        </p:nvSpPr>
        <p:spPr bwMode="auto">
          <a:xfrm>
            <a:off x="354808" y="5877447"/>
            <a:ext cx="8709630" cy="3693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SG" altLang="en-US" sz="1800" i="1" dirty="0">
                <a:solidFill>
                  <a:srgbClr val="FF0000"/>
                </a:solidFill>
              </a:rPr>
              <a:t>Eq. 6.5: Moment resultant = mass moment of inertia times the angular</a:t>
            </a:r>
            <a:r>
              <a:rPr lang="en-SG" altLang="en-US" sz="1800" dirty="0">
                <a:solidFill>
                  <a:srgbClr val="FF0000"/>
                </a:solidFill>
              </a:rPr>
              <a:t> acceleration</a:t>
            </a:r>
            <a:endParaRPr lang="en-SG" altLang="en-US" sz="1800" i="1" dirty="0">
              <a:solidFill>
                <a:srgbClr val="FF0000"/>
              </a:solidFill>
            </a:endParaRPr>
          </a:p>
        </p:txBody>
      </p:sp>
      <p:grpSp>
        <p:nvGrpSpPr>
          <p:cNvPr id="92" name="Group 91"/>
          <p:cNvGrpSpPr/>
          <p:nvPr/>
        </p:nvGrpSpPr>
        <p:grpSpPr>
          <a:xfrm>
            <a:off x="6947018" y="4030751"/>
            <a:ext cx="2045054" cy="1468297"/>
            <a:chOff x="9567266" y="3188673"/>
            <a:chExt cx="2045054" cy="1468297"/>
          </a:xfrm>
        </p:grpSpPr>
        <p:grpSp>
          <p:nvGrpSpPr>
            <p:cNvPr id="90" name="Group 89"/>
            <p:cNvGrpSpPr/>
            <p:nvPr/>
          </p:nvGrpSpPr>
          <p:grpSpPr>
            <a:xfrm>
              <a:off x="9567266" y="3188673"/>
              <a:ext cx="2045054" cy="1468297"/>
              <a:chOff x="7882308" y="4065389"/>
              <a:chExt cx="2045054" cy="1468297"/>
            </a:xfrm>
          </p:grpSpPr>
          <p:sp>
            <p:nvSpPr>
              <p:cNvPr id="84" name="Oval 33"/>
              <p:cNvSpPr>
                <a:spLocks noChangeArrowheads="1"/>
              </p:cNvSpPr>
              <p:nvPr/>
            </p:nvSpPr>
            <p:spPr bwMode="auto">
              <a:xfrm rot="18240611">
                <a:off x="8812143" y="4418467"/>
                <a:ext cx="1331913" cy="898525"/>
              </a:xfrm>
              <a:prstGeom prst="ellipse">
                <a:avLst/>
              </a:prstGeom>
              <a:solidFill>
                <a:srgbClr val="FFFF99"/>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85" name="Text Box 35"/>
              <p:cNvSpPr txBox="1">
                <a:spLocks noChangeArrowheads="1"/>
              </p:cNvSpPr>
              <p:nvPr/>
            </p:nvSpPr>
            <p:spPr bwMode="auto">
              <a:xfrm>
                <a:off x="9493181" y="4640717"/>
                <a:ext cx="312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t>G</a:t>
                </a:r>
              </a:p>
            </p:txBody>
          </p:sp>
          <p:sp>
            <p:nvSpPr>
              <p:cNvPr id="86" name="Text Box 22"/>
              <p:cNvSpPr txBox="1">
                <a:spLocks noChangeArrowheads="1"/>
              </p:cNvSpPr>
              <p:nvPr/>
            </p:nvSpPr>
            <p:spPr bwMode="auto">
              <a:xfrm>
                <a:off x="8131279" y="4648993"/>
                <a:ext cx="419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t>=</a:t>
                </a:r>
              </a:p>
            </p:txBody>
          </p:sp>
          <p:sp>
            <p:nvSpPr>
              <p:cNvPr id="87" name="Text Box 45"/>
              <p:cNvSpPr txBox="1">
                <a:spLocks noChangeArrowheads="1"/>
              </p:cNvSpPr>
              <p:nvPr/>
            </p:nvSpPr>
            <p:spPr bwMode="auto">
              <a:xfrm>
                <a:off x="7882308" y="4065389"/>
                <a:ext cx="13833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solidFill>
                      <a:srgbClr val="0000FF"/>
                    </a:solidFill>
                  </a:rPr>
                  <a:t>Moment effect only</a:t>
                </a:r>
              </a:p>
            </p:txBody>
          </p:sp>
          <p:sp>
            <p:nvSpPr>
              <p:cNvPr id="88" name="Arc 31"/>
              <p:cNvSpPr>
                <a:spLocks/>
              </p:cNvSpPr>
              <p:nvPr/>
            </p:nvSpPr>
            <p:spPr bwMode="auto">
              <a:xfrm rot="8698698">
                <a:off x="9254010" y="4682269"/>
                <a:ext cx="344488" cy="434975"/>
              </a:xfrm>
              <a:custGeom>
                <a:avLst/>
                <a:gdLst>
                  <a:gd name="T0" fmla="*/ 0 w 21600"/>
                  <a:gd name="T1" fmla="*/ 0 h 38156"/>
                  <a:gd name="T2" fmla="*/ 0 w 21600"/>
                  <a:gd name="T3" fmla="*/ 0 h 38156"/>
                  <a:gd name="T4" fmla="*/ 0 w 21600"/>
                  <a:gd name="T5" fmla="*/ 0 h 38156"/>
                  <a:gd name="T6" fmla="*/ 0 60000 65536"/>
                  <a:gd name="T7" fmla="*/ 0 60000 65536"/>
                  <a:gd name="T8" fmla="*/ 0 60000 65536"/>
                  <a:gd name="T9" fmla="*/ 0 w 21600"/>
                  <a:gd name="T10" fmla="*/ 0 h 38156"/>
                  <a:gd name="T11" fmla="*/ 21600 w 21600"/>
                  <a:gd name="T12" fmla="*/ 38156 h 38156"/>
                </a:gdLst>
                <a:ahLst/>
                <a:cxnLst>
                  <a:cxn ang="T6">
                    <a:pos x="T0" y="T1"/>
                  </a:cxn>
                  <a:cxn ang="T7">
                    <a:pos x="T2" y="T3"/>
                  </a:cxn>
                  <a:cxn ang="T8">
                    <a:pos x="T4" y="T5"/>
                  </a:cxn>
                </a:cxnLst>
                <a:rect l="T9" t="T10" r="T11" b="T12"/>
                <a:pathLst>
                  <a:path w="21600" h="38156" fill="none" extrusionOk="0">
                    <a:moveTo>
                      <a:pt x="-1" y="0"/>
                    </a:moveTo>
                    <a:cubicBezTo>
                      <a:pt x="11929" y="0"/>
                      <a:pt x="21600" y="9670"/>
                      <a:pt x="21600" y="21600"/>
                    </a:cubicBezTo>
                    <a:cubicBezTo>
                      <a:pt x="21600" y="27989"/>
                      <a:pt x="18770" y="34051"/>
                      <a:pt x="13872" y="38155"/>
                    </a:cubicBezTo>
                  </a:path>
                  <a:path w="21600" h="38156" stroke="0" extrusionOk="0">
                    <a:moveTo>
                      <a:pt x="-1" y="0"/>
                    </a:moveTo>
                    <a:cubicBezTo>
                      <a:pt x="11929" y="0"/>
                      <a:pt x="21600" y="9670"/>
                      <a:pt x="21600" y="21600"/>
                    </a:cubicBezTo>
                    <a:cubicBezTo>
                      <a:pt x="21600" y="27989"/>
                      <a:pt x="18770" y="34051"/>
                      <a:pt x="13872" y="38155"/>
                    </a:cubicBezTo>
                    <a:lnTo>
                      <a:pt x="0" y="21600"/>
                    </a:lnTo>
                    <a:lnTo>
                      <a:pt x="-1" y="0"/>
                    </a:lnTo>
                    <a:close/>
                  </a:path>
                </a:pathLst>
              </a:custGeom>
              <a:noFill/>
              <a:ln w="9525">
                <a:solidFill>
                  <a:srgbClr val="000000"/>
                </a:solidFill>
                <a:miter lim="800000"/>
                <a:headEnd type="triangle" w="med" len="lg"/>
                <a:tailEn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aphicFrame>
            <p:nvGraphicFramePr>
              <p:cNvPr id="89" name="Object 32"/>
              <p:cNvGraphicFramePr>
                <a:graphicFrameLocks noChangeAspect="1"/>
              </p:cNvGraphicFramePr>
              <p:nvPr>
                <p:extLst>
                  <p:ext uri="{D42A27DB-BD31-4B8C-83A1-F6EECF244321}">
                    <p14:modId xmlns:p14="http://schemas.microsoft.com/office/powerpoint/2010/main" val="1320530575"/>
                  </p:ext>
                </p:extLst>
              </p:nvPr>
            </p:nvGraphicFramePr>
            <p:xfrm>
              <a:off x="9060335" y="4955319"/>
              <a:ext cx="384175" cy="338138"/>
            </p:xfrm>
            <a:graphic>
              <a:graphicData uri="http://schemas.openxmlformats.org/presentationml/2006/ole">
                <mc:AlternateContent xmlns:mc="http://schemas.openxmlformats.org/markup-compatibility/2006">
                  <mc:Choice xmlns:v="urn:schemas-microsoft-com:vml" Requires="v">
                    <p:oleObj spid="_x0000_s6146" name="公式" r:id="rId4" imgW="317160" imgH="279360" progId="Equation.3">
                      <p:embed/>
                    </p:oleObj>
                  </mc:Choice>
                  <mc:Fallback>
                    <p:oleObj name="公式" r:id="rId4" imgW="317160" imgH="279360" progId="Equation.3">
                      <p:embed/>
                      <p:pic>
                        <p:nvPicPr>
                          <p:cNvPr id="89" name="Object 32"/>
                          <p:cNvPicPr>
                            <a:picLocks noChangeAspect="1" noChangeArrowheads="1"/>
                          </p:cNvPicPr>
                          <p:nvPr/>
                        </p:nvPicPr>
                        <p:blipFill>
                          <a:blip r:embed="rId5"/>
                          <a:srcRect/>
                          <a:stretch>
                            <a:fillRect/>
                          </a:stretch>
                        </p:blipFill>
                        <p:spPr bwMode="auto">
                          <a:xfrm>
                            <a:off x="9060335" y="4955319"/>
                            <a:ext cx="384175" cy="338138"/>
                          </a:xfrm>
                          <a:prstGeom prst="rect">
                            <a:avLst/>
                          </a:prstGeom>
                          <a:noFill/>
                          <a:ln>
                            <a:noFill/>
                          </a:ln>
                          <a:effectLst/>
                          <a:extLst/>
                        </p:spPr>
                      </p:pic>
                    </p:oleObj>
                  </mc:Fallback>
                </mc:AlternateContent>
              </a:graphicData>
            </a:graphic>
          </p:graphicFrame>
        </p:grpSp>
        <p:sp>
          <p:nvSpPr>
            <p:cNvPr id="91" name="Oval 18"/>
            <p:cNvSpPr>
              <a:spLocks noChangeArrowheads="1"/>
            </p:cNvSpPr>
            <p:nvPr/>
          </p:nvSpPr>
          <p:spPr bwMode="auto">
            <a:xfrm>
              <a:off x="11107738" y="3935413"/>
              <a:ext cx="76200" cy="76200"/>
            </a:xfrm>
            <a:prstGeom prst="ellipse">
              <a:avLst/>
            </a:prstGeom>
            <a:solidFill>
              <a:schemeClr val="accent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grpSp>
      <p:sp>
        <p:nvSpPr>
          <p:cNvPr id="99" name="TextBox 98"/>
          <p:cNvSpPr txBox="1"/>
          <p:nvPr/>
        </p:nvSpPr>
        <p:spPr>
          <a:xfrm>
            <a:off x="-215900" y="-256519"/>
            <a:ext cx="454249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Effective force diagram</a:t>
            </a:r>
          </a:p>
        </p:txBody>
      </p:sp>
      <p:sp>
        <p:nvSpPr>
          <p:cNvPr id="68" name="TextBox 67"/>
          <p:cNvSpPr txBox="1"/>
          <p:nvPr/>
        </p:nvSpPr>
        <p:spPr>
          <a:xfrm>
            <a:off x="101042" y="878359"/>
            <a:ext cx="3698448" cy="369332"/>
          </a:xfrm>
          <a:prstGeom prst="rect">
            <a:avLst/>
          </a:prstGeom>
          <a:noFill/>
        </p:spPr>
        <p:txBody>
          <a:bodyPr wrap="none" rtlCol="0">
            <a:spAutoFit/>
          </a:bodyPr>
          <a:lstStyle/>
          <a:p>
            <a:r>
              <a:rPr lang="en-US" b="1" dirty="0">
                <a:solidFill>
                  <a:srgbClr val="0000FF"/>
                </a:solidFill>
                <a:latin typeface="Arial" panose="020B0604020202020204" pitchFamily="34" charset="0"/>
                <a:cs typeface="Arial" panose="020B0604020202020204" pitchFamily="34" charset="0"/>
              </a:rPr>
              <a:t>Now focus on resultant </a:t>
            </a:r>
            <a:r>
              <a:rPr lang="en-US" b="1" dirty="0">
                <a:solidFill>
                  <a:srgbClr val="C00000"/>
                </a:solidFill>
                <a:latin typeface="Arial" panose="020B0604020202020204" pitchFamily="34" charset="0"/>
                <a:cs typeface="Arial" panose="020B0604020202020204" pitchFamily="34" charset="0"/>
              </a:rPr>
              <a:t>moment</a:t>
            </a:r>
            <a:endParaRPr lang="en-SG" b="1" dirty="0">
              <a:solidFill>
                <a:srgbClr val="C00000"/>
              </a:solidFill>
              <a:latin typeface="Arial" panose="020B0604020202020204" pitchFamily="34" charset="0"/>
              <a:cs typeface="Arial" panose="020B0604020202020204" pitchFamily="34" charset="0"/>
            </a:endParaRPr>
          </a:p>
        </p:txBody>
      </p:sp>
      <p:grpSp>
        <p:nvGrpSpPr>
          <p:cNvPr id="11" name="Group 10"/>
          <p:cNvGrpSpPr/>
          <p:nvPr/>
        </p:nvGrpSpPr>
        <p:grpSpPr>
          <a:xfrm>
            <a:off x="48821" y="1272034"/>
            <a:ext cx="5439566" cy="594305"/>
            <a:chOff x="48821" y="751329"/>
            <a:chExt cx="5439566" cy="594305"/>
          </a:xfrm>
        </p:grpSpPr>
        <mc:AlternateContent xmlns:mc="http://schemas.openxmlformats.org/markup-compatibility/2006" xmlns:a14="http://schemas.microsoft.com/office/drawing/2010/main">
          <mc:Choice Requires="a14">
            <p:sp>
              <p:nvSpPr>
                <p:cNvPr id="3" name="TextBox 2"/>
                <p:cNvSpPr txBox="1"/>
                <p:nvPr/>
              </p:nvSpPr>
              <p:spPr>
                <a:xfrm>
                  <a:off x="4203456" y="780415"/>
                  <a:ext cx="1230530" cy="5652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ar>
                          <m:barPr>
                            <m:ctrlPr>
                              <a:rPr lang="en-SG" i="1" smtClean="0">
                                <a:latin typeface="Cambria Math" panose="02040503050406030204" pitchFamily="18" charset="0"/>
                              </a:rPr>
                            </m:ctrlPr>
                          </m:barPr>
                          <m:e>
                            <m:r>
                              <a:rPr lang="en-SG" b="0" i="1" smtClean="0">
                                <a:latin typeface="Cambria Math" panose="02040503050406030204" pitchFamily="18" charset="0"/>
                              </a:rPr>
                              <m:t>𝑀</m:t>
                            </m:r>
                          </m:e>
                        </m:bar>
                        <m:r>
                          <a:rPr lang="en-SG" b="0" i="1" smtClean="0">
                            <a:latin typeface="Cambria Math" panose="02040503050406030204" pitchFamily="18" charset="0"/>
                          </a:rPr>
                          <m:t>=</m:t>
                        </m:r>
                        <m:bar>
                          <m:barPr>
                            <m:ctrlPr>
                              <a:rPr lang="en-SG" i="1">
                                <a:latin typeface="Cambria Math" panose="02040503050406030204" pitchFamily="18" charset="0"/>
                              </a:rPr>
                            </m:ctrlPr>
                          </m:barPr>
                          <m:e>
                            <m:r>
                              <a:rPr lang="en-SG" b="0" i="1" smtClean="0">
                                <a:latin typeface="Cambria Math" panose="02040503050406030204" pitchFamily="18" charset="0"/>
                              </a:rPr>
                              <m:t>𝑟</m:t>
                            </m:r>
                          </m:e>
                        </m:bar>
                        <m:r>
                          <a:rPr lang="en-SG" i="1" smtClean="0">
                            <a:latin typeface="Cambria Math" panose="02040503050406030204" pitchFamily="18" charset="0"/>
                            <a:ea typeface="Cambria Math" panose="02040503050406030204" pitchFamily="18" charset="0"/>
                          </a:rPr>
                          <m:t>×</m:t>
                        </m:r>
                        <m:bar>
                          <m:barPr>
                            <m:ctrlPr>
                              <a:rPr lang="en-SG" i="1">
                                <a:latin typeface="Cambria Math" panose="02040503050406030204" pitchFamily="18" charset="0"/>
                              </a:rPr>
                            </m:ctrlPr>
                          </m:barPr>
                          <m:e>
                            <m:r>
                              <a:rPr lang="en-SG" b="0" i="1" smtClean="0">
                                <a:latin typeface="Cambria Math" panose="02040503050406030204" pitchFamily="18" charset="0"/>
                              </a:rPr>
                              <m:t>𝐹</m:t>
                            </m:r>
                          </m:e>
                        </m:bar>
                      </m:oMath>
                    </m:oMathPara>
                  </a14:m>
                  <a:endParaRPr lang="en-SG" dirty="0"/>
                </a:p>
                <a:p>
                  <a:endParaRPr lang="en-SG" dirty="0"/>
                </a:p>
              </p:txBody>
            </p:sp>
          </mc:Choice>
          <mc:Fallback xmlns="">
            <p:sp>
              <p:nvSpPr>
                <p:cNvPr id="3" name="TextBox 2"/>
                <p:cNvSpPr txBox="1">
                  <a:spLocks noRot="1" noChangeAspect="1" noMove="1" noResize="1" noEditPoints="1" noAdjustHandles="1" noChangeArrowheads="1" noChangeShapeType="1" noTextEdit="1"/>
                </p:cNvSpPr>
                <p:nvPr/>
              </p:nvSpPr>
              <p:spPr>
                <a:xfrm>
                  <a:off x="4203456" y="780415"/>
                  <a:ext cx="1230530" cy="565219"/>
                </a:xfrm>
                <a:prstGeom prst="rect">
                  <a:avLst/>
                </a:prstGeom>
                <a:blipFill>
                  <a:blip r:embed="rId6"/>
                  <a:stretch>
                    <a:fillRect/>
                  </a:stretch>
                </a:blipFill>
              </p:spPr>
              <p:txBody>
                <a:bodyPr/>
                <a:lstStyle/>
                <a:p>
                  <a:r>
                    <a:rPr lang="en-SG">
                      <a:noFill/>
                    </a:rPr>
                    <a:t> </a:t>
                  </a:r>
                </a:p>
              </p:txBody>
            </p:sp>
          </mc:Fallback>
        </mc:AlternateContent>
        <p:sp>
          <p:nvSpPr>
            <p:cNvPr id="8" name="TextBox 7"/>
            <p:cNvSpPr txBox="1"/>
            <p:nvPr/>
          </p:nvSpPr>
          <p:spPr>
            <a:xfrm>
              <a:off x="48821" y="751329"/>
              <a:ext cx="5439566" cy="369332"/>
            </a:xfrm>
            <a:prstGeom prst="rect">
              <a:avLst/>
            </a:prstGeom>
            <a:noFill/>
          </p:spPr>
          <p:txBody>
            <a:bodyPr wrap="none" rtlCol="0">
              <a:spAutoFit/>
            </a:bodyPr>
            <a:lstStyle/>
            <a:p>
              <a:r>
                <a:rPr lang="en-SG" dirty="0"/>
                <a:t>Taking moment about mass centre </a:t>
              </a:r>
              <a:r>
                <a:rPr lang="en-SG" i="1" dirty="0"/>
                <a:t>G</a:t>
              </a:r>
              <a:r>
                <a:rPr lang="en-SG" dirty="0"/>
                <a:t>: (recall                     )</a:t>
              </a:r>
            </a:p>
          </p:txBody>
        </p:sp>
      </p:grpSp>
      <mc:AlternateContent xmlns:mc="http://schemas.openxmlformats.org/markup-compatibility/2006" xmlns:a14="http://schemas.microsoft.com/office/drawing/2010/main">
        <mc:Choice Requires="a14">
          <p:sp>
            <p:nvSpPr>
              <p:cNvPr id="10" name="TextBox 9"/>
              <p:cNvSpPr txBox="1"/>
              <p:nvPr/>
            </p:nvSpPr>
            <p:spPr>
              <a:xfrm>
                <a:off x="175194" y="1830087"/>
                <a:ext cx="3029291" cy="670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𝐹𝐵𝐷</m:t>
                      </m:r>
                      <m:r>
                        <a:rPr lang="en-SG" b="0" i="1" smtClean="0">
                          <a:latin typeface="Cambria Math" panose="02040503050406030204" pitchFamily="18" charset="0"/>
                          <a:ea typeface="Cambria Math" panose="02040503050406030204" pitchFamily="18" charset="0"/>
                        </a:rPr>
                        <m:t>⇒</m:t>
                      </m:r>
                      <m:nary>
                        <m:naryPr>
                          <m:chr m:val="∑"/>
                          <m:subHide m:val="on"/>
                          <m:supHide m:val="on"/>
                          <m:ctrlPr>
                            <a:rPr lang="en-SG" b="0" i="1" smtClean="0">
                              <a:latin typeface="Cambria Math" panose="02040503050406030204" pitchFamily="18" charset="0"/>
                              <a:ea typeface="Cambria Math" panose="02040503050406030204" pitchFamily="18" charset="0"/>
                            </a:rPr>
                          </m:ctrlPr>
                        </m:naryPr>
                        <m:sub/>
                        <m:sup/>
                        <m:e>
                          <m:sSub>
                            <m:sSubPr>
                              <m:ctrlPr>
                                <a:rPr lang="en-SG" b="0" i="1" smtClean="0">
                                  <a:latin typeface="Cambria Math" panose="02040503050406030204" pitchFamily="18" charset="0"/>
                                  <a:ea typeface="Cambria Math" panose="02040503050406030204" pitchFamily="18" charset="0"/>
                                </a:rPr>
                              </m:ctrlPr>
                            </m:sSubPr>
                            <m:e>
                              <m:bar>
                                <m:barPr>
                                  <m:ctrlPr>
                                    <a:rPr lang="en-SG" i="1">
                                      <a:latin typeface="Cambria Math" panose="02040503050406030204" pitchFamily="18" charset="0"/>
                                      <a:ea typeface="Cambria Math" panose="02040503050406030204" pitchFamily="18" charset="0"/>
                                    </a:rPr>
                                  </m:ctrlPr>
                                </m:barPr>
                                <m:e>
                                  <m:r>
                                    <a:rPr lang="en-SG" i="1">
                                      <a:latin typeface="Cambria Math" panose="02040503050406030204" pitchFamily="18" charset="0"/>
                                      <a:ea typeface="Cambria Math" panose="02040503050406030204" pitchFamily="18" charset="0"/>
                                    </a:rPr>
                                    <m:t>𝑀</m:t>
                                  </m:r>
                                </m:e>
                              </m:bar>
                            </m:e>
                            <m:sub>
                              <m:r>
                                <a:rPr lang="en-SG" b="0" i="1" smtClean="0">
                                  <a:latin typeface="Cambria Math" panose="02040503050406030204" pitchFamily="18" charset="0"/>
                                  <a:ea typeface="Cambria Math" panose="02040503050406030204" pitchFamily="18" charset="0"/>
                                </a:rPr>
                                <m:t>𝐺</m:t>
                              </m:r>
                            </m:sub>
                          </m:sSub>
                        </m:e>
                      </m:nary>
                      <m:r>
                        <a:rPr lang="en-SG" b="0" i="1" smtClean="0">
                          <a:latin typeface="Cambria Math" panose="02040503050406030204" pitchFamily="18" charset="0"/>
                          <a:ea typeface="Cambria Math" panose="02040503050406030204" pitchFamily="18" charset="0"/>
                        </a:rPr>
                        <m:t>=</m:t>
                      </m:r>
                      <m:nary>
                        <m:naryPr>
                          <m:chr m:val="∑"/>
                          <m:subHide m:val="on"/>
                          <m:supHide m:val="on"/>
                          <m:ctrlPr>
                            <a:rPr lang="en-SG" b="0" i="1" smtClean="0">
                              <a:latin typeface="Cambria Math" panose="02040503050406030204" pitchFamily="18" charset="0"/>
                              <a:ea typeface="Cambria Math" panose="02040503050406030204" pitchFamily="18" charset="0"/>
                            </a:rPr>
                          </m:ctrlPr>
                        </m:naryPr>
                        <m:sub/>
                        <m:sup/>
                        <m:e>
                          <m:r>
                            <a:rPr lang="en-SG" b="0" i="1" smtClean="0">
                              <a:latin typeface="Cambria Math" panose="02040503050406030204" pitchFamily="18" charset="0"/>
                              <a:ea typeface="Cambria Math" panose="02040503050406030204" pitchFamily="18" charset="0"/>
                            </a:rPr>
                            <m:t>(</m:t>
                          </m:r>
                          <m:sSub>
                            <m:sSubPr>
                              <m:ctrlPr>
                                <a:rPr lang="en-SG" i="1">
                                  <a:latin typeface="Cambria Math" panose="02040503050406030204" pitchFamily="18" charset="0"/>
                                </a:rPr>
                              </m:ctrlPr>
                            </m:sSubPr>
                            <m:e>
                              <m:bar>
                                <m:barPr>
                                  <m:ctrlPr>
                                    <a:rPr lang="en-SG" i="1">
                                      <a:latin typeface="Cambria Math" panose="02040503050406030204" pitchFamily="18" charset="0"/>
                                    </a:rPr>
                                  </m:ctrlPr>
                                </m:barPr>
                                <m:e>
                                  <m:r>
                                    <a:rPr lang="en-SG" i="1">
                                      <a:latin typeface="Cambria Math" panose="02040503050406030204" pitchFamily="18" charset="0"/>
                                    </a:rPr>
                                    <m:t>𝑟</m:t>
                                  </m:r>
                                </m:e>
                              </m:bar>
                            </m:e>
                            <m:sub>
                              <m:r>
                                <a:rPr lang="en-SG" i="1">
                                  <a:latin typeface="Cambria Math" panose="02040503050406030204" pitchFamily="18" charset="0"/>
                                </a:rPr>
                                <m:t>𝑖</m:t>
                              </m:r>
                            </m:sub>
                          </m:sSub>
                          <m:r>
                            <a:rPr lang="en-SG" i="1">
                              <a:latin typeface="Cambria Math" panose="02040503050406030204" pitchFamily="18" charset="0"/>
                              <a:ea typeface="Cambria Math" panose="02040503050406030204" pitchFamily="18" charset="0"/>
                            </a:rPr>
                            <m:t>×</m:t>
                          </m:r>
                          <m:sSub>
                            <m:sSubPr>
                              <m:ctrlPr>
                                <a:rPr lang="en-SG" i="1" smtClean="0">
                                  <a:latin typeface="Cambria Math" panose="02040503050406030204" pitchFamily="18" charset="0"/>
                                </a:rPr>
                              </m:ctrlPr>
                            </m:sSubPr>
                            <m:e>
                              <m:bar>
                                <m:barPr>
                                  <m:ctrlPr>
                                    <a:rPr lang="en-SG" i="1">
                                      <a:latin typeface="Cambria Math" panose="02040503050406030204" pitchFamily="18" charset="0"/>
                                    </a:rPr>
                                  </m:ctrlPr>
                                </m:barPr>
                                <m:e>
                                  <m:r>
                                    <a:rPr lang="en-SG" i="1">
                                      <a:latin typeface="Cambria Math" panose="02040503050406030204" pitchFamily="18" charset="0"/>
                                    </a:rPr>
                                    <m:t>𝐹</m:t>
                                  </m:r>
                                </m:e>
                              </m:bar>
                            </m:e>
                            <m:sub>
                              <m:r>
                                <a:rPr lang="en-SG" b="0" i="1" smtClean="0">
                                  <a:latin typeface="Cambria Math" panose="02040503050406030204" pitchFamily="18" charset="0"/>
                                </a:rPr>
                                <m:t>𝑖</m:t>
                              </m:r>
                            </m:sub>
                          </m:sSub>
                          <m:r>
                            <a:rPr lang="en-SG" b="0" i="1" smtClean="0">
                              <a:latin typeface="Cambria Math" panose="02040503050406030204" pitchFamily="18" charset="0"/>
                              <a:ea typeface="Cambria Math" panose="02040503050406030204" pitchFamily="18" charset="0"/>
                            </a:rPr>
                            <m:t>)</m:t>
                          </m:r>
                        </m:e>
                      </m:nary>
                    </m:oMath>
                  </m:oMathPara>
                </a14:m>
                <a:endParaRPr lang="en-SG" dirty="0"/>
              </a:p>
            </p:txBody>
          </p:sp>
        </mc:Choice>
        <mc:Fallback xmlns="">
          <p:sp>
            <p:nvSpPr>
              <p:cNvPr id="10" name="TextBox 9"/>
              <p:cNvSpPr txBox="1">
                <a:spLocks noRot="1" noChangeAspect="1" noMove="1" noResize="1" noEditPoints="1" noAdjustHandles="1" noChangeArrowheads="1" noChangeShapeType="1" noTextEdit="1"/>
              </p:cNvSpPr>
              <p:nvPr/>
            </p:nvSpPr>
            <p:spPr>
              <a:xfrm>
                <a:off x="175194" y="1830087"/>
                <a:ext cx="3029291" cy="670761"/>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175194" y="2505349"/>
                <a:ext cx="2878031" cy="670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SG" b="0" i="1" smtClean="0">
                          <a:latin typeface="Cambria Math" panose="02040503050406030204" pitchFamily="18" charset="0"/>
                        </a:rPr>
                        <m:t>𝐸𝐹𝐷</m:t>
                      </m:r>
                      <m:r>
                        <a:rPr lang="en-SG" b="0" i="1" smtClean="0">
                          <a:latin typeface="Cambria Math" panose="02040503050406030204" pitchFamily="18" charset="0"/>
                          <a:ea typeface="Cambria Math" panose="02040503050406030204" pitchFamily="18" charset="0"/>
                        </a:rPr>
                        <m:t>⇒</m:t>
                      </m:r>
                      <m:nary>
                        <m:naryPr>
                          <m:chr m:val="∑"/>
                          <m:subHide m:val="on"/>
                          <m:supHide m:val="on"/>
                          <m:ctrlPr>
                            <a:rPr lang="en-SG" i="1">
                              <a:latin typeface="Cambria Math" panose="02040503050406030204" pitchFamily="18" charset="0"/>
                              <a:ea typeface="Cambria Math" panose="02040503050406030204" pitchFamily="18" charset="0"/>
                            </a:rPr>
                          </m:ctrlPr>
                        </m:naryPr>
                        <m:sub/>
                        <m:sup/>
                        <m:e>
                          <m:r>
                            <a:rPr lang="en-SG" i="1">
                              <a:latin typeface="Cambria Math" panose="02040503050406030204" pitchFamily="18" charset="0"/>
                              <a:ea typeface="Cambria Math" panose="02040503050406030204" pitchFamily="18" charset="0"/>
                            </a:rPr>
                            <m:t>(</m:t>
                          </m:r>
                          <m:sSub>
                            <m:sSubPr>
                              <m:ctrlPr>
                                <a:rPr lang="en-SG" i="1" smtClean="0">
                                  <a:latin typeface="Cambria Math" panose="02040503050406030204" pitchFamily="18" charset="0"/>
                                </a:rPr>
                              </m:ctrlPr>
                            </m:sSubPr>
                            <m:e>
                              <m:bar>
                                <m:barPr>
                                  <m:ctrlPr>
                                    <a:rPr lang="en-SG" i="1">
                                      <a:latin typeface="Cambria Math" panose="02040503050406030204" pitchFamily="18" charset="0"/>
                                    </a:rPr>
                                  </m:ctrlPr>
                                </m:barPr>
                                <m:e>
                                  <m:r>
                                    <a:rPr lang="en-SG" i="1">
                                      <a:latin typeface="Cambria Math" panose="02040503050406030204" pitchFamily="18" charset="0"/>
                                    </a:rPr>
                                    <m:t>𝑟</m:t>
                                  </m:r>
                                </m:e>
                              </m:bar>
                            </m:e>
                            <m:sub>
                              <m:r>
                                <a:rPr lang="en-SG" b="0" i="1" smtClean="0">
                                  <a:latin typeface="Cambria Math" panose="02040503050406030204" pitchFamily="18" charset="0"/>
                                </a:rPr>
                                <m:t>𝑖</m:t>
                              </m:r>
                            </m:sub>
                          </m:sSub>
                          <m:r>
                            <a:rPr lang="en-SG" i="1">
                              <a:latin typeface="Cambria Math" panose="02040503050406030204" pitchFamily="18" charset="0"/>
                              <a:ea typeface="Cambria Math" panose="02040503050406030204" pitchFamily="18" charset="0"/>
                            </a:rPr>
                            <m:t>×</m:t>
                          </m:r>
                          <m:sSub>
                            <m:sSubPr>
                              <m:ctrlPr>
                                <a:rPr lang="en-SG" i="1" smtClean="0">
                                  <a:latin typeface="Cambria Math" panose="02040503050406030204" pitchFamily="18" charset="0"/>
                                  <a:ea typeface="Cambria Math" panose="02040503050406030204" pitchFamily="18" charset="0"/>
                                </a:rPr>
                              </m:ctrlPr>
                            </m:sSubPr>
                            <m:e>
                              <m:r>
                                <a:rPr lang="en-SG" b="0" i="1" smtClean="0">
                                  <a:latin typeface="Cambria Math" panose="02040503050406030204" pitchFamily="18" charset="0"/>
                                  <a:ea typeface="Cambria Math" panose="02040503050406030204" pitchFamily="18" charset="0"/>
                                </a:rPr>
                                <m:t>𝑚</m:t>
                              </m:r>
                            </m:e>
                            <m:sub>
                              <m:r>
                                <a:rPr lang="en-SG" b="0" i="1" smtClean="0">
                                  <a:latin typeface="Cambria Math" panose="02040503050406030204" pitchFamily="18" charset="0"/>
                                  <a:ea typeface="Cambria Math" panose="02040503050406030204" pitchFamily="18" charset="0"/>
                                </a:rPr>
                                <m:t>𝑖</m:t>
                              </m:r>
                            </m:sub>
                          </m:sSub>
                          <m:sSub>
                            <m:sSubPr>
                              <m:ctrlPr>
                                <a:rPr lang="en-SG" i="1" smtClean="0">
                                  <a:latin typeface="Cambria Math" panose="02040503050406030204" pitchFamily="18" charset="0"/>
                                </a:rPr>
                              </m:ctrlPr>
                            </m:sSubPr>
                            <m:e>
                              <m:bar>
                                <m:barPr>
                                  <m:ctrlPr>
                                    <a:rPr lang="en-SG" i="1">
                                      <a:latin typeface="Cambria Math" panose="02040503050406030204" pitchFamily="18" charset="0"/>
                                    </a:rPr>
                                  </m:ctrlPr>
                                </m:barPr>
                                <m:e>
                                  <m:r>
                                    <a:rPr lang="en-SG" i="1">
                                      <a:latin typeface="Cambria Math" panose="02040503050406030204" pitchFamily="18" charset="0"/>
                                    </a:rPr>
                                    <m:t>𝑎</m:t>
                                  </m:r>
                                </m:e>
                              </m:bar>
                            </m:e>
                            <m:sub>
                              <m:r>
                                <a:rPr lang="en-SG" b="0" i="1" smtClean="0">
                                  <a:latin typeface="Cambria Math" panose="02040503050406030204" pitchFamily="18" charset="0"/>
                                </a:rPr>
                                <m:t>𝑖</m:t>
                              </m:r>
                            </m:sub>
                          </m:sSub>
                          <m:r>
                            <a:rPr lang="en-SG" i="1">
                              <a:latin typeface="Cambria Math" panose="02040503050406030204" pitchFamily="18" charset="0"/>
                              <a:ea typeface="Cambria Math" panose="02040503050406030204" pitchFamily="18" charset="0"/>
                            </a:rPr>
                            <m:t>)</m:t>
                          </m:r>
                        </m:e>
                      </m:nary>
                      <m:r>
                        <a:rPr lang="en-SG" b="0" i="1" smtClean="0">
                          <a:latin typeface="Cambria Math" panose="02040503050406030204" pitchFamily="18" charset="0"/>
                          <a:ea typeface="Cambria Math" panose="02040503050406030204" pitchFamily="18" charset="0"/>
                        </a:rPr>
                        <m:t>=</m:t>
                      </m:r>
                      <m:sSub>
                        <m:sSubPr>
                          <m:ctrlPr>
                            <a:rPr lang="en-SG" b="0" i="1" smtClean="0">
                              <a:latin typeface="Cambria Math" panose="02040503050406030204" pitchFamily="18" charset="0"/>
                              <a:ea typeface="Cambria Math" panose="02040503050406030204" pitchFamily="18" charset="0"/>
                            </a:rPr>
                          </m:ctrlPr>
                        </m:sSubPr>
                        <m:e>
                          <m:r>
                            <a:rPr lang="en-SG" b="0" i="1" smtClean="0">
                              <a:latin typeface="Cambria Math" panose="02040503050406030204" pitchFamily="18" charset="0"/>
                              <a:ea typeface="Cambria Math" panose="02040503050406030204" pitchFamily="18" charset="0"/>
                            </a:rPr>
                            <m:t>𝐼</m:t>
                          </m:r>
                        </m:e>
                        <m:sub>
                          <m:r>
                            <a:rPr lang="en-SG" b="0" i="1" smtClean="0">
                              <a:latin typeface="Cambria Math" panose="02040503050406030204" pitchFamily="18" charset="0"/>
                              <a:ea typeface="Cambria Math" panose="02040503050406030204" pitchFamily="18" charset="0"/>
                            </a:rPr>
                            <m:t>𝐺</m:t>
                          </m:r>
                        </m:sub>
                      </m:sSub>
                      <m:bar>
                        <m:barPr>
                          <m:ctrlPr>
                            <a:rPr lang="en-SG" b="0" i="1" smtClean="0">
                              <a:latin typeface="Cambria Math" panose="02040503050406030204" pitchFamily="18" charset="0"/>
                              <a:ea typeface="Cambria Math" panose="02040503050406030204" pitchFamily="18" charset="0"/>
                            </a:rPr>
                          </m:ctrlPr>
                        </m:barPr>
                        <m:e>
                          <m:r>
                            <a:rPr lang="en-SG" b="0" i="1" smtClean="0">
                              <a:latin typeface="Cambria Math" panose="02040503050406030204" pitchFamily="18" charset="0"/>
                              <a:ea typeface="Cambria Math" panose="02040503050406030204" pitchFamily="18" charset="0"/>
                            </a:rPr>
                            <m:t>𝛼</m:t>
                          </m:r>
                        </m:e>
                      </m:bar>
                    </m:oMath>
                  </m:oMathPara>
                </a14:m>
                <a:endParaRPr lang="en-SG" dirty="0"/>
              </a:p>
            </p:txBody>
          </p:sp>
        </mc:Choice>
        <mc:Fallback xmlns="">
          <p:sp>
            <p:nvSpPr>
              <p:cNvPr id="70" name="TextBox 69"/>
              <p:cNvSpPr txBox="1">
                <a:spLocks noRot="1" noChangeAspect="1" noMove="1" noResize="1" noEditPoints="1" noAdjustHandles="1" noChangeArrowheads="1" noChangeShapeType="1" noTextEdit="1"/>
              </p:cNvSpPr>
              <p:nvPr/>
            </p:nvSpPr>
            <p:spPr>
              <a:xfrm>
                <a:off x="175194" y="2505349"/>
                <a:ext cx="2878031" cy="670761"/>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435770" y="3190696"/>
                <a:ext cx="3094373" cy="670761"/>
              </a:xfrm>
              <a:prstGeom prst="rect">
                <a:avLst/>
              </a:prstGeom>
              <a:solidFill>
                <a:srgbClr val="FFFF00"/>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SG" i="1" smtClean="0">
                              <a:latin typeface="Cambria Math" panose="02040503050406030204" pitchFamily="18" charset="0"/>
                              <a:ea typeface="Cambria Math" panose="02040503050406030204" pitchFamily="18" charset="0"/>
                            </a:rPr>
                          </m:ctrlPr>
                        </m:naryPr>
                        <m:sub/>
                        <m:sup/>
                        <m:e>
                          <m:sSub>
                            <m:sSubPr>
                              <m:ctrlPr>
                                <a:rPr lang="en-SG" i="1">
                                  <a:latin typeface="Cambria Math" panose="02040503050406030204" pitchFamily="18" charset="0"/>
                                  <a:ea typeface="Cambria Math" panose="02040503050406030204" pitchFamily="18" charset="0"/>
                                </a:rPr>
                              </m:ctrlPr>
                            </m:sSubPr>
                            <m:e>
                              <m:bar>
                                <m:barPr>
                                  <m:ctrlPr>
                                    <a:rPr lang="en-SG" i="1">
                                      <a:latin typeface="Cambria Math" panose="02040503050406030204" pitchFamily="18" charset="0"/>
                                      <a:ea typeface="Cambria Math" panose="02040503050406030204" pitchFamily="18" charset="0"/>
                                    </a:rPr>
                                  </m:ctrlPr>
                                </m:barPr>
                                <m:e>
                                  <m:r>
                                    <a:rPr lang="en-SG" i="1">
                                      <a:latin typeface="Cambria Math" panose="02040503050406030204" pitchFamily="18" charset="0"/>
                                      <a:ea typeface="Cambria Math" panose="02040503050406030204" pitchFamily="18" charset="0"/>
                                    </a:rPr>
                                    <m:t>𝑀</m:t>
                                  </m:r>
                                </m:e>
                              </m:bar>
                            </m:e>
                            <m:sub>
                              <m:r>
                                <a:rPr lang="en-SG" i="1">
                                  <a:latin typeface="Cambria Math" panose="02040503050406030204" pitchFamily="18" charset="0"/>
                                  <a:ea typeface="Cambria Math" panose="02040503050406030204" pitchFamily="18" charset="0"/>
                                </a:rPr>
                                <m:t>𝐺</m:t>
                              </m:r>
                            </m:sub>
                          </m:sSub>
                        </m:e>
                      </m:nary>
                      <m:r>
                        <a:rPr lang="en-SG" b="0" i="1" smtClean="0">
                          <a:latin typeface="Cambria Math" panose="02040503050406030204" pitchFamily="18" charset="0"/>
                          <a:ea typeface="Cambria Math" panose="02040503050406030204" pitchFamily="18" charset="0"/>
                        </a:rPr>
                        <m:t>=</m:t>
                      </m:r>
                      <m:acc>
                        <m:accPr>
                          <m:chr m:val="̅"/>
                          <m:ctrlPr>
                            <a:rPr lang="en-SG" b="0" i="1" smtClean="0">
                              <a:latin typeface="Cambria Math" panose="02040503050406030204" pitchFamily="18" charset="0"/>
                              <a:ea typeface="Cambria Math" panose="02040503050406030204" pitchFamily="18" charset="0"/>
                            </a:rPr>
                          </m:ctrlPr>
                        </m:accPr>
                        <m:e>
                          <m:r>
                            <a:rPr lang="en-SG" b="0" i="1" smtClean="0">
                              <a:latin typeface="Cambria Math" panose="02040503050406030204" pitchFamily="18" charset="0"/>
                              <a:ea typeface="Cambria Math" panose="02040503050406030204" pitchFamily="18" charset="0"/>
                            </a:rPr>
                            <m:t>𝐼</m:t>
                          </m:r>
                        </m:e>
                      </m:acc>
                      <m:bar>
                        <m:barPr>
                          <m:ctrlPr>
                            <a:rPr lang="en-SG" b="0" i="1" smtClean="0">
                              <a:latin typeface="Cambria Math" panose="02040503050406030204" pitchFamily="18" charset="0"/>
                              <a:ea typeface="Cambria Math" panose="02040503050406030204" pitchFamily="18" charset="0"/>
                            </a:rPr>
                          </m:ctrlPr>
                        </m:barPr>
                        <m:e>
                          <m:r>
                            <a:rPr lang="en-SG" b="0" i="1" smtClean="0">
                              <a:latin typeface="Cambria Math" panose="02040503050406030204" pitchFamily="18" charset="0"/>
                              <a:ea typeface="Cambria Math" panose="02040503050406030204" pitchFamily="18" charset="0"/>
                            </a:rPr>
                            <m:t>𝛼</m:t>
                          </m:r>
                        </m:e>
                      </m:bar>
                      <m:r>
                        <a:rPr lang="en-SG" b="0" i="1" smtClean="0">
                          <a:latin typeface="Cambria Math" panose="02040503050406030204" pitchFamily="18" charset="0"/>
                          <a:ea typeface="Cambria Math" panose="02040503050406030204" pitchFamily="18" charset="0"/>
                        </a:rPr>
                        <m:t>                        (6.2)</m:t>
                      </m:r>
                    </m:oMath>
                  </m:oMathPara>
                </a14:m>
                <a:endParaRPr lang="en-SG" dirty="0"/>
              </a:p>
            </p:txBody>
          </p:sp>
        </mc:Choice>
        <mc:Fallback xmlns="">
          <p:sp>
            <p:nvSpPr>
              <p:cNvPr id="71" name="TextBox 70"/>
              <p:cNvSpPr txBox="1">
                <a:spLocks noRot="1" noChangeAspect="1" noMove="1" noResize="1" noEditPoints="1" noAdjustHandles="1" noChangeArrowheads="1" noChangeShapeType="1" noTextEdit="1"/>
              </p:cNvSpPr>
              <p:nvPr/>
            </p:nvSpPr>
            <p:spPr>
              <a:xfrm>
                <a:off x="435770" y="3190696"/>
                <a:ext cx="3094373" cy="670761"/>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3847910" y="3205633"/>
                <a:ext cx="4327715" cy="646331"/>
              </a:xfrm>
              <a:prstGeom prst="rect">
                <a:avLst/>
              </a:prstGeom>
              <a:noFill/>
            </p:spPr>
            <p:txBody>
              <a:bodyPr wrap="square" rtlCol="0">
                <a:spAutoFit/>
              </a:bodyPr>
              <a:lstStyle/>
              <a:p>
                <a:r>
                  <a:rPr lang="en-SG" dirty="0"/>
                  <a:t>Where </a:t>
                </a:r>
                <a14:m>
                  <m:oMath xmlns:m="http://schemas.openxmlformats.org/officeDocument/2006/math">
                    <m:acc>
                      <m:accPr>
                        <m:chr m:val="̅"/>
                        <m:ctrlPr>
                          <a:rPr lang="en-SG" i="1">
                            <a:latin typeface="Cambria Math" panose="02040503050406030204" pitchFamily="18" charset="0"/>
                            <a:ea typeface="Cambria Math" panose="02040503050406030204" pitchFamily="18" charset="0"/>
                          </a:rPr>
                        </m:ctrlPr>
                      </m:accPr>
                      <m:e>
                        <m:r>
                          <a:rPr lang="en-SG" i="1">
                            <a:latin typeface="Cambria Math" panose="02040503050406030204" pitchFamily="18" charset="0"/>
                            <a:ea typeface="Cambria Math" panose="02040503050406030204" pitchFamily="18" charset="0"/>
                          </a:rPr>
                          <m:t>𝐼</m:t>
                        </m:r>
                      </m:e>
                    </m:acc>
                  </m:oMath>
                </a14:m>
                <a:r>
                  <a:rPr lang="en-SG" dirty="0"/>
                  <a:t> is the mass moment of inertia about </a:t>
                </a:r>
                <a:r>
                  <a:rPr lang="en-SG" i="1" dirty="0"/>
                  <a:t>CG</a:t>
                </a:r>
                <a:r>
                  <a:rPr lang="en-SG" dirty="0"/>
                  <a:t> and </a:t>
                </a:r>
                <a:r>
                  <a:rPr lang="en-SG" i="1" dirty="0" err="1">
                    <a:latin typeface="Times New Roman" panose="02020603050405020304" pitchFamily="18" charset="0"/>
                    <a:cs typeface="Times New Roman" panose="02020603050405020304" pitchFamily="18" charset="0"/>
                  </a:rPr>
                  <a:t>r</a:t>
                </a:r>
                <a:r>
                  <a:rPr lang="en-SG" baseline="-25000" dirty="0" err="1">
                    <a:latin typeface="Times New Roman" panose="02020603050405020304" pitchFamily="18" charset="0"/>
                    <a:cs typeface="Times New Roman" panose="02020603050405020304" pitchFamily="18" charset="0"/>
                  </a:rPr>
                  <a:t>i</a:t>
                </a:r>
                <a:r>
                  <a:rPr lang="en-SG" dirty="0"/>
                  <a:t> is measured from </a:t>
                </a:r>
                <a:r>
                  <a:rPr lang="en-SG" i="1" dirty="0"/>
                  <a:t>G</a:t>
                </a:r>
              </a:p>
            </p:txBody>
          </p:sp>
        </mc:Choice>
        <mc:Fallback xmlns="">
          <p:sp>
            <p:nvSpPr>
              <p:cNvPr id="72" name="TextBox 71"/>
              <p:cNvSpPr txBox="1">
                <a:spLocks noRot="1" noChangeAspect="1" noMove="1" noResize="1" noEditPoints="1" noAdjustHandles="1" noChangeArrowheads="1" noChangeShapeType="1" noTextEdit="1"/>
              </p:cNvSpPr>
              <p:nvPr/>
            </p:nvSpPr>
            <p:spPr>
              <a:xfrm>
                <a:off x="3847910" y="3205633"/>
                <a:ext cx="4327715" cy="646331"/>
              </a:xfrm>
              <a:prstGeom prst="rect">
                <a:avLst/>
              </a:prstGeom>
              <a:blipFill>
                <a:blip r:embed="rId10"/>
                <a:stretch>
                  <a:fillRect l="-1127" t="-5660" b="-14151"/>
                </a:stretch>
              </a:blipFill>
            </p:spPr>
            <p:txBody>
              <a:bodyPr/>
              <a:lstStyle/>
              <a:p>
                <a:r>
                  <a:rPr lang="en-SG">
                    <a:noFill/>
                  </a:rPr>
                  <a:t> </a:t>
                </a:r>
              </a:p>
            </p:txBody>
          </p:sp>
        </mc:Fallback>
      </mc:AlternateContent>
    </p:spTree>
    <p:extLst>
      <p:ext uri="{BB962C8B-B14F-4D97-AF65-F5344CB8AC3E}">
        <p14:creationId xmlns:p14="http://schemas.microsoft.com/office/powerpoint/2010/main" val="1420325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13</a:t>
            </a:fld>
            <a:endParaRPr lang="en-US" altLang="en-US"/>
          </a:p>
        </p:txBody>
      </p:sp>
      <p:sp>
        <p:nvSpPr>
          <p:cNvPr id="9" name="Text Box 3"/>
          <p:cNvSpPr txBox="1">
            <a:spLocks noChangeArrowheads="1"/>
          </p:cNvSpPr>
          <p:nvPr/>
        </p:nvSpPr>
        <p:spPr bwMode="auto">
          <a:xfrm>
            <a:off x="8175625" y="4178300"/>
            <a:ext cx="5921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sp>
        <p:nvSpPr>
          <p:cNvPr id="40" name="TextBox 39"/>
          <p:cNvSpPr txBox="1"/>
          <p:nvPr/>
        </p:nvSpPr>
        <p:spPr>
          <a:xfrm>
            <a:off x="-165908" y="-170335"/>
            <a:ext cx="7035800"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rgbClr val="FF0000"/>
                </a:solidFill>
                <a:effectLst>
                  <a:outerShdw blurRad="38100" dist="38100" dir="2700000" algn="tl">
                    <a:srgbClr val="000000">
                      <a:alpha val="43137"/>
                    </a:srgbClr>
                  </a:outerShdw>
                </a:effectLst>
              </a:rPr>
              <a:t>* </a:t>
            </a:r>
            <a:r>
              <a:rPr lang="en-SG" sz="2800" b="1" dirty="0">
                <a:solidFill>
                  <a:schemeClr val="accent2">
                    <a:lumMod val="50000"/>
                  </a:schemeClr>
                </a:solidFill>
                <a:effectLst>
                  <a:outerShdw blurRad="38100" dist="38100" dir="2700000" algn="tl">
                    <a:srgbClr val="000000">
                      <a:alpha val="43137"/>
                    </a:srgbClr>
                  </a:outerShdw>
                </a:effectLst>
              </a:rPr>
              <a:t>In summary</a:t>
            </a:r>
          </a:p>
        </p:txBody>
      </p:sp>
      <p:sp>
        <p:nvSpPr>
          <p:cNvPr id="12" name="Oval 4"/>
          <p:cNvSpPr>
            <a:spLocks noChangeArrowheads="1"/>
          </p:cNvSpPr>
          <p:nvPr/>
        </p:nvSpPr>
        <p:spPr bwMode="auto">
          <a:xfrm rot="18240611">
            <a:off x="1233911" y="2956170"/>
            <a:ext cx="1331913" cy="898525"/>
          </a:xfrm>
          <a:prstGeom prst="ellipse">
            <a:avLst/>
          </a:prstGeom>
          <a:solidFill>
            <a:srgbClr val="FFFF99"/>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3" name="Oval 5"/>
          <p:cNvSpPr>
            <a:spLocks noChangeArrowheads="1"/>
          </p:cNvSpPr>
          <p:nvPr/>
        </p:nvSpPr>
        <p:spPr bwMode="auto">
          <a:xfrm>
            <a:off x="1870499" y="3384795"/>
            <a:ext cx="76200" cy="76200"/>
          </a:xfrm>
          <a:prstGeom prst="ellipse">
            <a:avLst/>
          </a:prstGeom>
          <a:solidFill>
            <a:schemeClr val="accent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4" name="Text Box 6"/>
          <p:cNvSpPr txBox="1">
            <a:spLocks noChangeArrowheads="1"/>
          </p:cNvSpPr>
          <p:nvPr/>
        </p:nvSpPr>
        <p:spPr bwMode="auto">
          <a:xfrm>
            <a:off x="1924474" y="3213345"/>
            <a:ext cx="312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G</a:t>
            </a:r>
          </a:p>
        </p:txBody>
      </p:sp>
      <p:sp>
        <p:nvSpPr>
          <p:cNvPr id="15" name="Text Box 7"/>
          <p:cNvSpPr txBox="1">
            <a:spLocks noChangeArrowheads="1"/>
          </p:cNvSpPr>
          <p:nvPr/>
        </p:nvSpPr>
        <p:spPr bwMode="auto">
          <a:xfrm>
            <a:off x="3127616" y="3213345"/>
            <a:ext cx="419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t>=</a:t>
            </a:r>
          </a:p>
        </p:txBody>
      </p:sp>
      <p:sp>
        <p:nvSpPr>
          <p:cNvPr id="16" name="Line 8"/>
          <p:cNvSpPr>
            <a:spLocks noChangeShapeType="1"/>
          </p:cNvSpPr>
          <p:nvPr/>
        </p:nvSpPr>
        <p:spPr bwMode="auto">
          <a:xfrm flipV="1">
            <a:off x="822749" y="3751507"/>
            <a:ext cx="817563" cy="333375"/>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17" name="Line 9"/>
          <p:cNvSpPr>
            <a:spLocks noChangeShapeType="1"/>
          </p:cNvSpPr>
          <p:nvPr/>
        </p:nvSpPr>
        <p:spPr bwMode="auto">
          <a:xfrm flipH="1" flipV="1">
            <a:off x="2102274" y="3654670"/>
            <a:ext cx="107950" cy="493713"/>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18" name="Line 10"/>
          <p:cNvSpPr>
            <a:spLocks noChangeShapeType="1"/>
          </p:cNvSpPr>
          <p:nvPr/>
        </p:nvSpPr>
        <p:spPr bwMode="auto">
          <a:xfrm flipH="1">
            <a:off x="2007024" y="2976807"/>
            <a:ext cx="590550" cy="74613"/>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19" name="Line 11"/>
          <p:cNvSpPr>
            <a:spLocks noChangeShapeType="1"/>
          </p:cNvSpPr>
          <p:nvPr/>
        </p:nvSpPr>
        <p:spPr bwMode="auto">
          <a:xfrm>
            <a:off x="1021186" y="3083170"/>
            <a:ext cx="698500" cy="215900"/>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20" name="Text Box 12"/>
          <p:cNvSpPr txBox="1">
            <a:spLocks noChangeArrowheads="1"/>
          </p:cNvSpPr>
          <p:nvPr/>
        </p:nvSpPr>
        <p:spPr bwMode="auto">
          <a:xfrm>
            <a:off x="541761" y="3664195"/>
            <a:ext cx="484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u="sng"/>
              <a:t>F</a:t>
            </a:r>
            <a:r>
              <a:rPr lang="en-US" altLang="en-US" sz="1800" i="1" baseline="-25000"/>
              <a:t>1</a:t>
            </a:r>
            <a:endParaRPr lang="en-US" altLang="en-US" sz="1800" i="1"/>
          </a:p>
        </p:txBody>
      </p:sp>
      <p:sp>
        <p:nvSpPr>
          <p:cNvPr id="21" name="Text Box 13"/>
          <p:cNvSpPr txBox="1">
            <a:spLocks noChangeArrowheads="1"/>
          </p:cNvSpPr>
          <p:nvPr/>
        </p:nvSpPr>
        <p:spPr bwMode="auto">
          <a:xfrm>
            <a:off x="2556299" y="2829170"/>
            <a:ext cx="484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u="sng"/>
              <a:t>F</a:t>
            </a:r>
            <a:r>
              <a:rPr lang="en-US" altLang="en-US" sz="1800" i="1" baseline="-25000"/>
              <a:t>3</a:t>
            </a:r>
            <a:endParaRPr lang="en-US" altLang="en-US" sz="1800" i="1"/>
          </a:p>
        </p:txBody>
      </p:sp>
      <p:sp>
        <p:nvSpPr>
          <p:cNvPr id="22" name="Text Box 14"/>
          <p:cNvSpPr txBox="1">
            <a:spLocks noChangeArrowheads="1"/>
          </p:cNvSpPr>
          <p:nvPr/>
        </p:nvSpPr>
        <p:spPr bwMode="auto">
          <a:xfrm>
            <a:off x="622724" y="2819645"/>
            <a:ext cx="484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u="sng"/>
              <a:t>F</a:t>
            </a:r>
            <a:r>
              <a:rPr lang="en-US" altLang="en-US" sz="1800" i="1" baseline="-25000"/>
              <a:t>2</a:t>
            </a:r>
            <a:endParaRPr lang="en-US" altLang="en-US" sz="1800" i="1"/>
          </a:p>
        </p:txBody>
      </p:sp>
      <p:sp>
        <p:nvSpPr>
          <p:cNvPr id="23" name="Text Box 15"/>
          <p:cNvSpPr txBox="1">
            <a:spLocks noChangeArrowheads="1"/>
          </p:cNvSpPr>
          <p:nvPr/>
        </p:nvSpPr>
        <p:spPr bwMode="auto">
          <a:xfrm>
            <a:off x="2216574" y="3789607"/>
            <a:ext cx="484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u="sng"/>
              <a:t>F</a:t>
            </a:r>
            <a:r>
              <a:rPr lang="en-US" altLang="en-US" sz="1800" i="1" baseline="-25000"/>
              <a:t>4</a:t>
            </a:r>
            <a:endParaRPr lang="en-US" altLang="en-US" sz="1800" i="1"/>
          </a:p>
        </p:txBody>
      </p:sp>
      <p:sp>
        <p:nvSpPr>
          <p:cNvPr id="24" name="Oval 17"/>
          <p:cNvSpPr>
            <a:spLocks noChangeArrowheads="1"/>
          </p:cNvSpPr>
          <p:nvPr/>
        </p:nvSpPr>
        <p:spPr bwMode="auto">
          <a:xfrm rot="18240611">
            <a:off x="3465754" y="2970457"/>
            <a:ext cx="1331913" cy="898525"/>
          </a:xfrm>
          <a:prstGeom prst="ellipse">
            <a:avLst/>
          </a:prstGeom>
          <a:solidFill>
            <a:srgbClr val="FFFF99"/>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5" name="Oval 18"/>
          <p:cNvSpPr>
            <a:spLocks noChangeArrowheads="1"/>
          </p:cNvSpPr>
          <p:nvPr/>
        </p:nvSpPr>
        <p:spPr bwMode="auto">
          <a:xfrm>
            <a:off x="4049954" y="3375270"/>
            <a:ext cx="76200" cy="76200"/>
          </a:xfrm>
          <a:prstGeom prst="ellipse">
            <a:avLst/>
          </a:prstGeom>
          <a:solidFill>
            <a:schemeClr val="accent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6" name="Text Box 19"/>
          <p:cNvSpPr txBox="1">
            <a:spLocks noChangeArrowheads="1"/>
          </p:cNvSpPr>
          <p:nvPr/>
        </p:nvSpPr>
        <p:spPr bwMode="auto">
          <a:xfrm>
            <a:off x="4146791" y="3192707"/>
            <a:ext cx="312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G</a:t>
            </a:r>
          </a:p>
        </p:txBody>
      </p:sp>
      <p:grpSp>
        <p:nvGrpSpPr>
          <p:cNvPr id="30" name="Group 29"/>
          <p:cNvGrpSpPr/>
          <p:nvPr/>
        </p:nvGrpSpPr>
        <p:grpSpPr>
          <a:xfrm>
            <a:off x="4067416" y="2478279"/>
            <a:ext cx="1146590" cy="928741"/>
            <a:chOff x="4067416" y="1911351"/>
            <a:chExt cx="1146590" cy="928741"/>
          </a:xfrm>
        </p:grpSpPr>
        <p:graphicFrame>
          <p:nvGraphicFramePr>
            <p:cNvPr id="10" name="Object 30"/>
            <p:cNvGraphicFramePr>
              <a:graphicFrameLocks noChangeAspect="1"/>
            </p:cNvGraphicFramePr>
            <p:nvPr>
              <p:extLst>
                <p:ext uri="{D42A27DB-BD31-4B8C-83A1-F6EECF244321}">
                  <p14:modId xmlns:p14="http://schemas.microsoft.com/office/powerpoint/2010/main" val="3184210789"/>
                </p:ext>
              </p:extLst>
            </p:nvPr>
          </p:nvGraphicFramePr>
          <p:xfrm>
            <a:off x="4695825" y="1911351"/>
            <a:ext cx="518181" cy="389280"/>
          </p:xfrm>
          <a:graphic>
            <a:graphicData uri="http://schemas.openxmlformats.org/presentationml/2006/ole">
              <mc:AlternateContent xmlns:mc="http://schemas.openxmlformats.org/markup-compatibility/2006">
                <mc:Choice xmlns:v="urn:schemas-microsoft-com:vml" Requires="v">
                  <p:oleObj spid="_x0000_s7170" name="公式" r:id="rId4" imgW="355320" imgH="266400" progId="Equation.3">
                    <p:embed/>
                  </p:oleObj>
                </mc:Choice>
                <mc:Fallback>
                  <p:oleObj name="公式" r:id="rId4" imgW="355320" imgH="266400" progId="Equation.3">
                    <p:embed/>
                    <p:pic>
                      <p:nvPicPr>
                        <p:cNvPr id="10" name="Object 30"/>
                        <p:cNvPicPr>
                          <a:picLocks noChangeAspect="1" noChangeArrowheads="1"/>
                        </p:cNvPicPr>
                        <p:nvPr/>
                      </p:nvPicPr>
                      <p:blipFill>
                        <a:blip r:embed="rId5"/>
                        <a:srcRect/>
                        <a:stretch>
                          <a:fillRect/>
                        </a:stretch>
                      </p:blipFill>
                      <p:spPr bwMode="auto">
                        <a:xfrm>
                          <a:off x="4695825" y="1911351"/>
                          <a:ext cx="518181" cy="389280"/>
                        </a:xfrm>
                        <a:prstGeom prst="rect">
                          <a:avLst/>
                        </a:prstGeom>
                        <a:noFill/>
                        <a:ln>
                          <a:noFill/>
                        </a:ln>
                        <a:effectLst/>
                        <a:extLst/>
                      </p:spPr>
                    </p:pic>
                  </p:oleObj>
                </mc:Fallback>
              </mc:AlternateContent>
            </a:graphicData>
          </a:graphic>
        </p:graphicFrame>
        <p:sp>
          <p:nvSpPr>
            <p:cNvPr id="27" name="Line 22"/>
            <p:cNvSpPr>
              <a:spLocks noChangeShapeType="1"/>
            </p:cNvSpPr>
            <p:nvPr/>
          </p:nvSpPr>
          <p:spPr bwMode="auto">
            <a:xfrm flipV="1">
              <a:off x="4067416" y="2206679"/>
              <a:ext cx="646113" cy="633413"/>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grpSp>
      <p:grpSp>
        <p:nvGrpSpPr>
          <p:cNvPr id="33" name="Group 32"/>
          <p:cNvGrpSpPr/>
          <p:nvPr/>
        </p:nvGrpSpPr>
        <p:grpSpPr>
          <a:xfrm>
            <a:off x="3745154" y="3281607"/>
            <a:ext cx="458788" cy="709613"/>
            <a:chOff x="3745154" y="2714679"/>
            <a:chExt cx="458788" cy="709613"/>
          </a:xfrm>
        </p:grpSpPr>
        <p:sp>
          <p:nvSpPr>
            <p:cNvPr id="31" name="Arc 31"/>
            <p:cNvSpPr>
              <a:spLocks/>
            </p:cNvSpPr>
            <p:nvPr/>
          </p:nvSpPr>
          <p:spPr bwMode="auto">
            <a:xfrm rot="8698698">
              <a:off x="3859454" y="2714679"/>
              <a:ext cx="344488" cy="434975"/>
            </a:xfrm>
            <a:custGeom>
              <a:avLst/>
              <a:gdLst>
                <a:gd name="T0" fmla="*/ 0 w 21600"/>
                <a:gd name="T1" fmla="*/ 0 h 38156"/>
                <a:gd name="T2" fmla="*/ 0 w 21600"/>
                <a:gd name="T3" fmla="*/ 0 h 38156"/>
                <a:gd name="T4" fmla="*/ 0 w 21600"/>
                <a:gd name="T5" fmla="*/ 0 h 38156"/>
                <a:gd name="T6" fmla="*/ 0 60000 65536"/>
                <a:gd name="T7" fmla="*/ 0 60000 65536"/>
                <a:gd name="T8" fmla="*/ 0 60000 65536"/>
                <a:gd name="T9" fmla="*/ 0 w 21600"/>
                <a:gd name="T10" fmla="*/ 0 h 38156"/>
                <a:gd name="T11" fmla="*/ 21600 w 21600"/>
                <a:gd name="T12" fmla="*/ 38156 h 38156"/>
              </a:gdLst>
              <a:ahLst/>
              <a:cxnLst>
                <a:cxn ang="T6">
                  <a:pos x="T0" y="T1"/>
                </a:cxn>
                <a:cxn ang="T7">
                  <a:pos x="T2" y="T3"/>
                </a:cxn>
                <a:cxn ang="T8">
                  <a:pos x="T4" y="T5"/>
                </a:cxn>
              </a:cxnLst>
              <a:rect l="T9" t="T10" r="T11" b="T12"/>
              <a:pathLst>
                <a:path w="21600" h="38156" fill="none" extrusionOk="0">
                  <a:moveTo>
                    <a:pt x="-1" y="0"/>
                  </a:moveTo>
                  <a:cubicBezTo>
                    <a:pt x="11929" y="0"/>
                    <a:pt x="21600" y="9670"/>
                    <a:pt x="21600" y="21600"/>
                  </a:cubicBezTo>
                  <a:cubicBezTo>
                    <a:pt x="21600" y="27989"/>
                    <a:pt x="18770" y="34051"/>
                    <a:pt x="13872" y="38155"/>
                  </a:cubicBezTo>
                </a:path>
                <a:path w="21600" h="38156" stroke="0" extrusionOk="0">
                  <a:moveTo>
                    <a:pt x="-1" y="0"/>
                  </a:moveTo>
                  <a:cubicBezTo>
                    <a:pt x="11929" y="0"/>
                    <a:pt x="21600" y="9670"/>
                    <a:pt x="21600" y="21600"/>
                  </a:cubicBezTo>
                  <a:cubicBezTo>
                    <a:pt x="21600" y="27989"/>
                    <a:pt x="18770" y="34051"/>
                    <a:pt x="13872" y="38155"/>
                  </a:cubicBezTo>
                  <a:lnTo>
                    <a:pt x="0" y="21600"/>
                  </a:lnTo>
                  <a:lnTo>
                    <a:pt x="-1" y="0"/>
                  </a:lnTo>
                  <a:close/>
                </a:path>
              </a:pathLst>
            </a:custGeom>
            <a:noFill/>
            <a:ln w="9525">
              <a:solidFill>
                <a:srgbClr val="000000"/>
              </a:solidFill>
              <a:miter lim="800000"/>
              <a:headEnd type="triangle" w="med" len="lg"/>
              <a:tailEn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aphicFrame>
          <p:nvGraphicFramePr>
            <p:cNvPr id="32" name="Object 32"/>
            <p:cNvGraphicFramePr>
              <a:graphicFrameLocks noChangeAspect="1"/>
            </p:cNvGraphicFramePr>
            <p:nvPr>
              <p:extLst>
                <p:ext uri="{D42A27DB-BD31-4B8C-83A1-F6EECF244321}">
                  <p14:modId xmlns:p14="http://schemas.microsoft.com/office/powerpoint/2010/main" val="2448376375"/>
                </p:ext>
              </p:extLst>
            </p:nvPr>
          </p:nvGraphicFramePr>
          <p:xfrm>
            <a:off x="3745154" y="3013129"/>
            <a:ext cx="411163" cy="411163"/>
          </p:xfrm>
          <a:graphic>
            <a:graphicData uri="http://schemas.openxmlformats.org/presentationml/2006/ole">
              <mc:AlternateContent xmlns:mc="http://schemas.openxmlformats.org/markup-compatibility/2006">
                <mc:Choice xmlns:v="urn:schemas-microsoft-com:vml" Requires="v">
                  <p:oleObj spid="_x0000_s7171" name="Equation" r:id="rId6" imgW="228600" imgH="228600" progId="Equation.3">
                    <p:embed/>
                  </p:oleObj>
                </mc:Choice>
                <mc:Fallback>
                  <p:oleObj name="Equation" r:id="rId6" imgW="228600" imgH="228600" progId="Equation.3">
                    <p:embed/>
                    <p:pic>
                      <p:nvPicPr>
                        <p:cNvPr id="32" name="Object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5154" y="3013129"/>
                          <a:ext cx="411163"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 name="Group 10"/>
          <p:cNvGrpSpPr/>
          <p:nvPr/>
        </p:nvGrpSpPr>
        <p:grpSpPr>
          <a:xfrm>
            <a:off x="5194117" y="2523553"/>
            <a:ext cx="2343996" cy="1562124"/>
            <a:chOff x="5194117" y="1956625"/>
            <a:chExt cx="2343996" cy="1562124"/>
          </a:xfrm>
        </p:grpSpPr>
        <p:sp>
          <p:nvSpPr>
            <p:cNvPr id="43" name="Oval 17"/>
            <p:cNvSpPr>
              <a:spLocks noChangeArrowheads="1"/>
            </p:cNvSpPr>
            <p:nvPr/>
          </p:nvSpPr>
          <p:spPr bwMode="auto">
            <a:xfrm rot="18240611">
              <a:off x="5532255" y="2403530"/>
              <a:ext cx="1331913" cy="898525"/>
            </a:xfrm>
            <a:prstGeom prst="ellipse">
              <a:avLst/>
            </a:prstGeom>
            <a:solidFill>
              <a:srgbClr val="FFFF99"/>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grpSp>
          <p:nvGrpSpPr>
            <p:cNvPr id="7" name="Group 6"/>
            <p:cNvGrpSpPr/>
            <p:nvPr/>
          </p:nvGrpSpPr>
          <p:grpSpPr>
            <a:xfrm>
              <a:off x="5194117" y="1956625"/>
              <a:ext cx="2343996" cy="1467668"/>
              <a:chOff x="5194117" y="1956625"/>
              <a:chExt cx="2343996" cy="1467668"/>
            </a:xfrm>
          </p:grpSpPr>
          <p:graphicFrame>
            <p:nvGraphicFramePr>
              <p:cNvPr id="41" name="Object 30"/>
              <p:cNvGraphicFramePr>
                <a:graphicFrameLocks noChangeAspect="1"/>
              </p:cNvGraphicFramePr>
              <p:nvPr>
                <p:extLst>
                  <p:ext uri="{D42A27DB-BD31-4B8C-83A1-F6EECF244321}">
                    <p14:modId xmlns:p14="http://schemas.microsoft.com/office/powerpoint/2010/main" val="1397856774"/>
                  </p:ext>
                </p:extLst>
              </p:nvPr>
            </p:nvGraphicFramePr>
            <p:xfrm>
              <a:off x="6906993" y="2695758"/>
              <a:ext cx="480369" cy="285491"/>
            </p:xfrm>
            <a:graphic>
              <a:graphicData uri="http://schemas.openxmlformats.org/presentationml/2006/ole">
                <mc:AlternateContent xmlns:mc="http://schemas.openxmlformats.org/markup-compatibility/2006">
                  <mc:Choice xmlns:v="urn:schemas-microsoft-com:vml" Requires="v">
                    <p:oleObj spid="_x0000_s7172" name="公式" r:id="rId8" imgW="342720" imgH="203040" progId="Equation.3">
                      <p:embed/>
                    </p:oleObj>
                  </mc:Choice>
                  <mc:Fallback>
                    <p:oleObj name="公式" r:id="rId8" imgW="342720" imgH="203040" progId="Equation.3">
                      <p:embed/>
                      <p:pic>
                        <p:nvPicPr>
                          <p:cNvPr id="41" name="Object 30"/>
                          <p:cNvPicPr>
                            <a:picLocks noChangeAspect="1" noChangeArrowheads="1"/>
                          </p:cNvPicPr>
                          <p:nvPr/>
                        </p:nvPicPr>
                        <p:blipFill>
                          <a:blip r:embed="rId9"/>
                          <a:srcRect/>
                          <a:stretch>
                            <a:fillRect/>
                          </a:stretch>
                        </p:blipFill>
                        <p:spPr bwMode="auto">
                          <a:xfrm>
                            <a:off x="6906993" y="2695758"/>
                            <a:ext cx="480369" cy="285491"/>
                          </a:xfrm>
                          <a:prstGeom prst="rect">
                            <a:avLst/>
                          </a:prstGeom>
                          <a:noFill/>
                          <a:ln>
                            <a:noFill/>
                          </a:ln>
                          <a:effectLst/>
                          <a:extLst/>
                        </p:spPr>
                      </p:pic>
                    </p:oleObj>
                  </mc:Fallback>
                </mc:AlternateContent>
              </a:graphicData>
            </a:graphic>
          </p:graphicFrame>
          <p:sp>
            <p:nvSpPr>
              <p:cNvPr id="42" name="Text Box 7"/>
              <p:cNvSpPr txBox="1">
                <a:spLocks noChangeArrowheads="1"/>
              </p:cNvSpPr>
              <p:nvPr/>
            </p:nvSpPr>
            <p:spPr bwMode="auto">
              <a:xfrm>
                <a:off x="5194117" y="2646418"/>
                <a:ext cx="419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t>=</a:t>
                </a:r>
              </a:p>
            </p:txBody>
          </p:sp>
          <p:sp>
            <p:nvSpPr>
              <p:cNvPr id="44" name="Oval 18"/>
              <p:cNvSpPr>
                <a:spLocks noChangeArrowheads="1"/>
              </p:cNvSpPr>
              <p:nvPr/>
            </p:nvSpPr>
            <p:spPr bwMode="auto">
              <a:xfrm>
                <a:off x="6116455" y="2808343"/>
                <a:ext cx="76200" cy="76200"/>
              </a:xfrm>
              <a:prstGeom prst="ellipse">
                <a:avLst/>
              </a:prstGeom>
              <a:solidFill>
                <a:schemeClr val="accent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45" name="Text Box 19"/>
              <p:cNvSpPr txBox="1">
                <a:spLocks noChangeArrowheads="1"/>
              </p:cNvSpPr>
              <p:nvPr/>
            </p:nvSpPr>
            <p:spPr bwMode="auto">
              <a:xfrm>
                <a:off x="6213292" y="2625780"/>
                <a:ext cx="312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G</a:t>
                </a:r>
              </a:p>
            </p:txBody>
          </p:sp>
          <p:sp>
            <p:nvSpPr>
              <p:cNvPr id="46" name="Line 22"/>
              <p:cNvSpPr>
                <a:spLocks noChangeShapeType="1"/>
              </p:cNvSpPr>
              <p:nvPr/>
            </p:nvSpPr>
            <p:spPr bwMode="auto">
              <a:xfrm flipV="1">
                <a:off x="6133917" y="2840091"/>
                <a:ext cx="735975" cy="1"/>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48" name="Arc 31"/>
              <p:cNvSpPr>
                <a:spLocks/>
              </p:cNvSpPr>
              <p:nvPr/>
            </p:nvSpPr>
            <p:spPr bwMode="auto">
              <a:xfrm rot="8698698">
                <a:off x="5925955" y="2714680"/>
                <a:ext cx="344488" cy="434975"/>
              </a:xfrm>
              <a:custGeom>
                <a:avLst/>
                <a:gdLst>
                  <a:gd name="T0" fmla="*/ 0 w 21600"/>
                  <a:gd name="T1" fmla="*/ 0 h 38156"/>
                  <a:gd name="T2" fmla="*/ 0 w 21600"/>
                  <a:gd name="T3" fmla="*/ 0 h 38156"/>
                  <a:gd name="T4" fmla="*/ 0 w 21600"/>
                  <a:gd name="T5" fmla="*/ 0 h 38156"/>
                  <a:gd name="T6" fmla="*/ 0 60000 65536"/>
                  <a:gd name="T7" fmla="*/ 0 60000 65536"/>
                  <a:gd name="T8" fmla="*/ 0 60000 65536"/>
                  <a:gd name="T9" fmla="*/ 0 w 21600"/>
                  <a:gd name="T10" fmla="*/ 0 h 38156"/>
                  <a:gd name="T11" fmla="*/ 21600 w 21600"/>
                  <a:gd name="T12" fmla="*/ 38156 h 38156"/>
                </a:gdLst>
                <a:ahLst/>
                <a:cxnLst>
                  <a:cxn ang="T6">
                    <a:pos x="T0" y="T1"/>
                  </a:cxn>
                  <a:cxn ang="T7">
                    <a:pos x="T2" y="T3"/>
                  </a:cxn>
                  <a:cxn ang="T8">
                    <a:pos x="T4" y="T5"/>
                  </a:cxn>
                </a:cxnLst>
                <a:rect l="T9" t="T10" r="T11" b="T12"/>
                <a:pathLst>
                  <a:path w="21600" h="38156" fill="none" extrusionOk="0">
                    <a:moveTo>
                      <a:pt x="-1" y="0"/>
                    </a:moveTo>
                    <a:cubicBezTo>
                      <a:pt x="11929" y="0"/>
                      <a:pt x="21600" y="9670"/>
                      <a:pt x="21600" y="21600"/>
                    </a:cubicBezTo>
                    <a:cubicBezTo>
                      <a:pt x="21600" y="27989"/>
                      <a:pt x="18770" y="34051"/>
                      <a:pt x="13872" y="38155"/>
                    </a:cubicBezTo>
                  </a:path>
                  <a:path w="21600" h="38156" stroke="0" extrusionOk="0">
                    <a:moveTo>
                      <a:pt x="-1" y="0"/>
                    </a:moveTo>
                    <a:cubicBezTo>
                      <a:pt x="11929" y="0"/>
                      <a:pt x="21600" y="9670"/>
                      <a:pt x="21600" y="21600"/>
                    </a:cubicBezTo>
                    <a:cubicBezTo>
                      <a:pt x="21600" y="27989"/>
                      <a:pt x="18770" y="34051"/>
                      <a:pt x="13872" y="38155"/>
                    </a:cubicBezTo>
                    <a:lnTo>
                      <a:pt x="0" y="21600"/>
                    </a:lnTo>
                    <a:lnTo>
                      <a:pt x="-1" y="0"/>
                    </a:lnTo>
                    <a:close/>
                  </a:path>
                </a:pathLst>
              </a:custGeom>
              <a:noFill/>
              <a:ln w="9525">
                <a:solidFill>
                  <a:srgbClr val="000000"/>
                </a:solidFill>
                <a:miter lim="800000"/>
                <a:headEnd type="triangle" w="med" len="lg"/>
                <a:tailEn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aphicFrame>
            <p:nvGraphicFramePr>
              <p:cNvPr id="49" name="Object 32"/>
              <p:cNvGraphicFramePr>
                <a:graphicFrameLocks noChangeAspect="1"/>
              </p:cNvGraphicFramePr>
              <p:nvPr>
                <p:extLst>
                  <p:ext uri="{D42A27DB-BD31-4B8C-83A1-F6EECF244321}">
                    <p14:modId xmlns:p14="http://schemas.microsoft.com/office/powerpoint/2010/main" val="2784341346"/>
                  </p:ext>
                </p:extLst>
              </p:nvPr>
            </p:nvGraphicFramePr>
            <p:xfrm>
              <a:off x="5811655" y="3013130"/>
              <a:ext cx="411163" cy="411163"/>
            </p:xfrm>
            <a:graphic>
              <a:graphicData uri="http://schemas.openxmlformats.org/presentationml/2006/ole">
                <mc:AlternateContent xmlns:mc="http://schemas.openxmlformats.org/markup-compatibility/2006">
                  <mc:Choice xmlns:v="urn:schemas-microsoft-com:vml" Requires="v">
                    <p:oleObj spid="_x0000_s7173" name="Equation" r:id="rId6" imgW="228600" imgH="228600" progId="Equation.3">
                      <p:embed/>
                    </p:oleObj>
                  </mc:Choice>
                  <mc:Fallback>
                    <p:oleObj name="Equation" r:id="rId6" imgW="228600" imgH="228600" progId="Equation.3">
                      <p:embed/>
                      <p:pic>
                        <p:nvPicPr>
                          <p:cNvPr id="49" name="Object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1655" y="3013130"/>
                            <a:ext cx="411163"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Line 22"/>
              <p:cNvSpPr>
                <a:spLocks noChangeShapeType="1"/>
              </p:cNvSpPr>
              <p:nvPr/>
            </p:nvSpPr>
            <p:spPr bwMode="auto">
              <a:xfrm flipV="1">
                <a:off x="6126820" y="2206679"/>
                <a:ext cx="7097" cy="638907"/>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graphicFrame>
            <p:nvGraphicFramePr>
              <p:cNvPr id="51" name="Object 30"/>
              <p:cNvGraphicFramePr>
                <a:graphicFrameLocks noChangeAspect="1"/>
              </p:cNvGraphicFramePr>
              <p:nvPr>
                <p:extLst>
                  <p:ext uri="{D42A27DB-BD31-4B8C-83A1-F6EECF244321}">
                    <p14:modId xmlns:p14="http://schemas.microsoft.com/office/powerpoint/2010/main" val="2110485390"/>
                  </p:ext>
                </p:extLst>
              </p:nvPr>
            </p:nvGraphicFramePr>
            <p:xfrm>
              <a:off x="5952470" y="1956625"/>
              <a:ext cx="480369" cy="285491"/>
            </p:xfrm>
            <a:graphic>
              <a:graphicData uri="http://schemas.openxmlformats.org/presentationml/2006/ole">
                <mc:AlternateContent xmlns:mc="http://schemas.openxmlformats.org/markup-compatibility/2006">
                  <mc:Choice xmlns:v="urn:schemas-microsoft-com:vml" Requires="v">
                    <p:oleObj spid="_x0000_s7174" name="公式" r:id="rId10" imgW="342720" imgH="203040" progId="Equation.3">
                      <p:embed/>
                    </p:oleObj>
                  </mc:Choice>
                  <mc:Fallback>
                    <p:oleObj name="公式" r:id="rId10" imgW="342720" imgH="203040" progId="Equation.3">
                      <p:embed/>
                      <p:pic>
                        <p:nvPicPr>
                          <p:cNvPr id="51" name="Object 30"/>
                          <p:cNvPicPr>
                            <a:picLocks noChangeAspect="1" noChangeArrowheads="1"/>
                          </p:cNvPicPr>
                          <p:nvPr/>
                        </p:nvPicPr>
                        <p:blipFill>
                          <a:blip r:embed="rId11"/>
                          <a:srcRect/>
                          <a:stretch>
                            <a:fillRect/>
                          </a:stretch>
                        </p:blipFill>
                        <p:spPr bwMode="auto">
                          <a:xfrm>
                            <a:off x="5952470" y="1956625"/>
                            <a:ext cx="480369" cy="285491"/>
                          </a:xfrm>
                          <a:prstGeom prst="rect">
                            <a:avLst/>
                          </a:prstGeom>
                          <a:noFill/>
                          <a:ln>
                            <a:noFill/>
                          </a:ln>
                          <a:effectLst/>
                          <a:extLst/>
                        </p:spPr>
                      </p:pic>
                    </p:oleObj>
                  </mc:Fallback>
                </mc:AlternateContent>
              </a:graphicData>
            </a:graphic>
          </p:graphicFrame>
          <p:sp>
            <p:nvSpPr>
              <p:cNvPr id="4" name="TextBox 3"/>
              <p:cNvSpPr txBox="1"/>
              <p:nvPr/>
            </p:nvSpPr>
            <p:spPr>
              <a:xfrm>
                <a:off x="7250855" y="2718410"/>
                <a:ext cx="287258" cy="369332"/>
              </a:xfrm>
              <a:prstGeom prst="rect">
                <a:avLst/>
              </a:prstGeom>
              <a:noFill/>
            </p:spPr>
            <p:txBody>
              <a:bodyPr wrap="none" rtlCol="0">
                <a:spAutoFit/>
              </a:bodyPr>
              <a:lstStyle/>
              <a:p>
                <a:r>
                  <a:rPr lang="en-SG" i="1" dirty="0">
                    <a:latin typeface="Times New Roman" panose="02020603050405020304" pitchFamily="18" charset="0"/>
                    <a:cs typeface="Times New Roman" panose="02020603050405020304" pitchFamily="18" charset="0"/>
                  </a:rPr>
                  <a:t>x</a:t>
                </a:r>
              </a:p>
            </p:txBody>
          </p:sp>
          <p:sp>
            <p:nvSpPr>
              <p:cNvPr id="52" name="TextBox 51"/>
              <p:cNvSpPr txBox="1"/>
              <p:nvPr/>
            </p:nvSpPr>
            <p:spPr>
              <a:xfrm>
                <a:off x="6287262" y="1956625"/>
                <a:ext cx="287258" cy="369332"/>
              </a:xfrm>
              <a:prstGeom prst="rect">
                <a:avLst/>
              </a:prstGeom>
              <a:noFill/>
            </p:spPr>
            <p:txBody>
              <a:bodyPr wrap="none" rtlCol="0">
                <a:spAutoFit/>
              </a:bodyPr>
              <a:lstStyle/>
              <a:p>
                <a:r>
                  <a:rPr lang="en-SG" i="1" dirty="0">
                    <a:latin typeface="Times New Roman" panose="02020603050405020304" pitchFamily="18" charset="0"/>
                    <a:cs typeface="Times New Roman" panose="02020603050405020304" pitchFamily="18" charset="0"/>
                  </a:rPr>
                  <a:t>y</a:t>
                </a:r>
              </a:p>
            </p:txBody>
          </p:sp>
        </p:grpSp>
      </p:grpSp>
      <p:grpSp>
        <p:nvGrpSpPr>
          <p:cNvPr id="29" name="Group 28"/>
          <p:cNvGrpSpPr/>
          <p:nvPr/>
        </p:nvGrpSpPr>
        <p:grpSpPr>
          <a:xfrm>
            <a:off x="237172" y="798315"/>
            <a:ext cx="8878650" cy="1785104"/>
            <a:chOff x="237172" y="798315"/>
            <a:chExt cx="8878650" cy="1785104"/>
          </a:xfrm>
        </p:grpSpPr>
        <p:sp>
          <p:nvSpPr>
            <p:cNvPr id="56" name="Text Box 16"/>
            <p:cNvSpPr txBox="1">
              <a:spLocks noChangeArrowheads="1"/>
            </p:cNvSpPr>
            <p:nvPr/>
          </p:nvSpPr>
          <p:spPr bwMode="auto">
            <a:xfrm>
              <a:off x="237172" y="798315"/>
              <a:ext cx="887865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marL="0" indent="0" algn="just" eaLnBrk="1" hangingPunct="1">
                <a:spcBef>
                  <a:spcPct val="50000"/>
                </a:spcBef>
              </a:pPr>
              <a:r>
                <a:rPr lang="en-US" altLang="en-US" dirty="0"/>
                <a:t>The effective force system of a rigid body in plane motion can be represented by</a:t>
              </a:r>
            </a:p>
            <a:p>
              <a:pPr marL="457200" indent="-457200" algn="just" eaLnBrk="1" hangingPunct="1">
                <a:spcBef>
                  <a:spcPct val="50000"/>
                </a:spcBef>
                <a:buAutoNum type="arabicParenR"/>
              </a:pPr>
              <a:r>
                <a:rPr lang="en-US" altLang="en-US" dirty="0"/>
                <a:t>a linear vector          attached at </a:t>
              </a:r>
              <a:r>
                <a:rPr lang="en-US" altLang="en-US" i="1" dirty="0"/>
                <a:t>G</a:t>
              </a:r>
              <a:r>
                <a:rPr lang="en-US" altLang="en-US" dirty="0"/>
                <a:t> in the plane, and </a:t>
              </a:r>
            </a:p>
            <a:p>
              <a:pPr marL="457200" indent="-457200" algn="just" eaLnBrk="1" hangingPunct="1">
                <a:spcBef>
                  <a:spcPct val="50000"/>
                </a:spcBef>
                <a:buAutoNum type="arabicParenR"/>
              </a:pPr>
              <a:r>
                <a:rPr lang="en-US" altLang="en-US" dirty="0"/>
                <a:t>a couple vector       normal to the plane.</a:t>
              </a:r>
            </a:p>
            <a:p>
              <a:pPr marL="457200" indent="-457200" algn="just" eaLnBrk="1" hangingPunct="1">
                <a:spcBef>
                  <a:spcPct val="50000"/>
                </a:spcBef>
                <a:buAutoNum type="arabicParenR"/>
              </a:pPr>
              <a:r>
                <a:rPr lang="en-US" altLang="en-US" dirty="0"/>
                <a:t>Sign convention: +</a:t>
              </a:r>
              <a:r>
                <a:rPr lang="en-US" altLang="en-US" i="1" dirty="0" err="1"/>
                <a:t>i</a:t>
              </a:r>
              <a:r>
                <a:rPr lang="en-US" altLang="en-US" dirty="0"/>
                <a:t>, +</a:t>
              </a:r>
              <a:r>
                <a:rPr lang="en-US" altLang="en-US" i="1" dirty="0"/>
                <a:t>j</a:t>
              </a:r>
              <a:r>
                <a:rPr lang="en-US" altLang="en-US" dirty="0"/>
                <a:t>, +</a:t>
              </a:r>
              <a:r>
                <a:rPr lang="en-US" altLang="en-US" i="1" dirty="0"/>
                <a:t>k</a:t>
              </a:r>
              <a:r>
                <a:rPr lang="en-US" altLang="en-US" dirty="0"/>
                <a:t> (CCW)</a:t>
              </a:r>
            </a:p>
          </p:txBody>
        </p:sp>
        <p:graphicFrame>
          <p:nvGraphicFramePr>
            <p:cNvPr id="59" name="Object 30"/>
            <p:cNvGraphicFramePr>
              <a:graphicFrameLocks noChangeAspect="1"/>
            </p:cNvGraphicFramePr>
            <p:nvPr>
              <p:extLst>
                <p:ext uri="{D42A27DB-BD31-4B8C-83A1-F6EECF244321}">
                  <p14:modId xmlns:p14="http://schemas.microsoft.com/office/powerpoint/2010/main" val="2510119286"/>
                </p:ext>
              </p:extLst>
            </p:nvPr>
          </p:nvGraphicFramePr>
          <p:xfrm>
            <a:off x="2328493" y="1263135"/>
            <a:ext cx="455612" cy="387350"/>
          </p:xfrm>
          <a:graphic>
            <a:graphicData uri="http://schemas.openxmlformats.org/presentationml/2006/ole">
              <mc:AlternateContent xmlns:mc="http://schemas.openxmlformats.org/markup-compatibility/2006">
                <mc:Choice xmlns:v="urn:schemas-microsoft-com:vml" Requires="v">
                  <p:oleObj spid="_x0000_s7175" name="Equation" r:id="rId12" imgW="253780" imgH="215713" progId="Equation.3">
                    <p:embed/>
                  </p:oleObj>
                </mc:Choice>
                <mc:Fallback>
                  <p:oleObj name="Equation" r:id="rId12" imgW="253780" imgH="215713" progId="Equation.3">
                    <p:embed/>
                    <p:pic>
                      <p:nvPicPr>
                        <p:cNvPr id="59" name="Object 3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328493" y="1263135"/>
                          <a:ext cx="455612" cy="38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 name="Object 32"/>
            <p:cNvGraphicFramePr>
              <a:graphicFrameLocks noChangeAspect="1"/>
            </p:cNvGraphicFramePr>
            <p:nvPr>
              <p:extLst>
                <p:ext uri="{D42A27DB-BD31-4B8C-83A1-F6EECF244321}">
                  <p14:modId xmlns:p14="http://schemas.microsoft.com/office/powerpoint/2010/main" val="1333707288"/>
                </p:ext>
              </p:extLst>
            </p:nvPr>
          </p:nvGraphicFramePr>
          <p:xfrm>
            <a:off x="2349410" y="1750836"/>
            <a:ext cx="384175" cy="338138"/>
          </p:xfrm>
          <a:graphic>
            <a:graphicData uri="http://schemas.openxmlformats.org/presentationml/2006/ole">
              <mc:AlternateContent xmlns:mc="http://schemas.openxmlformats.org/markup-compatibility/2006">
                <mc:Choice xmlns:v="urn:schemas-microsoft-com:vml" Requires="v">
                  <p:oleObj spid="_x0000_s7176" name="公式" r:id="rId14" imgW="317160" imgH="279360" progId="Equation.3">
                    <p:embed/>
                  </p:oleObj>
                </mc:Choice>
                <mc:Fallback>
                  <p:oleObj name="公式" r:id="rId14" imgW="317160" imgH="279360" progId="Equation.3">
                    <p:embed/>
                    <p:pic>
                      <p:nvPicPr>
                        <p:cNvPr id="61" name="Object 32"/>
                        <p:cNvPicPr>
                          <a:picLocks noChangeAspect="1" noChangeArrowheads="1"/>
                        </p:cNvPicPr>
                        <p:nvPr/>
                      </p:nvPicPr>
                      <p:blipFill>
                        <a:blip r:embed="rId15"/>
                        <a:srcRect/>
                        <a:stretch>
                          <a:fillRect/>
                        </a:stretch>
                      </p:blipFill>
                      <p:spPr bwMode="auto">
                        <a:xfrm>
                          <a:off x="2349410" y="1750836"/>
                          <a:ext cx="384175" cy="338138"/>
                        </a:xfrm>
                        <a:prstGeom prst="rect">
                          <a:avLst/>
                        </a:prstGeom>
                        <a:noFill/>
                        <a:ln>
                          <a:noFill/>
                        </a:ln>
                        <a:effectLst/>
                        <a:extLst/>
                      </p:spPr>
                    </p:pic>
                  </p:oleObj>
                </mc:Fallback>
              </mc:AlternateContent>
            </a:graphicData>
          </a:graphic>
        </p:graphicFrame>
      </p:grpSp>
      <p:sp>
        <p:nvSpPr>
          <p:cNvPr id="62" name="TextBox 61"/>
          <p:cNvSpPr txBox="1"/>
          <p:nvPr/>
        </p:nvSpPr>
        <p:spPr>
          <a:xfrm>
            <a:off x="2575999" y="194398"/>
            <a:ext cx="2552302" cy="461665"/>
          </a:xfrm>
          <a:prstGeom prst="rect">
            <a:avLst/>
          </a:prstGeom>
          <a:noFill/>
        </p:spPr>
        <p:txBody>
          <a:bodyPr wrap="none" rtlCol="0">
            <a:spAutoFit/>
          </a:bodyPr>
          <a:lstStyle/>
          <a:p>
            <a:r>
              <a:rPr lang="en-US" sz="2400" b="1" dirty="0">
                <a:solidFill>
                  <a:srgbClr val="0000FF"/>
                </a:solidFill>
                <a:latin typeface="Arial" panose="020B0604020202020204" pitchFamily="34" charset="0"/>
                <a:cs typeface="Arial" panose="020B0604020202020204" pitchFamily="34" charset="0"/>
              </a:rPr>
              <a:t>Force + Moment</a:t>
            </a:r>
            <a:endParaRPr lang="en-SG" sz="2400" b="1" dirty="0">
              <a:solidFill>
                <a:srgbClr val="0000FF"/>
              </a:solidFill>
              <a:latin typeface="Arial" panose="020B0604020202020204" pitchFamily="34" charset="0"/>
              <a:cs typeface="Arial" panose="020B0604020202020204" pitchFamily="34" charset="0"/>
            </a:endParaRPr>
          </a:p>
        </p:txBody>
      </p:sp>
      <p:sp>
        <p:nvSpPr>
          <p:cNvPr id="63" name="TextBox 62"/>
          <p:cNvSpPr txBox="1"/>
          <p:nvPr/>
        </p:nvSpPr>
        <p:spPr>
          <a:xfrm>
            <a:off x="1354028" y="4067554"/>
            <a:ext cx="832151" cy="461665"/>
          </a:xfrm>
          <a:prstGeom prst="rect">
            <a:avLst/>
          </a:prstGeom>
          <a:noFill/>
        </p:spPr>
        <p:txBody>
          <a:bodyPr wrap="none" rtlCol="0">
            <a:spAutoFit/>
          </a:bodyPr>
          <a:lstStyle/>
          <a:p>
            <a:r>
              <a:rPr lang="en-SG" sz="2400" b="1" dirty="0">
                <a:solidFill>
                  <a:srgbClr val="FF0000"/>
                </a:solidFill>
              </a:rPr>
              <a:t>F.B.D</a:t>
            </a:r>
          </a:p>
        </p:txBody>
      </p:sp>
      <p:sp>
        <p:nvSpPr>
          <p:cNvPr id="64" name="TextBox 63"/>
          <p:cNvSpPr txBox="1"/>
          <p:nvPr/>
        </p:nvSpPr>
        <p:spPr>
          <a:xfrm>
            <a:off x="3734938" y="4001908"/>
            <a:ext cx="809709" cy="461665"/>
          </a:xfrm>
          <a:prstGeom prst="rect">
            <a:avLst/>
          </a:prstGeom>
          <a:noFill/>
        </p:spPr>
        <p:txBody>
          <a:bodyPr wrap="none" rtlCol="0">
            <a:spAutoFit/>
          </a:bodyPr>
          <a:lstStyle/>
          <a:p>
            <a:r>
              <a:rPr lang="en-SG" sz="2400" b="1" dirty="0">
                <a:solidFill>
                  <a:srgbClr val="FF0000"/>
                </a:solidFill>
              </a:rPr>
              <a:t>E.F.D</a:t>
            </a:r>
          </a:p>
        </p:txBody>
      </p:sp>
      <p:grpSp>
        <p:nvGrpSpPr>
          <p:cNvPr id="35" name="Group 34">
            <a:extLst>
              <a:ext uri="{FF2B5EF4-FFF2-40B4-BE49-F238E27FC236}">
                <a16:creationId xmlns:a16="http://schemas.microsoft.com/office/drawing/2014/main" id="{CEC78FAC-DFD5-45D1-88C4-9E7C049500E8}"/>
              </a:ext>
            </a:extLst>
          </p:cNvPr>
          <p:cNvGrpSpPr/>
          <p:nvPr/>
        </p:nvGrpSpPr>
        <p:grpSpPr>
          <a:xfrm>
            <a:off x="7250855" y="2658570"/>
            <a:ext cx="2676310" cy="695980"/>
            <a:chOff x="7250855" y="2658570"/>
            <a:chExt cx="2676310" cy="695980"/>
          </a:xfrm>
        </p:grpSpPr>
        <p:sp>
          <p:nvSpPr>
            <p:cNvPr id="3" name="TextBox 2"/>
            <p:cNvSpPr txBox="1"/>
            <p:nvPr/>
          </p:nvSpPr>
          <p:spPr>
            <a:xfrm>
              <a:off x="7250855" y="2708219"/>
              <a:ext cx="2676310" cy="646331"/>
            </a:xfrm>
            <a:prstGeom prst="rect">
              <a:avLst/>
            </a:prstGeom>
            <a:noFill/>
          </p:spPr>
          <p:txBody>
            <a:bodyPr wrap="none" rtlCol="0">
              <a:spAutoFit/>
            </a:bodyPr>
            <a:lstStyle/>
            <a:p>
              <a:r>
                <a:rPr lang="en-SG" dirty="0"/>
                <a:t>Resolve            into x and y </a:t>
              </a:r>
            </a:p>
            <a:p>
              <a:r>
                <a:rPr lang="en-SG" dirty="0"/>
                <a:t>components </a:t>
              </a:r>
            </a:p>
          </p:txBody>
        </p:sp>
        <p:graphicFrame>
          <p:nvGraphicFramePr>
            <p:cNvPr id="55" name="Object 30"/>
            <p:cNvGraphicFramePr>
              <a:graphicFrameLocks noChangeAspect="1"/>
            </p:cNvGraphicFramePr>
            <p:nvPr>
              <p:extLst>
                <p:ext uri="{D42A27DB-BD31-4B8C-83A1-F6EECF244321}">
                  <p14:modId xmlns:p14="http://schemas.microsoft.com/office/powerpoint/2010/main" val="611777657"/>
                </p:ext>
              </p:extLst>
            </p:nvPr>
          </p:nvGraphicFramePr>
          <p:xfrm>
            <a:off x="8165882" y="2658570"/>
            <a:ext cx="518181" cy="389280"/>
          </p:xfrm>
          <a:graphic>
            <a:graphicData uri="http://schemas.openxmlformats.org/presentationml/2006/ole">
              <mc:AlternateContent xmlns:mc="http://schemas.openxmlformats.org/markup-compatibility/2006">
                <mc:Choice xmlns:v="urn:schemas-microsoft-com:vml" Requires="v">
                  <p:oleObj spid="_x0000_s7177" name="公式" r:id="rId4" imgW="355320" imgH="266400" progId="Equation.3">
                    <p:embed/>
                  </p:oleObj>
                </mc:Choice>
                <mc:Fallback>
                  <p:oleObj name="公式" r:id="rId4" imgW="355320" imgH="266400" progId="Equation.3">
                    <p:embed/>
                    <p:pic>
                      <p:nvPicPr>
                        <p:cNvPr id="55" name="Object 30"/>
                        <p:cNvPicPr>
                          <a:picLocks noChangeAspect="1" noChangeArrowheads="1"/>
                        </p:cNvPicPr>
                        <p:nvPr/>
                      </p:nvPicPr>
                      <p:blipFill>
                        <a:blip r:embed="rId5"/>
                        <a:srcRect/>
                        <a:stretch>
                          <a:fillRect/>
                        </a:stretch>
                      </p:blipFill>
                      <p:spPr bwMode="auto">
                        <a:xfrm>
                          <a:off x="8165882" y="2658570"/>
                          <a:ext cx="518181" cy="389280"/>
                        </a:xfrm>
                        <a:prstGeom prst="rect">
                          <a:avLst/>
                        </a:prstGeom>
                        <a:noFill/>
                        <a:ln>
                          <a:noFill/>
                        </a:ln>
                        <a:effectLst/>
                        <a:extLst/>
                      </p:spPr>
                    </p:pic>
                  </p:oleObj>
                </mc:Fallback>
              </mc:AlternateContent>
            </a:graphicData>
          </a:graphic>
        </p:graphicFrame>
      </p:grpSp>
      <p:sp>
        <p:nvSpPr>
          <p:cNvPr id="57" name="TextBox 56"/>
          <p:cNvSpPr txBox="1"/>
          <p:nvPr/>
        </p:nvSpPr>
        <p:spPr>
          <a:xfrm>
            <a:off x="5689332" y="4088160"/>
            <a:ext cx="809709" cy="461665"/>
          </a:xfrm>
          <a:prstGeom prst="rect">
            <a:avLst/>
          </a:prstGeom>
          <a:noFill/>
        </p:spPr>
        <p:txBody>
          <a:bodyPr wrap="none" rtlCol="0">
            <a:spAutoFit/>
          </a:bodyPr>
          <a:lstStyle/>
          <a:p>
            <a:r>
              <a:rPr lang="en-SG" sz="2400" b="1" dirty="0">
                <a:solidFill>
                  <a:srgbClr val="FF0000"/>
                </a:solidFill>
              </a:rPr>
              <a:t>E.F.D</a:t>
            </a:r>
          </a:p>
        </p:txBody>
      </p:sp>
      <p:grpSp>
        <p:nvGrpSpPr>
          <p:cNvPr id="34" name="Group 33">
            <a:extLst>
              <a:ext uri="{FF2B5EF4-FFF2-40B4-BE49-F238E27FC236}">
                <a16:creationId xmlns:a16="http://schemas.microsoft.com/office/drawing/2014/main" id="{3844FC1D-34DE-43A6-8517-A4BE756F25BD}"/>
              </a:ext>
            </a:extLst>
          </p:cNvPr>
          <p:cNvGrpSpPr/>
          <p:nvPr/>
        </p:nvGrpSpPr>
        <p:grpSpPr>
          <a:xfrm>
            <a:off x="647773" y="4596892"/>
            <a:ext cx="8787976" cy="1675667"/>
            <a:chOff x="647773" y="4596892"/>
            <a:chExt cx="8787976" cy="1675667"/>
          </a:xfrm>
        </p:grpSpPr>
        <p:graphicFrame>
          <p:nvGraphicFramePr>
            <p:cNvPr id="53" name="Object 2"/>
            <p:cNvGraphicFramePr>
              <a:graphicFrameLocks noChangeAspect="1"/>
            </p:cNvGraphicFramePr>
            <p:nvPr>
              <p:extLst>
                <p:ext uri="{D42A27DB-BD31-4B8C-83A1-F6EECF244321}">
                  <p14:modId xmlns:p14="http://schemas.microsoft.com/office/powerpoint/2010/main" val="1967175349"/>
                </p:ext>
              </p:extLst>
            </p:nvPr>
          </p:nvGraphicFramePr>
          <p:xfrm>
            <a:off x="1154960" y="5647268"/>
            <a:ext cx="7180066" cy="625291"/>
          </p:xfrm>
          <a:graphic>
            <a:graphicData uri="http://schemas.openxmlformats.org/presentationml/2006/ole">
              <mc:AlternateContent xmlns:mc="http://schemas.openxmlformats.org/markup-compatibility/2006">
                <mc:Choice xmlns:v="urn:schemas-microsoft-com:vml" Requires="v">
                  <p:oleObj spid="_x0000_s7178" name="Equation" r:id="rId16" imgW="4229100" imgH="368300" progId="Equation.3">
                    <p:embed/>
                  </p:oleObj>
                </mc:Choice>
                <mc:Fallback>
                  <p:oleObj name="Equation" r:id="rId16" imgW="4229100" imgH="368300" progId="Equation.3">
                    <p:embed/>
                    <p:pic>
                      <p:nvPicPr>
                        <p:cNvPr id="53" name="Object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54960" y="5647268"/>
                          <a:ext cx="7180066" cy="625291"/>
                        </a:xfrm>
                        <a:prstGeom prst="rect">
                          <a:avLst/>
                        </a:prstGeom>
                        <a:solidFill>
                          <a:srgbClr val="FFFF00"/>
                        </a:solidFill>
                        <a:ln>
                          <a:noFill/>
                        </a:ln>
                        <a:effectLst/>
                        <a:extLst/>
                      </p:spPr>
                    </p:pic>
                  </p:oleObj>
                </mc:Fallback>
              </mc:AlternateContent>
            </a:graphicData>
          </a:graphic>
        </p:graphicFrame>
        <p:sp>
          <p:nvSpPr>
            <p:cNvPr id="54" name="Text Box 16"/>
            <p:cNvSpPr txBox="1">
              <a:spLocks noChangeArrowheads="1"/>
            </p:cNvSpPr>
            <p:nvPr/>
          </p:nvSpPr>
          <p:spPr bwMode="auto">
            <a:xfrm>
              <a:off x="647773" y="4596892"/>
              <a:ext cx="878797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marL="0" indent="0" eaLnBrk="1" hangingPunct="1">
                <a:spcBef>
                  <a:spcPct val="50000"/>
                </a:spcBef>
              </a:pPr>
              <a:r>
                <a:rPr lang="en-US" altLang="en-US" dirty="0"/>
                <a:t>Motion of a rigid body in plane motion is completely defined by the force resultant and moment resultant about </a:t>
              </a:r>
              <a:r>
                <a:rPr lang="en-US" altLang="en-US" i="1" dirty="0"/>
                <a:t>G </a:t>
              </a:r>
              <a:r>
                <a:rPr lang="en-US" altLang="en-US" dirty="0"/>
                <a:t>of the external and effective forces as:</a:t>
              </a:r>
            </a:p>
          </p:txBody>
        </p:sp>
        <p:sp>
          <p:nvSpPr>
            <p:cNvPr id="8" name="Star: 5 Points 7">
              <a:extLst>
                <a:ext uri="{FF2B5EF4-FFF2-40B4-BE49-F238E27FC236}">
                  <a16:creationId xmlns:a16="http://schemas.microsoft.com/office/drawing/2014/main" id="{C96D82D9-E841-4FFB-AE32-F5743A72FA1C}"/>
                </a:ext>
              </a:extLst>
            </p:cNvPr>
            <p:cNvSpPr/>
            <p:nvPr/>
          </p:nvSpPr>
          <p:spPr>
            <a:xfrm>
              <a:off x="8408290" y="5525239"/>
              <a:ext cx="323481" cy="323481"/>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81DE513-F550-4154-85BF-522B4DAFDA5B}"/>
                  </a:ext>
                </a:extLst>
              </p:cNvPr>
              <p:cNvSpPr txBox="1"/>
              <p:nvPr/>
            </p:nvSpPr>
            <p:spPr>
              <a:xfrm>
                <a:off x="1241082" y="6369407"/>
                <a:ext cx="5222135" cy="498726"/>
              </a:xfrm>
              <a:prstGeom prst="rect">
                <a:avLst/>
              </a:prstGeom>
              <a:noFill/>
            </p:spPr>
            <p:txBody>
              <a:bodyPr wrap="none" rtlCol="0">
                <a:spAutoFit/>
              </a:bodyPr>
              <a:lstStyle/>
              <a:p>
                <a:r>
                  <a:rPr lang="en-US" sz="2400" dirty="0">
                    <a:solidFill>
                      <a:schemeClr val="bg1"/>
                    </a:solidFill>
                  </a:rPr>
                  <a:t>Kinematics:  </a:t>
                </a:r>
                <a14:m>
                  <m:oMath xmlns:m="http://schemas.openxmlformats.org/officeDocument/2006/math">
                    <m:bar>
                      <m:barPr>
                        <m:pos m:val="top"/>
                        <m:ctrlPr>
                          <a:rPr lang="en-US" sz="2400" b="1" i="1" smtClean="0">
                            <a:solidFill>
                              <a:srgbClr val="FF0000"/>
                            </a:solidFill>
                            <a:latin typeface="Cambria Math" panose="02040503050406030204" pitchFamily="18" charset="0"/>
                          </a:rPr>
                        </m:ctrlPr>
                      </m:barPr>
                      <m:e>
                        <m:r>
                          <a:rPr lang="en-US" sz="2400" b="1" i="1" smtClean="0">
                            <a:solidFill>
                              <a:srgbClr val="FF0000"/>
                            </a:solidFill>
                            <a:latin typeface="Cambria Math" panose="02040503050406030204" pitchFamily="18" charset="0"/>
                          </a:rPr>
                          <m:t>𝒂</m:t>
                        </m:r>
                      </m:e>
                    </m:bar>
                    <m:r>
                      <a:rPr lang="en-US" sz="2400" b="0" i="1" smtClean="0">
                        <a:solidFill>
                          <a:schemeClr val="bg1"/>
                        </a:solidFill>
                        <a:latin typeface="Cambria Math" panose="02040503050406030204" pitchFamily="18" charset="0"/>
                      </a:rPr>
                      <m:t>=</m:t>
                    </m:r>
                    <m:sSub>
                      <m:sSubPr>
                        <m:ctrlPr>
                          <a:rPr lang="en-US" sz="2400" b="0" i="1" smtClean="0">
                            <a:solidFill>
                              <a:schemeClr val="bg1"/>
                            </a:solidFill>
                            <a:latin typeface="Cambria Math" panose="02040503050406030204" pitchFamily="18" charset="0"/>
                          </a:rPr>
                        </m:ctrlPr>
                      </m:sSubPr>
                      <m:e>
                        <m:r>
                          <a:rPr lang="en-US" sz="2400" b="1" i="1" smtClean="0">
                            <a:solidFill>
                              <a:schemeClr val="bg1"/>
                            </a:solidFill>
                            <a:latin typeface="Cambria Math" panose="02040503050406030204" pitchFamily="18" charset="0"/>
                          </a:rPr>
                          <m:t>𝒂</m:t>
                        </m:r>
                      </m:e>
                      <m:sub>
                        <m:r>
                          <a:rPr lang="en-US" sz="2400" b="0" i="1" smtClean="0">
                            <a:solidFill>
                              <a:schemeClr val="bg1"/>
                            </a:solidFill>
                            <a:latin typeface="Cambria Math" panose="02040503050406030204" pitchFamily="18" charset="0"/>
                          </a:rPr>
                          <m:t>𝑟𝑒𝑓</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𝑟</m:t>
                    </m:r>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ea typeface="Cambria Math" panose="02040503050406030204" pitchFamily="18" charset="0"/>
                          </a:rPr>
                          <m:t>𝜔</m:t>
                        </m:r>
                      </m:e>
                      <m:sup>
                        <m:r>
                          <a:rPr lang="en-US" sz="2400" b="0" i="1" smtClean="0">
                            <a:solidFill>
                              <a:schemeClr val="bg1"/>
                            </a:solidFill>
                            <a:latin typeface="Cambria Math" panose="02040503050406030204" pitchFamily="18" charset="0"/>
                          </a:rPr>
                          <m:t>2</m:t>
                        </m:r>
                      </m:sup>
                    </m:sSup>
                    <m:sSub>
                      <m:sSubPr>
                        <m:ctrlPr>
                          <a:rPr lang="en-US" sz="2400" b="0" i="1" smtClean="0">
                            <a:solidFill>
                              <a:schemeClr val="bg1"/>
                            </a:solidFill>
                            <a:latin typeface="Cambria Math" panose="02040503050406030204" pitchFamily="18" charset="0"/>
                          </a:rPr>
                        </m:ctrlPr>
                      </m:sSubPr>
                      <m:e>
                        <m:r>
                          <a:rPr lang="en-US" sz="2400" b="1" i="1" smtClean="0">
                            <a:solidFill>
                              <a:schemeClr val="bg1"/>
                            </a:solidFill>
                            <a:latin typeface="Cambria Math" panose="02040503050406030204" pitchFamily="18" charset="0"/>
                          </a:rPr>
                          <m:t>𝒆</m:t>
                        </m:r>
                      </m:e>
                      <m:sub>
                        <m:r>
                          <a:rPr lang="en-US" sz="2400" b="0" i="1" smtClean="0">
                            <a:solidFill>
                              <a:schemeClr val="bg1"/>
                            </a:solidFill>
                            <a:latin typeface="Cambria Math" panose="02040503050406030204" pitchFamily="18" charset="0"/>
                          </a:rPr>
                          <m:t>𝑛</m:t>
                        </m:r>
                      </m:sub>
                    </m:sSub>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𝑟</m:t>
                    </m:r>
                    <m:r>
                      <a:rPr lang="en-US" sz="2400" b="0" i="1" smtClean="0">
                        <a:solidFill>
                          <a:srgbClr val="FF0000"/>
                        </a:solidFill>
                        <a:latin typeface="Cambria Math" panose="02040503050406030204" pitchFamily="18" charset="0"/>
                        <a:ea typeface="Cambria Math" panose="02040503050406030204" pitchFamily="18" charset="0"/>
                      </a:rPr>
                      <m:t>𝛼</m:t>
                    </m:r>
                    <m:sSub>
                      <m:sSubPr>
                        <m:ctrlPr>
                          <a:rPr lang="en-US" sz="2400" b="0" i="1" smtClean="0">
                            <a:solidFill>
                              <a:schemeClr val="bg1"/>
                            </a:solidFill>
                            <a:latin typeface="Cambria Math" panose="02040503050406030204" pitchFamily="18" charset="0"/>
                            <a:ea typeface="Cambria Math" panose="02040503050406030204" pitchFamily="18" charset="0"/>
                          </a:rPr>
                        </m:ctrlPr>
                      </m:sSubPr>
                      <m:e>
                        <m:r>
                          <a:rPr lang="en-US" sz="2400" b="1" i="1" smtClean="0">
                            <a:solidFill>
                              <a:schemeClr val="bg1"/>
                            </a:solidFill>
                            <a:latin typeface="Cambria Math" panose="02040503050406030204" pitchFamily="18" charset="0"/>
                            <a:ea typeface="Cambria Math" panose="02040503050406030204" pitchFamily="18" charset="0"/>
                          </a:rPr>
                          <m:t>𝒆</m:t>
                        </m:r>
                      </m:e>
                      <m:sub>
                        <m:r>
                          <a:rPr lang="en-US" sz="2400" b="0" i="1" smtClean="0">
                            <a:solidFill>
                              <a:schemeClr val="bg1"/>
                            </a:solidFill>
                            <a:latin typeface="Cambria Math" panose="02040503050406030204" pitchFamily="18" charset="0"/>
                            <a:ea typeface="Cambria Math" panose="02040503050406030204" pitchFamily="18" charset="0"/>
                          </a:rPr>
                          <m:t>𝑡</m:t>
                        </m:r>
                      </m:sub>
                    </m:sSub>
                  </m:oMath>
                </a14:m>
                <a:r>
                  <a:rPr lang="en-US" sz="2400" dirty="0">
                    <a:solidFill>
                      <a:schemeClr val="bg1"/>
                    </a:solidFill>
                  </a:rPr>
                  <a:t> </a:t>
                </a:r>
                <a:endParaRPr lang="en-SG" sz="2400" dirty="0">
                  <a:solidFill>
                    <a:schemeClr val="bg1"/>
                  </a:solidFill>
                </a:endParaRPr>
              </a:p>
            </p:txBody>
          </p:sp>
        </mc:Choice>
        <mc:Fallback xmlns="">
          <p:sp>
            <p:nvSpPr>
              <p:cNvPr id="28" name="TextBox 27">
                <a:extLst>
                  <a:ext uri="{FF2B5EF4-FFF2-40B4-BE49-F238E27FC236}">
                    <a16:creationId xmlns:a16="http://schemas.microsoft.com/office/drawing/2014/main" id="{B81DE513-F550-4154-85BF-522B4DAFDA5B}"/>
                  </a:ext>
                </a:extLst>
              </p:cNvPr>
              <p:cNvSpPr txBox="1">
                <a:spLocks noRot="1" noChangeAspect="1" noMove="1" noResize="1" noEditPoints="1" noAdjustHandles="1" noChangeArrowheads="1" noChangeShapeType="1" noTextEdit="1"/>
              </p:cNvSpPr>
              <p:nvPr/>
            </p:nvSpPr>
            <p:spPr>
              <a:xfrm>
                <a:off x="1241082" y="6369407"/>
                <a:ext cx="5222135" cy="498726"/>
              </a:xfrm>
              <a:prstGeom prst="rect">
                <a:avLst/>
              </a:prstGeom>
              <a:blipFill>
                <a:blip r:embed="rId18"/>
                <a:stretch>
                  <a:fillRect l="-1869" t="-7317" b="-21951"/>
                </a:stretch>
              </a:blipFill>
            </p:spPr>
            <p:txBody>
              <a:bodyPr/>
              <a:lstStyle/>
              <a:p>
                <a:r>
                  <a:rPr lang="en-SG">
                    <a:noFill/>
                  </a:rPr>
                  <a:t> </a:t>
                </a:r>
              </a:p>
            </p:txBody>
          </p:sp>
        </mc:Fallback>
      </mc:AlternateContent>
    </p:spTree>
    <p:extLst>
      <p:ext uri="{BB962C8B-B14F-4D97-AF65-F5344CB8AC3E}">
        <p14:creationId xmlns:p14="http://schemas.microsoft.com/office/powerpoint/2010/main" val="324620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a:xfrm>
            <a:off x="8803190" y="6510221"/>
            <a:ext cx="1066021" cy="365125"/>
          </a:xfrm>
        </p:spPr>
        <p:txBody>
          <a:bodyPr/>
          <a:lstStyle/>
          <a:p>
            <a:pPr>
              <a:defRPr/>
            </a:pPr>
            <a:fld id="{365B5569-9ECA-4311-A86B-413241116197}" type="slidenum">
              <a:rPr lang="en-US" altLang="en-US" smtClean="0"/>
              <a:pPr>
                <a:defRPr/>
              </a:pPr>
              <a:t>14</a:t>
            </a:fld>
            <a:endParaRPr lang="en-US" altLang="en-US"/>
          </a:p>
        </p:txBody>
      </p:sp>
      <p:sp>
        <p:nvSpPr>
          <p:cNvPr id="40" name="TextBox 39"/>
          <p:cNvSpPr txBox="1"/>
          <p:nvPr/>
        </p:nvSpPr>
        <p:spPr>
          <a:xfrm>
            <a:off x="-165908" y="-170335"/>
            <a:ext cx="7035800"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In summary</a:t>
            </a:r>
          </a:p>
        </p:txBody>
      </p:sp>
      <p:sp>
        <p:nvSpPr>
          <p:cNvPr id="12" name="Oval 4"/>
          <p:cNvSpPr>
            <a:spLocks noChangeArrowheads="1"/>
          </p:cNvSpPr>
          <p:nvPr/>
        </p:nvSpPr>
        <p:spPr bwMode="auto">
          <a:xfrm rot="18240611">
            <a:off x="1310111" y="1286605"/>
            <a:ext cx="1331913" cy="898525"/>
          </a:xfrm>
          <a:prstGeom prst="ellipse">
            <a:avLst/>
          </a:prstGeom>
          <a:solidFill>
            <a:srgbClr val="FFFF99"/>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3" name="Oval 5"/>
          <p:cNvSpPr>
            <a:spLocks noChangeArrowheads="1"/>
          </p:cNvSpPr>
          <p:nvPr/>
        </p:nvSpPr>
        <p:spPr bwMode="auto">
          <a:xfrm>
            <a:off x="1946699" y="1715230"/>
            <a:ext cx="76200" cy="76200"/>
          </a:xfrm>
          <a:prstGeom prst="ellipse">
            <a:avLst/>
          </a:prstGeom>
          <a:solidFill>
            <a:schemeClr val="accent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4" name="Text Box 6"/>
          <p:cNvSpPr txBox="1">
            <a:spLocks noChangeArrowheads="1"/>
          </p:cNvSpPr>
          <p:nvPr/>
        </p:nvSpPr>
        <p:spPr bwMode="auto">
          <a:xfrm>
            <a:off x="2000674" y="1543780"/>
            <a:ext cx="312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t>G</a:t>
            </a:r>
          </a:p>
        </p:txBody>
      </p:sp>
      <p:sp>
        <p:nvSpPr>
          <p:cNvPr id="15" name="Text Box 7"/>
          <p:cNvSpPr txBox="1">
            <a:spLocks noChangeArrowheads="1"/>
          </p:cNvSpPr>
          <p:nvPr/>
        </p:nvSpPr>
        <p:spPr bwMode="auto">
          <a:xfrm>
            <a:off x="3203816" y="1543780"/>
            <a:ext cx="419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t>=</a:t>
            </a:r>
          </a:p>
        </p:txBody>
      </p:sp>
      <p:sp>
        <p:nvSpPr>
          <p:cNvPr id="16" name="Line 8"/>
          <p:cNvSpPr>
            <a:spLocks noChangeShapeType="1"/>
          </p:cNvSpPr>
          <p:nvPr/>
        </p:nvSpPr>
        <p:spPr bwMode="auto">
          <a:xfrm flipV="1">
            <a:off x="898949" y="2081942"/>
            <a:ext cx="817563" cy="333375"/>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17" name="Line 9"/>
          <p:cNvSpPr>
            <a:spLocks noChangeShapeType="1"/>
          </p:cNvSpPr>
          <p:nvPr/>
        </p:nvSpPr>
        <p:spPr bwMode="auto">
          <a:xfrm flipH="1" flipV="1">
            <a:off x="2178474" y="1985105"/>
            <a:ext cx="107950" cy="493713"/>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18" name="Line 10"/>
          <p:cNvSpPr>
            <a:spLocks noChangeShapeType="1"/>
          </p:cNvSpPr>
          <p:nvPr/>
        </p:nvSpPr>
        <p:spPr bwMode="auto">
          <a:xfrm flipH="1">
            <a:off x="2083224" y="1307242"/>
            <a:ext cx="590550" cy="74613"/>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19" name="Line 11"/>
          <p:cNvSpPr>
            <a:spLocks noChangeShapeType="1"/>
          </p:cNvSpPr>
          <p:nvPr/>
        </p:nvSpPr>
        <p:spPr bwMode="auto">
          <a:xfrm flipV="1">
            <a:off x="1267570" y="1583930"/>
            <a:ext cx="457866" cy="303872"/>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20" name="Text Box 12"/>
          <p:cNvSpPr txBox="1">
            <a:spLocks noChangeArrowheads="1"/>
          </p:cNvSpPr>
          <p:nvPr/>
        </p:nvSpPr>
        <p:spPr bwMode="auto">
          <a:xfrm>
            <a:off x="617961" y="1994630"/>
            <a:ext cx="484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u="sng"/>
              <a:t>F</a:t>
            </a:r>
            <a:r>
              <a:rPr lang="en-US" altLang="en-US" sz="1800" i="1" baseline="-25000"/>
              <a:t>1</a:t>
            </a:r>
            <a:endParaRPr lang="en-US" altLang="en-US" sz="1800" i="1"/>
          </a:p>
        </p:txBody>
      </p:sp>
      <p:sp>
        <p:nvSpPr>
          <p:cNvPr id="21" name="Text Box 13"/>
          <p:cNvSpPr txBox="1">
            <a:spLocks noChangeArrowheads="1"/>
          </p:cNvSpPr>
          <p:nvPr/>
        </p:nvSpPr>
        <p:spPr bwMode="auto">
          <a:xfrm>
            <a:off x="2632499" y="1159605"/>
            <a:ext cx="484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u="sng"/>
              <a:t>F</a:t>
            </a:r>
            <a:r>
              <a:rPr lang="en-US" altLang="en-US" sz="1800" i="1" baseline="-25000"/>
              <a:t>3</a:t>
            </a:r>
            <a:endParaRPr lang="en-US" altLang="en-US" sz="1800" i="1"/>
          </a:p>
        </p:txBody>
      </p:sp>
      <p:sp>
        <p:nvSpPr>
          <p:cNvPr id="22" name="Text Box 14"/>
          <p:cNvSpPr txBox="1">
            <a:spLocks noChangeArrowheads="1"/>
          </p:cNvSpPr>
          <p:nvPr/>
        </p:nvSpPr>
        <p:spPr bwMode="auto">
          <a:xfrm>
            <a:off x="993415" y="1349200"/>
            <a:ext cx="484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u="sng" dirty="0"/>
              <a:t>F</a:t>
            </a:r>
            <a:r>
              <a:rPr lang="en-US" altLang="en-US" sz="1800" i="1" baseline="-25000" dirty="0"/>
              <a:t>2</a:t>
            </a:r>
            <a:endParaRPr lang="en-US" altLang="en-US" sz="1800" i="1" dirty="0"/>
          </a:p>
        </p:txBody>
      </p:sp>
      <p:sp>
        <p:nvSpPr>
          <p:cNvPr id="23" name="Text Box 15"/>
          <p:cNvSpPr txBox="1">
            <a:spLocks noChangeArrowheads="1"/>
          </p:cNvSpPr>
          <p:nvPr/>
        </p:nvSpPr>
        <p:spPr bwMode="auto">
          <a:xfrm>
            <a:off x="2292774" y="2120042"/>
            <a:ext cx="484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u="sng"/>
              <a:t>F</a:t>
            </a:r>
            <a:r>
              <a:rPr lang="en-US" altLang="en-US" sz="1800" i="1" baseline="-25000"/>
              <a:t>4</a:t>
            </a:r>
            <a:endParaRPr lang="en-US" altLang="en-US" sz="1800" i="1"/>
          </a:p>
        </p:txBody>
      </p:sp>
      <p:grpSp>
        <p:nvGrpSpPr>
          <p:cNvPr id="119" name="Group 118"/>
          <p:cNvGrpSpPr/>
          <p:nvPr/>
        </p:nvGrpSpPr>
        <p:grpSpPr>
          <a:xfrm>
            <a:off x="203104" y="1193763"/>
            <a:ext cx="9045701" cy="2527504"/>
            <a:chOff x="203104" y="1193763"/>
            <a:chExt cx="9045701" cy="2527504"/>
          </a:xfrm>
        </p:grpSpPr>
        <p:grpSp>
          <p:nvGrpSpPr>
            <p:cNvPr id="118" name="Group 117"/>
            <p:cNvGrpSpPr/>
            <p:nvPr/>
          </p:nvGrpSpPr>
          <p:grpSpPr>
            <a:xfrm>
              <a:off x="203104" y="1316767"/>
              <a:ext cx="9045701" cy="2404500"/>
              <a:chOff x="203104" y="1316767"/>
              <a:chExt cx="9045701" cy="2404500"/>
            </a:xfrm>
          </p:grpSpPr>
          <p:sp>
            <p:nvSpPr>
              <p:cNvPr id="103" name="Text Box 16"/>
              <p:cNvSpPr txBox="1">
                <a:spLocks noChangeArrowheads="1"/>
              </p:cNvSpPr>
              <p:nvPr/>
            </p:nvSpPr>
            <p:spPr bwMode="auto">
              <a:xfrm>
                <a:off x="203104" y="2982603"/>
                <a:ext cx="9045701"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marL="0" indent="0" algn="just" eaLnBrk="1" hangingPunct="1">
                  <a:spcBef>
                    <a:spcPct val="50000"/>
                  </a:spcBef>
                </a:pPr>
                <a:r>
                  <a:rPr lang="en-US" altLang="en-US" sz="2400" b="1" u="sng" dirty="0">
                    <a:solidFill>
                      <a:srgbClr val="FF0000"/>
                    </a:solidFill>
                  </a:rPr>
                  <a:t>Note 1</a:t>
                </a:r>
                <a:r>
                  <a:rPr lang="en-US" altLang="en-US" sz="1800" dirty="0"/>
                  <a:t>: Not necessarily to sum moment about </a:t>
                </a:r>
                <a:r>
                  <a:rPr lang="en-US" altLang="en-US" sz="1800" i="1" dirty="0"/>
                  <a:t>G</a:t>
                </a:r>
                <a:r>
                  <a:rPr lang="en-US" altLang="en-US" sz="1800" dirty="0"/>
                  <a:t> always. For example, we can take moment about point </a:t>
                </a:r>
                <a:r>
                  <a:rPr lang="en-US" altLang="en-US" sz="1800" i="1" dirty="0"/>
                  <a:t>A </a:t>
                </a:r>
                <a:r>
                  <a:rPr lang="en-US" altLang="en-US" sz="1800" dirty="0"/>
                  <a:t>for convenience.</a:t>
                </a:r>
              </a:p>
            </p:txBody>
          </p:sp>
          <p:sp>
            <p:nvSpPr>
              <p:cNvPr id="47" name="Oval 46"/>
              <p:cNvSpPr/>
              <p:nvPr/>
            </p:nvSpPr>
            <p:spPr>
              <a:xfrm>
                <a:off x="2013374" y="1316767"/>
                <a:ext cx="106363" cy="1063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06" name="Text Box 6"/>
            <p:cNvSpPr txBox="1">
              <a:spLocks noChangeArrowheads="1"/>
            </p:cNvSpPr>
            <p:nvPr/>
          </p:nvSpPr>
          <p:spPr bwMode="auto">
            <a:xfrm>
              <a:off x="1696715" y="1193763"/>
              <a:ext cx="312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dirty="0">
                  <a:solidFill>
                    <a:srgbClr val="FF0000"/>
                  </a:solidFill>
                </a:rPr>
                <a:t>A</a:t>
              </a:r>
            </a:p>
          </p:txBody>
        </p:sp>
      </p:grpSp>
      <p:grpSp>
        <p:nvGrpSpPr>
          <p:cNvPr id="28" name="Group 27"/>
          <p:cNvGrpSpPr/>
          <p:nvPr/>
        </p:nvGrpSpPr>
        <p:grpSpPr>
          <a:xfrm>
            <a:off x="3886621" y="916694"/>
            <a:ext cx="1789164" cy="2006511"/>
            <a:chOff x="5825149" y="853988"/>
            <a:chExt cx="1789164" cy="2006511"/>
          </a:xfrm>
        </p:grpSpPr>
        <p:grpSp>
          <p:nvGrpSpPr>
            <p:cNvPr id="11" name="Group 10"/>
            <p:cNvGrpSpPr/>
            <p:nvPr/>
          </p:nvGrpSpPr>
          <p:grpSpPr>
            <a:xfrm>
              <a:off x="5825149" y="853988"/>
              <a:ext cx="1789164" cy="1562124"/>
              <a:chOff x="5748949" y="1956625"/>
              <a:chExt cx="1789164" cy="1562124"/>
            </a:xfrm>
          </p:grpSpPr>
          <p:sp>
            <p:nvSpPr>
              <p:cNvPr id="43" name="Oval 17"/>
              <p:cNvSpPr>
                <a:spLocks noChangeArrowheads="1"/>
              </p:cNvSpPr>
              <p:nvPr/>
            </p:nvSpPr>
            <p:spPr bwMode="auto">
              <a:xfrm rot="18240611">
                <a:off x="5532255" y="2403530"/>
                <a:ext cx="1331913" cy="898525"/>
              </a:xfrm>
              <a:prstGeom prst="ellipse">
                <a:avLst/>
              </a:prstGeom>
              <a:solidFill>
                <a:srgbClr val="FFFF99"/>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grpSp>
            <p:nvGrpSpPr>
              <p:cNvPr id="7" name="Group 6"/>
              <p:cNvGrpSpPr/>
              <p:nvPr/>
            </p:nvGrpSpPr>
            <p:grpSpPr>
              <a:xfrm>
                <a:off x="5811655" y="1956625"/>
                <a:ext cx="1726458" cy="1467668"/>
                <a:chOff x="5811655" y="1956625"/>
                <a:chExt cx="1726458" cy="1467668"/>
              </a:xfrm>
            </p:grpSpPr>
            <p:graphicFrame>
              <p:nvGraphicFramePr>
                <p:cNvPr id="41" name="Object 30"/>
                <p:cNvGraphicFramePr>
                  <a:graphicFrameLocks noChangeAspect="1"/>
                </p:cNvGraphicFramePr>
                <p:nvPr>
                  <p:extLst/>
                </p:nvPr>
              </p:nvGraphicFramePr>
              <p:xfrm>
                <a:off x="6906993" y="2695758"/>
                <a:ext cx="480369" cy="285491"/>
              </p:xfrm>
              <a:graphic>
                <a:graphicData uri="http://schemas.openxmlformats.org/presentationml/2006/ole">
                  <mc:AlternateContent xmlns:mc="http://schemas.openxmlformats.org/markup-compatibility/2006">
                    <mc:Choice xmlns:v="urn:schemas-microsoft-com:vml" Requires="v">
                      <p:oleObj spid="_x0000_s8194" name="公式" r:id="rId5" imgW="342720" imgH="203040" progId="Equation.3">
                        <p:embed/>
                      </p:oleObj>
                    </mc:Choice>
                    <mc:Fallback>
                      <p:oleObj name="公式" r:id="rId5" imgW="342720" imgH="203040" progId="Equation.3">
                        <p:embed/>
                        <p:pic>
                          <p:nvPicPr>
                            <p:cNvPr id="41" name="Object 30"/>
                            <p:cNvPicPr>
                              <a:picLocks noChangeAspect="1" noChangeArrowheads="1"/>
                            </p:cNvPicPr>
                            <p:nvPr/>
                          </p:nvPicPr>
                          <p:blipFill>
                            <a:blip r:embed="rId6"/>
                            <a:srcRect/>
                            <a:stretch>
                              <a:fillRect/>
                            </a:stretch>
                          </p:blipFill>
                          <p:spPr bwMode="auto">
                            <a:xfrm>
                              <a:off x="6906993" y="2695758"/>
                              <a:ext cx="480369" cy="285491"/>
                            </a:xfrm>
                            <a:prstGeom prst="rect">
                              <a:avLst/>
                            </a:prstGeom>
                            <a:noFill/>
                            <a:ln>
                              <a:noFill/>
                            </a:ln>
                            <a:effectLst/>
                            <a:extLst/>
                          </p:spPr>
                        </p:pic>
                      </p:oleObj>
                    </mc:Fallback>
                  </mc:AlternateContent>
                </a:graphicData>
              </a:graphic>
            </p:graphicFrame>
            <p:sp>
              <p:nvSpPr>
                <p:cNvPr id="44" name="Oval 18"/>
                <p:cNvSpPr>
                  <a:spLocks noChangeArrowheads="1"/>
                </p:cNvSpPr>
                <p:nvPr/>
              </p:nvSpPr>
              <p:spPr bwMode="auto">
                <a:xfrm>
                  <a:off x="6116455" y="2808343"/>
                  <a:ext cx="76200" cy="76200"/>
                </a:xfrm>
                <a:prstGeom prst="ellipse">
                  <a:avLst/>
                </a:prstGeom>
                <a:solidFill>
                  <a:schemeClr val="accent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45" name="Text Box 19"/>
                <p:cNvSpPr txBox="1">
                  <a:spLocks noChangeArrowheads="1"/>
                </p:cNvSpPr>
                <p:nvPr/>
              </p:nvSpPr>
              <p:spPr bwMode="auto">
                <a:xfrm>
                  <a:off x="6213292" y="2625780"/>
                  <a:ext cx="312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G</a:t>
                  </a:r>
                </a:p>
              </p:txBody>
            </p:sp>
            <p:sp>
              <p:nvSpPr>
                <p:cNvPr id="46" name="Line 22"/>
                <p:cNvSpPr>
                  <a:spLocks noChangeShapeType="1"/>
                </p:cNvSpPr>
                <p:nvPr/>
              </p:nvSpPr>
              <p:spPr bwMode="auto">
                <a:xfrm flipV="1">
                  <a:off x="6133917" y="2840091"/>
                  <a:ext cx="735975" cy="1"/>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48" name="Arc 31"/>
                <p:cNvSpPr>
                  <a:spLocks/>
                </p:cNvSpPr>
                <p:nvPr/>
              </p:nvSpPr>
              <p:spPr bwMode="auto">
                <a:xfrm rot="8698698">
                  <a:off x="5925955" y="2714680"/>
                  <a:ext cx="344488" cy="434975"/>
                </a:xfrm>
                <a:custGeom>
                  <a:avLst/>
                  <a:gdLst>
                    <a:gd name="T0" fmla="*/ 0 w 21600"/>
                    <a:gd name="T1" fmla="*/ 0 h 38156"/>
                    <a:gd name="T2" fmla="*/ 0 w 21600"/>
                    <a:gd name="T3" fmla="*/ 0 h 38156"/>
                    <a:gd name="T4" fmla="*/ 0 w 21600"/>
                    <a:gd name="T5" fmla="*/ 0 h 38156"/>
                    <a:gd name="T6" fmla="*/ 0 60000 65536"/>
                    <a:gd name="T7" fmla="*/ 0 60000 65536"/>
                    <a:gd name="T8" fmla="*/ 0 60000 65536"/>
                    <a:gd name="T9" fmla="*/ 0 w 21600"/>
                    <a:gd name="T10" fmla="*/ 0 h 38156"/>
                    <a:gd name="T11" fmla="*/ 21600 w 21600"/>
                    <a:gd name="T12" fmla="*/ 38156 h 38156"/>
                  </a:gdLst>
                  <a:ahLst/>
                  <a:cxnLst>
                    <a:cxn ang="T6">
                      <a:pos x="T0" y="T1"/>
                    </a:cxn>
                    <a:cxn ang="T7">
                      <a:pos x="T2" y="T3"/>
                    </a:cxn>
                    <a:cxn ang="T8">
                      <a:pos x="T4" y="T5"/>
                    </a:cxn>
                  </a:cxnLst>
                  <a:rect l="T9" t="T10" r="T11" b="T12"/>
                  <a:pathLst>
                    <a:path w="21600" h="38156" fill="none" extrusionOk="0">
                      <a:moveTo>
                        <a:pt x="-1" y="0"/>
                      </a:moveTo>
                      <a:cubicBezTo>
                        <a:pt x="11929" y="0"/>
                        <a:pt x="21600" y="9670"/>
                        <a:pt x="21600" y="21600"/>
                      </a:cubicBezTo>
                      <a:cubicBezTo>
                        <a:pt x="21600" y="27989"/>
                        <a:pt x="18770" y="34051"/>
                        <a:pt x="13872" y="38155"/>
                      </a:cubicBezTo>
                    </a:path>
                    <a:path w="21600" h="38156" stroke="0" extrusionOk="0">
                      <a:moveTo>
                        <a:pt x="-1" y="0"/>
                      </a:moveTo>
                      <a:cubicBezTo>
                        <a:pt x="11929" y="0"/>
                        <a:pt x="21600" y="9670"/>
                        <a:pt x="21600" y="21600"/>
                      </a:cubicBezTo>
                      <a:cubicBezTo>
                        <a:pt x="21600" y="27989"/>
                        <a:pt x="18770" y="34051"/>
                        <a:pt x="13872" y="38155"/>
                      </a:cubicBezTo>
                      <a:lnTo>
                        <a:pt x="0" y="21600"/>
                      </a:lnTo>
                      <a:lnTo>
                        <a:pt x="-1" y="0"/>
                      </a:lnTo>
                      <a:close/>
                    </a:path>
                  </a:pathLst>
                </a:custGeom>
                <a:noFill/>
                <a:ln w="9525">
                  <a:solidFill>
                    <a:srgbClr val="000000"/>
                  </a:solidFill>
                  <a:miter lim="800000"/>
                  <a:headEnd type="triangle" w="med" len="lg"/>
                  <a:tailEn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aphicFrame>
              <p:nvGraphicFramePr>
                <p:cNvPr id="49" name="Object 32"/>
                <p:cNvGraphicFramePr>
                  <a:graphicFrameLocks noChangeAspect="1"/>
                </p:cNvGraphicFramePr>
                <p:nvPr>
                  <p:extLst/>
                </p:nvPr>
              </p:nvGraphicFramePr>
              <p:xfrm>
                <a:off x="5811655" y="3013130"/>
                <a:ext cx="411163" cy="411163"/>
              </p:xfrm>
              <a:graphic>
                <a:graphicData uri="http://schemas.openxmlformats.org/presentationml/2006/ole">
                  <mc:AlternateContent xmlns:mc="http://schemas.openxmlformats.org/markup-compatibility/2006">
                    <mc:Choice xmlns:v="urn:schemas-microsoft-com:vml" Requires="v">
                      <p:oleObj spid="_x0000_s8195" name="Equation" r:id="rId7" imgW="228600" imgH="228600" progId="Equation.3">
                        <p:embed/>
                      </p:oleObj>
                    </mc:Choice>
                    <mc:Fallback>
                      <p:oleObj name="Equation" r:id="rId7" imgW="228600" imgH="228600" progId="Equation.3">
                        <p:embed/>
                        <p:pic>
                          <p:nvPicPr>
                            <p:cNvPr id="49"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1655" y="3013130"/>
                              <a:ext cx="411163"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Line 22"/>
                <p:cNvSpPr>
                  <a:spLocks noChangeShapeType="1"/>
                </p:cNvSpPr>
                <p:nvPr/>
              </p:nvSpPr>
              <p:spPr bwMode="auto">
                <a:xfrm flipV="1">
                  <a:off x="6126820" y="2206679"/>
                  <a:ext cx="7097" cy="638907"/>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graphicFrame>
              <p:nvGraphicFramePr>
                <p:cNvPr id="51" name="Object 30"/>
                <p:cNvGraphicFramePr>
                  <a:graphicFrameLocks noChangeAspect="1"/>
                </p:cNvGraphicFramePr>
                <p:nvPr>
                  <p:extLst/>
                </p:nvPr>
              </p:nvGraphicFramePr>
              <p:xfrm>
                <a:off x="5952470" y="1956625"/>
                <a:ext cx="480369" cy="285491"/>
              </p:xfrm>
              <a:graphic>
                <a:graphicData uri="http://schemas.openxmlformats.org/presentationml/2006/ole">
                  <mc:AlternateContent xmlns:mc="http://schemas.openxmlformats.org/markup-compatibility/2006">
                    <mc:Choice xmlns:v="urn:schemas-microsoft-com:vml" Requires="v">
                      <p:oleObj spid="_x0000_s8196" name="公式" r:id="rId9" imgW="342720" imgH="203040" progId="Equation.3">
                        <p:embed/>
                      </p:oleObj>
                    </mc:Choice>
                    <mc:Fallback>
                      <p:oleObj name="公式" r:id="rId9" imgW="342720" imgH="203040" progId="Equation.3">
                        <p:embed/>
                        <p:pic>
                          <p:nvPicPr>
                            <p:cNvPr id="51" name="Object 30"/>
                            <p:cNvPicPr>
                              <a:picLocks noChangeAspect="1" noChangeArrowheads="1"/>
                            </p:cNvPicPr>
                            <p:nvPr/>
                          </p:nvPicPr>
                          <p:blipFill>
                            <a:blip r:embed="rId10"/>
                            <a:srcRect/>
                            <a:stretch>
                              <a:fillRect/>
                            </a:stretch>
                          </p:blipFill>
                          <p:spPr bwMode="auto">
                            <a:xfrm>
                              <a:off x="5952470" y="1956625"/>
                              <a:ext cx="480369" cy="285491"/>
                            </a:xfrm>
                            <a:prstGeom prst="rect">
                              <a:avLst/>
                            </a:prstGeom>
                            <a:noFill/>
                            <a:ln>
                              <a:noFill/>
                            </a:ln>
                            <a:effectLst/>
                            <a:extLst/>
                          </p:spPr>
                        </p:pic>
                      </p:oleObj>
                    </mc:Fallback>
                  </mc:AlternateContent>
                </a:graphicData>
              </a:graphic>
            </p:graphicFrame>
            <p:sp>
              <p:nvSpPr>
                <p:cNvPr id="4" name="TextBox 3"/>
                <p:cNvSpPr txBox="1"/>
                <p:nvPr/>
              </p:nvSpPr>
              <p:spPr>
                <a:xfrm>
                  <a:off x="7250855" y="2718410"/>
                  <a:ext cx="287258" cy="369332"/>
                </a:xfrm>
                <a:prstGeom prst="rect">
                  <a:avLst/>
                </a:prstGeom>
                <a:noFill/>
              </p:spPr>
              <p:txBody>
                <a:bodyPr wrap="none" rtlCol="0">
                  <a:spAutoFit/>
                </a:bodyPr>
                <a:lstStyle/>
                <a:p>
                  <a:r>
                    <a:rPr lang="en-SG" i="1" dirty="0">
                      <a:latin typeface="Times New Roman" panose="02020603050405020304" pitchFamily="18" charset="0"/>
                      <a:cs typeface="Times New Roman" panose="02020603050405020304" pitchFamily="18" charset="0"/>
                    </a:rPr>
                    <a:t>x</a:t>
                  </a:r>
                </a:p>
              </p:txBody>
            </p:sp>
            <p:sp>
              <p:nvSpPr>
                <p:cNvPr id="52" name="TextBox 51"/>
                <p:cNvSpPr txBox="1"/>
                <p:nvPr/>
              </p:nvSpPr>
              <p:spPr>
                <a:xfrm>
                  <a:off x="6287262" y="1956625"/>
                  <a:ext cx="287258" cy="369332"/>
                </a:xfrm>
                <a:prstGeom prst="rect">
                  <a:avLst/>
                </a:prstGeom>
                <a:noFill/>
              </p:spPr>
              <p:txBody>
                <a:bodyPr wrap="none" rtlCol="0">
                  <a:spAutoFit/>
                </a:bodyPr>
                <a:lstStyle/>
                <a:p>
                  <a:r>
                    <a:rPr lang="en-SG" i="1" dirty="0">
                      <a:latin typeface="Times New Roman" panose="02020603050405020304" pitchFamily="18" charset="0"/>
                      <a:cs typeface="Times New Roman" panose="02020603050405020304" pitchFamily="18" charset="0"/>
                    </a:rPr>
                    <a:t>y</a:t>
                  </a:r>
                </a:p>
              </p:txBody>
            </p:sp>
          </p:grpSp>
        </p:grpSp>
        <p:sp>
          <p:nvSpPr>
            <p:cNvPr id="139" name="TextBox 138"/>
            <p:cNvSpPr txBox="1"/>
            <p:nvPr/>
          </p:nvSpPr>
          <p:spPr>
            <a:xfrm>
              <a:off x="5875644" y="2398834"/>
              <a:ext cx="809709" cy="461665"/>
            </a:xfrm>
            <a:prstGeom prst="rect">
              <a:avLst/>
            </a:prstGeom>
            <a:noFill/>
          </p:spPr>
          <p:txBody>
            <a:bodyPr wrap="none" rtlCol="0">
              <a:spAutoFit/>
            </a:bodyPr>
            <a:lstStyle/>
            <a:p>
              <a:r>
                <a:rPr lang="en-SG" sz="2400" b="1" dirty="0">
                  <a:solidFill>
                    <a:srgbClr val="FF0000"/>
                  </a:solidFill>
                </a:rPr>
                <a:t>E.F.D</a:t>
              </a:r>
            </a:p>
          </p:txBody>
        </p:sp>
        <p:sp>
          <p:nvSpPr>
            <p:cNvPr id="107" name="Oval 106"/>
            <p:cNvSpPr/>
            <p:nvPr/>
          </p:nvSpPr>
          <p:spPr>
            <a:xfrm>
              <a:off x="6326012" y="1307476"/>
              <a:ext cx="106363" cy="1063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8" name="Text Box 6"/>
            <p:cNvSpPr txBox="1">
              <a:spLocks noChangeArrowheads="1"/>
            </p:cNvSpPr>
            <p:nvPr/>
          </p:nvSpPr>
          <p:spPr bwMode="auto">
            <a:xfrm>
              <a:off x="6009353" y="1184472"/>
              <a:ext cx="312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solidFill>
                    <a:srgbClr val="FF0000"/>
                  </a:solidFill>
                </a:rPr>
                <a:t>A</a:t>
              </a:r>
            </a:p>
          </p:txBody>
        </p:sp>
      </p:grpSp>
      <p:grpSp>
        <p:nvGrpSpPr>
          <p:cNvPr id="3" name="Group 2">
            <a:extLst>
              <a:ext uri="{FF2B5EF4-FFF2-40B4-BE49-F238E27FC236}">
                <a16:creationId xmlns:a16="http://schemas.microsoft.com/office/drawing/2014/main" id="{3D2DA861-25D7-4ABD-96FA-3D39957EFB2A}"/>
              </a:ext>
            </a:extLst>
          </p:cNvPr>
          <p:cNvGrpSpPr/>
          <p:nvPr/>
        </p:nvGrpSpPr>
        <p:grpSpPr>
          <a:xfrm>
            <a:off x="384999" y="4732925"/>
            <a:ext cx="8868115" cy="1016033"/>
            <a:chOff x="384999" y="4732925"/>
            <a:chExt cx="8868115" cy="1016033"/>
          </a:xfrm>
        </p:grpSpPr>
        <mc:AlternateContent xmlns:mc="http://schemas.openxmlformats.org/markup-compatibility/2006" xmlns:a14="http://schemas.microsoft.com/office/drawing/2010/main">
          <mc:Choice Requires="a14">
            <p:sp>
              <p:nvSpPr>
                <p:cNvPr id="110" name="TextBox 109"/>
                <p:cNvSpPr txBox="1"/>
                <p:nvPr/>
              </p:nvSpPr>
              <p:spPr>
                <a:xfrm>
                  <a:off x="3289876" y="5412904"/>
                  <a:ext cx="4474815" cy="336054"/>
                </a:xfrm>
                <a:prstGeom prst="rect">
                  <a:avLst/>
                </a:prstGeom>
                <a:noFill/>
              </p:spPr>
              <p:txBody>
                <a:bodyPr wrap="none" lIns="0" tIns="0" rIns="0" bIns="0" rtlCol="0">
                  <a:spAutoFit/>
                </a:bodyPr>
                <a:lstStyle/>
                <a:p>
                  <a14:m>
                    <m:oMath xmlns:m="http://schemas.openxmlformats.org/officeDocument/2006/math">
                      <m:nary>
                        <m:naryPr>
                          <m:chr m:val="∑"/>
                          <m:subHide m:val="on"/>
                          <m:supHide m:val="on"/>
                          <m:ctrlPr>
                            <a:rPr lang="en-SG" i="1" smtClean="0">
                              <a:solidFill>
                                <a:srgbClr val="FF0000"/>
                              </a:solidFill>
                              <a:latin typeface="Cambria Math" panose="02040503050406030204" pitchFamily="18" charset="0"/>
                            </a:rPr>
                          </m:ctrlPr>
                        </m:naryPr>
                        <m:sub/>
                        <m:sup/>
                        <m:e>
                          <m:sSub>
                            <m:sSubPr>
                              <m:ctrlPr>
                                <a:rPr lang="en-SG"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𝑴</m:t>
                              </m:r>
                            </m:e>
                            <m:sub>
                              <m:r>
                                <a:rPr lang="en-US" b="0" i="1" smtClean="0">
                                  <a:solidFill>
                                    <a:srgbClr val="FF0000"/>
                                  </a:solidFill>
                                  <a:latin typeface="Cambria Math" panose="02040503050406030204" pitchFamily="18" charset="0"/>
                                </a:rPr>
                                <m:t>𝐴</m:t>
                              </m:r>
                            </m:sub>
                          </m:sSub>
                        </m:e>
                      </m:nary>
                      <m:r>
                        <a:rPr lang="en-US" b="0" i="1" smtClean="0">
                          <a:solidFill>
                            <a:srgbClr val="FF0000"/>
                          </a:solidFill>
                          <a:latin typeface="Cambria Math" panose="02040503050406030204" pitchFamily="18" charset="0"/>
                        </a:rPr>
                        <m:t>=</m:t>
                      </m:r>
                      <m:bar>
                        <m:barPr>
                          <m:pos m:val="top"/>
                          <m:ctrlPr>
                            <a:rPr lang="en-US" i="1">
                              <a:solidFill>
                                <a:srgbClr val="FF0000"/>
                              </a:solidFill>
                              <a:latin typeface="Cambria Math" panose="02040503050406030204" pitchFamily="18" charset="0"/>
                            </a:rPr>
                          </m:ctrlPr>
                        </m:barPr>
                        <m:e>
                          <m:r>
                            <a:rPr lang="en-US" i="1">
                              <a:solidFill>
                                <a:srgbClr val="FF0000"/>
                              </a:solidFill>
                              <a:latin typeface="Cambria Math" panose="02040503050406030204" pitchFamily="18" charset="0"/>
                            </a:rPr>
                            <m:t>𝐼</m:t>
                          </m:r>
                        </m:e>
                      </m:bar>
                      <m:r>
                        <a:rPr lang="en-US" b="1" i="1">
                          <a:solidFill>
                            <a:srgbClr val="FF0000"/>
                          </a:solidFill>
                          <a:latin typeface="Cambria Math" panose="02040503050406030204" pitchFamily="18" charset="0"/>
                          <a:ea typeface="Cambria Math" panose="02040503050406030204" pitchFamily="18" charset="0"/>
                        </a:rPr>
                        <m:t>𝜶</m:t>
                      </m:r>
                      <m:r>
                        <a:rPr lang="en-US" i="1">
                          <a:solidFill>
                            <a:srgbClr val="FF0000"/>
                          </a:solidFill>
                          <a:latin typeface="Cambria Math" panose="02040503050406030204" pitchFamily="18" charset="0"/>
                          <a:ea typeface="Cambria Math" panose="02040503050406030204" pitchFamily="18" charset="0"/>
                        </a:rPr>
                        <m:t>+</m:t>
                      </m:r>
                      <m:r>
                        <a:rPr lang="en-SG" b="0" i="1" smtClean="0">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𝑚</m:t>
                      </m:r>
                      <m:sSub>
                        <m:sSubPr>
                          <m:ctrlPr>
                            <a:rPr lang="en-US" i="1">
                              <a:solidFill>
                                <a:srgbClr val="FF0000"/>
                              </a:solidFill>
                              <a:latin typeface="Cambria Math" panose="02040503050406030204" pitchFamily="18" charset="0"/>
                              <a:ea typeface="Cambria Math" panose="02040503050406030204" pitchFamily="18" charset="0"/>
                            </a:rPr>
                          </m:ctrlPr>
                        </m:sSubPr>
                        <m:e>
                          <m:bar>
                            <m:barPr>
                              <m:pos m:val="top"/>
                              <m:ctrlPr>
                                <a:rPr lang="en-US" i="1">
                                  <a:solidFill>
                                    <a:srgbClr val="FF0000"/>
                                  </a:solidFill>
                                  <a:latin typeface="Cambria Math" panose="02040503050406030204" pitchFamily="18" charset="0"/>
                                  <a:ea typeface="Cambria Math" panose="02040503050406030204" pitchFamily="18" charset="0"/>
                                </a:rPr>
                              </m:ctrlPr>
                            </m:barPr>
                            <m:e>
                              <m:r>
                                <a:rPr lang="en-US" i="1">
                                  <a:solidFill>
                                    <a:srgbClr val="FF0000"/>
                                  </a:solidFill>
                                  <a:latin typeface="Cambria Math" panose="02040503050406030204" pitchFamily="18" charset="0"/>
                                  <a:ea typeface="Cambria Math" panose="02040503050406030204" pitchFamily="18" charset="0"/>
                                </a:rPr>
                                <m:t>𝑎</m:t>
                              </m:r>
                            </m:e>
                          </m:bar>
                        </m:e>
                        <m:sub>
                          <m:r>
                            <a:rPr lang="en-US" i="1">
                              <a:solidFill>
                                <a:srgbClr val="FF0000"/>
                              </a:solidFill>
                              <a:latin typeface="Cambria Math" panose="02040503050406030204" pitchFamily="18" charset="0"/>
                              <a:ea typeface="Cambria Math" panose="02040503050406030204" pitchFamily="18" charset="0"/>
                            </a:rPr>
                            <m:t>𝑥</m:t>
                          </m:r>
                        </m:sub>
                      </m:sSub>
                      <m:r>
                        <a:rPr lang="en-US" i="1">
                          <a:solidFill>
                            <a:srgbClr val="FF0000"/>
                          </a:solidFill>
                          <a:latin typeface="Cambria Math" panose="02040503050406030204" pitchFamily="18" charset="0"/>
                          <a:ea typeface="Cambria Math" panose="02040503050406030204" pitchFamily="18" charset="0"/>
                        </a:rPr>
                        <m:t> </m:t>
                      </m:r>
                      <m:r>
                        <a:rPr lang="en-US" i="1">
                          <a:solidFill>
                            <a:srgbClr val="FF0000"/>
                          </a:solidFill>
                          <a:latin typeface="Cambria Math" panose="02040503050406030204" pitchFamily="18" charset="0"/>
                          <a:ea typeface="Cambria Math" panose="02040503050406030204" pitchFamily="18" charset="0"/>
                        </a:rPr>
                        <m:t>𝑎𝑏𝑜𝑢𝑡</m:t>
                      </m:r>
                      <m:r>
                        <a:rPr lang="en-US" i="1">
                          <a:solidFill>
                            <a:srgbClr val="FF0000"/>
                          </a:solidFill>
                          <a:latin typeface="Cambria Math" panose="02040503050406030204" pitchFamily="18" charset="0"/>
                          <a:ea typeface="Cambria Math" panose="02040503050406030204" pitchFamily="18" charset="0"/>
                        </a:rPr>
                        <m:t> </m:t>
                      </m:r>
                      <m:r>
                        <a:rPr lang="en-US" i="1">
                          <a:solidFill>
                            <a:srgbClr val="FF0000"/>
                          </a:solidFill>
                          <a:latin typeface="Cambria Math" panose="02040503050406030204" pitchFamily="18" charset="0"/>
                          <a:ea typeface="Cambria Math" panose="02040503050406030204" pitchFamily="18" charset="0"/>
                        </a:rPr>
                        <m:t>𝐴</m:t>
                      </m:r>
                      <m:r>
                        <a:rPr lang="en-US" i="1">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𝑚</m:t>
                      </m:r>
                      <m:sSub>
                        <m:sSubPr>
                          <m:ctrlPr>
                            <a:rPr lang="en-US" i="1">
                              <a:solidFill>
                                <a:srgbClr val="FF0000"/>
                              </a:solidFill>
                              <a:latin typeface="Cambria Math" panose="02040503050406030204" pitchFamily="18" charset="0"/>
                              <a:ea typeface="Cambria Math" panose="02040503050406030204" pitchFamily="18" charset="0"/>
                            </a:rPr>
                          </m:ctrlPr>
                        </m:sSubPr>
                        <m:e>
                          <m:bar>
                            <m:barPr>
                              <m:pos m:val="top"/>
                              <m:ctrlPr>
                                <a:rPr lang="en-US" i="1">
                                  <a:solidFill>
                                    <a:srgbClr val="FF0000"/>
                                  </a:solidFill>
                                  <a:latin typeface="Cambria Math" panose="02040503050406030204" pitchFamily="18" charset="0"/>
                                  <a:ea typeface="Cambria Math" panose="02040503050406030204" pitchFamily="18" charset="0"/>
                                </a:rPr>
                              </m:ctrlPr>
                            </m:barPr>
                            <m:e>
                              <m:r>
                                <a:rPr lang="en-US" i="1">
                                  <a:solidFill>
                                    <a:srgbClr val="FF0000"/>
                                  </a:solidFill>
                                  <a:latin typeface="Cambria Math" panose="02040503050406030204" pitchFamily="18" charset="0"/>
                                  <a:ea typeface="Cambria Math" panose="02040503050406030204" pitchFamily="18" charset="0"/>
                                </a:rPr>
                                <m:t>𝑎</m:t>
                              </m:r>
                            </m:e>
                          </m:bar>
                        </m:e>
                        <m:sub>
                          <m:r>
                            <a:rPr lang="en-US" i="1">
                              <a:solidFill>
                                <a:srgbClr val="FF0000"/>
                              </a:solidFill>
                              <a:latin typeface="Cambria Math" panose="02040503050406030204" pitchFamily="18" charset="0"/>
                              <a:ea typeface="Cambria Math" panose="02040503050406030204" pitchFamily="18" charset="0"/>
                            </a:rPr>
                            <m:t>𝑦</m:t>
                          </m:r>
                        </m:sub>
                      </m:sSub>
                      <m:r>
                        <a:rPr lang="en-US" i="1">
                          <a:solidFill>
                            <a:srgbClr val="FF0000"/>
                          </a:solidFill>
                          <a:latin typeface="Cambria Math" panose="02040503050406030204" pitchFamily="18" charset="0"/>
                          <a:ea typeface="Cambria Math" panose="02040503050406030204" pitchFamily="18" charset="0"/>
                        </a:rPr>
                        <m:t> </m:t>
                      </m:r>
                      <m:r>
                        <a:rPr lang="en-US" i="1">
                          <a:solidFill>
                            <a:srgbClr val="FF0000"/>
                          </a:solidFill>
                          <a:latin typeface="Cambria Math" panose="02040503050406030204" pitchFamily="18" charset="0"/>
                          <a:ea typeface="Cambria Math" panose="02040503050406030204" pitchFamily="18" charset="0"/>
                        </a:rPr>
                        <m:t>𝑎𝑏𝑜𝑢𝑡</m:t>
                      </m:r>
                      <m:r>
                        <a:rPr lang="en-US" i="1">
                          <a:solidFill>
                            <a:srgbClr val="FF0000"/>
                          </a:solidFill>
                          <a:latin typeface="Cambria Math" panose="02040503050406030204" pitchFamily="18" charset="0"/>
                          <a:ea typeface="Cambria Math" panose="02040503050406030204" pitchFamily="18" charset="0"/>
                        </a:rPr>
                        <m:t> </m:t>
                      </m:r>
                      <m:r>
                        <a:rPr lang="en-US" i="1">
                          <a:solidFill>
                            <a:srgbClr val="FF0000"/>
                          </a:solidFill>
                          <a:latin typeface="Cambria Math" panose="02040503050406030204" pitchFamily="18" charset="0"/>
                          <a:ea typeface="Cambria Math" panose="02040503050406030204" pitchFamily="18" charset="0"/>
                        </a:rPr>
                        <m:t>𝐴</m:t>
                      </m:r>
                      <m:r>
                        <a:rPr lang="en-SG" b="0" i="1" smtClean="0">
                          <a:solidFill>
                            <a:srgbClr val="FF0000"/>
                          </a:solidFill>
                          <a:latin typeface="Cambria Math" panose="02040503050406030204" pitchFamily="18" charset="0"/>
                          <a:ea typeface="Cambria Math" panose="02040503050406030204" pitchFamily="18" charset="0"/>
                        </a:rPr>
                        <m:t>)</m:t>
                      </m:r>
                    </m:oMath>
                  </a14:m>
                  <a:r>
                    <a:rPr lang="en-SG" dirty="0">
                      <a:solidFill>
                        <a:srgbClr val="FF0000"/>
                      </a:solidFill>
                    </a:rPr>
                    <a:t> </a:t>
                  </a:r>
                </a:p>
              </p:txBody>
            </p:sp>
          </mc:Choice>
          <mc:Fallback xmlns="">
            <p:sp>
              <p:nvSpPr>
                <p:cNvPr id="110" name="TextBox 109"/>
                <p:cNvSpPr txBox="1">
                  <a:spLocks noRot="1" noChangeAspect="1" noMove="1" noResize="1" noEditPoints="1" noAdjustHandles="1" noChangeArrowheads="1" noChangeShapeType="1" noTextEdit="1"/>
                </p:cNvSpPr>
                <p:nvPr/>
              </p:nvSpPr>
              <p:spPr>
                <a:xfrm>
                  <a:off x="3289876" y="5412904"/>
                  <a:ext cx="4474815" cy="336054"/>
                </a:xfrm>
                <a:prstGeom prst="rect">
                  <a:avLst/>
                </a:prstGeom>
                <a:blipFill>
                  <a:blip r:embed="rId11"/>
                  <a:stretch>
                    <a:fillRect l="-9673" t="-134545" r="-409" b="-212727"/>
                  </a:stretch>
                </a:blipFill>
              </p:spPr>
              <p:txBody>
                <a:bodyPr/>
                <a:lstStyle/>
                <a:p>
                  <a:r>
                    <a:rPr lang="en-SG">
                      <a:noFill/>
                    </a:rPr>
                    <a:t> </a:t>
                  </a:r>
                </a:p>
              </p:txBody>
            </p:sp>
          </mc:Fallback>
        </mc:AlternateContent>
        <p:sp>
          <p:nvSpPr>
            <p:cNvPr id="112" name="Rectangle 111"/>
            <p:cNvSpPr/>
            <p:nvPr/>
          </p:nvSpPr>
          <p:spPr>
            <a:xfrm>
              <a:off x="384999" y="4732925"/>
              <a:ext cx="8868115" cy="646331"/>
            </a:xfrm>
            <a:prstGeom prst="rect">
              <a:avLst/>
            </a:prstGeom>
          </p:spPr>
          <p:txBody>
            <a:bodyPr wrap="square">
              <a:spAutoFit/>
            </a:bodyPr>
            <a:lstStyle/>
            <a:p>
              <a:pPr algn="just">
                <a:spcBef>
                  <a:spcPct val="50000"/>
                </a:spcBef>
              </a:pPr>
              <a:r>
                <a:rPr lang="en-US" altLang="en-US" dirty="0">
                  <a:latin typeface="Times New Roman" panose="02020603050405020304" pitchFamily="18" charset="0"/>
                  <a:cs typeface="Times New Roman" panose="02020603050405020304" pitchFamily="18" charset="0"/>
                </a:rPr>
                <a:t>In </a:t>
              </a:r>
              <a:r>
                <a:rPr lang="en-US" altLang="en-US" b="1" dirty="0">
                  <a:latin typeface="Times New Roman" panose="02020603050405020304" pitchFamily="18" charset="0"/>
                  <a:cs typeface="Times New Roman" panose="02020603050405020304" pitchFamily="18" charset="0"/>
                </a:rPr>
                <a:t>E.F.D</a:t>
              </a:r>
              <a:r>
                <a:rPr lang="en-US" altLang="en-US" dirty="0">
                  <a:latin typeface="Times New Roman" panose="02020603050405020304" pitchFamily="18" charset="0"/>
                  <a:cs typeface="Times New Roman" panose="02020603050405020304" pitchFamily="18" charset="0"/>
                </a:rPr>
                <a:t>, we, however, have two more terms in the summation as moments of the force </a:t>
              </a:r>
              <a:r>
                <a:rPr lang="en-US" altLang="en-US" i="1" dirty="0">
                  <a:latin typeface="Times New Roman" panose="02020603050405020304" pitchFamily="18" charset="0"/>
                  <a:cs typeface="Times New Roman" panose="02020603050405020304" pitchFamily="18" charset="0"/>
                </a:rPr>
                <a:t>ma</a:t>
              </a:r>
              <a:r>
                <a:rPr lang="en-US" altLang="en-US" baseline="-25000" dirty="0">
                  <a:latin typeface="Times New Roman" panose="02020603050405020304" pitchFamily="18" charset="0"/>
                  <a:cs typeface="Times New Roman" panose="02020603050405020304" pitchFamily="18" charset="0"/>
                </a:rPr>
                <a:t>x</a:t>
              </a:r>
              <a:r>
                <a:rPr lang="en-US" altLang="en-US" dirty="0">
                  <a:latin typeface="Times New Roman" panose="02020603050405020304" pitchFamily="18" charset="0"/>
                  <a:cs typeface="Times New Roman" panose="02020603050405020304" pitchFamily="18" charset="0"/>
                </a:rPr>
                <a:t> and </a:t>
              </a:r>
              <a:r>
                <a:rPr lang="en-US" altLang="en-US" i="1" dirty="0">
                  <a:latin typeface="Times New Roman" panose="02020603050405020304" pitchFamily="18" charset="0"/>
                  <a:cs typeface="Times New Roman" panose="02020603050405020304" pitchFamily="18" charset="0"/>
                </a:rPr>
                <a:t>ma</a:t>
              </a:r>
              <a:r>
                <a:rPr lang="en-US" altLang="en-US" baseline="-25000" dirty="0">
                  <a:latin typeface="Times New Roman" panose="02020603050405020304" pitchFamily="18" charset="0"/>
                  <a:cs typeface="Times New Roman" panose="02020603050405020304" pitchFamily="18" charset="0"/>
                </a:rPr>
                <a:t>y</a:t>
              </a:r>
              <a:r>
                <a:rPr lang="en-US" altLang="en-US" dirty="0">
                  <a:latin typeface="Times New Roman" panose="02020603050405020304" pitchFamily="18" charset="0"/>
                  <a:cs typeface="Times New Roman" panose="02020603050405020304" pitchFamily="18" charset="0"/>
                </a:rPr>
                <a:t> about </a:t>
              </a:r>
              <a:r>
                <a:rPr lang="en-US" altLang="en-US" i="1" dirty="0">
                  <a:latin typeface="Times New Roman" panose="02020603050405020304" pitchFamily="18" charset="0"/>
                  <a:cs typeface="Times New Roman" panose="02020603050405020304" pitchFamily="18" charset="0"/>
                </a:rPr>
                <a:t>A</a:t>
              </a:r>
              <a:r>
                <a:rPr lang="en-US" altLang="en-US" dirty="0">
                  <a:latin typeface="Times New Roman" panose="02020603050405020304" pitchFamily="18" charset="0"/>
                  <a:cs typeface="Times New Roman" panose="02020603050405020304" pitchFamily="18" charset="0"/>
                </a:rPr>
                <a:t> are not zero.</a:t>
              </a:r>
            </a:p>
          </p:txBody>
        </p:sp>
      </p:grpSp>
      <p:grpSp>
        <p:nvGrpSpPr>
          <p:cNvPr id="117" name="Group 116"/>
          <p:cNvGrpSpPr/>
          <p:nvPr/>
        </p:nvGrpSpPr>
        <p:grpSpPr>
          <a:xfrm>
            <a:off x="384999" y="861344"/>
            <a:ext cx="8955510" cy="3693873"/>
            <a:chOff x="384999" y="861344"/>
            <a:chExt cx="8955510" cy="3693873"/>
          </a:xfrm>
        </p:grpSpPr>
        <p:cxnSp>
          <p:nvCxnSpPr>
            <p:cNvPr id="105" name="Straight Connector 104"/>
            <p:cNvCxnSpPr/>
            <p:nvPr/>
          </p:nvCxnSpPr>
          <p:spPr>
            <a:xfrm>
              <a:off x="1940350" y="861344"/>
              <a:ext cx="377401" cy="180348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p:cNvSpPr txBox="1"/>
                <p:nvPr/>
              </p:nvSpPr>
              <p:spPr>
                <a:xfrm>
                  <a:off x="3289876" y="4278218"/>
                  <a:ext cx="2597979" cy="276999"/>
                </a:xfrm>
                <a:prstGeom prst="rect">
                  <a:avLst/>
                </a:prstGeom>
                <a:noFill/>
              </p:spPr>
              <p:txBody>
                <a:bodyPr wrap="square" lIns="0" tIns="0" rIns="0" bIns="0" rtlCol="0">
                  <a:spAutoFit/>
                </a:bodyPr>
                <a:lstStyle/>
                <a:p>
                  <a14:m>
                    <m:oMath xmlns:m="http://schemas.openxmlformats.org/officeDocument/2006/math">
                      <m:nary>
                        <m:naryPr>
                          <m:chr m:val="∑"/>
                          <m:subHide m:val="on"/>
                          <m:supHide m:val="on"/>
                          <m:ctrlPr>
                            <a:rPr lang="en-SG" i="1" smtClean="0">
                              <a:solidFill>
                                <a:srgbClr val="FF0000"/>
                              </a:solidFill>
                              <a:latin typeface="Cambria Math" panose="02040503050406030204" pitchFamily="18" charset="0"/>
                            </a:rPr>
                          </m:ctrlPr>
                        </m:naryPr>
                        <m:sub/>
                        <m:sup/>
                        <m:e>
                          <m:sSub>
                            <m:sSubPr>
                              <m:ctrlPr>
                                <a:rPr lang="en-SG"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𝑴</m:t>
                              </m:r>
                            </m:e>
                            <m:sub>
                              <m:r>
                                <a:rPr lang="en-US" b="0" i="1" smtClean="0">
                                  <a:solidFill>
                                    <a:srgbClr val="FF0000"/>
                                  </a:solidFill>
                                  <a:latin typeface="Cambria Math" panose="02040503050406030204" pitchFamily="18" charset="0"/>
                                </a:rPr>
                                <m:t>𝐴</m:t>
                              </m:r>
                            </m:sub>
                          </m:sSub>
                        </m:e>
                      </m:nary>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𝐹</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𝑎𝑏𝑜𝑢𝑡</m:t>
                      </m:r>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𝐴</m:t>
                      </m:r>
                    </m:oMath>
                  </a14:m>
                  <a:r>
                    <a:rPr lang="en-SG" dirty="0">
                      <a:solidFill>
                        <a:srgbClr val="FF0000"/>
                      </a:solidFill>
                    </a:rPr>
                    <a:t> only</a:t>
                  </a:r>
                </a:p>
              </p:txBody>
            </p:sp>
          </mc:Choice>
          <mc:Fallback xmlns="">
            <p:sp>
              <p:nvSpPr>
                <p:cNvPr id="109" name="TextBox 108"/>
                <p:cNvSpPr txBox="1">
                  <a:spLocks noRot="1" noChangeAspect="1" noMove="1" noResize="1" noEditPoints="1" noAdjustHandles="1" noChangeArrowheads="1" noChangeShapeType="1" noTextEdit="1"/>
                </p:cNvSpPr>
                <p:nvPr/>
              </p:nvSpPr>
              <p:spPr>
                <a:xfrm>
                  <a:off x="3289876" y="4278218"/>
                  <a:ext cx="2597979" cy="276999"/>
                </a:xfrm>
                <a:prstGeom prst="rect">
                  <a:avLst/>
                </a:prstGeom>
                <a:blipFill>
                  <a:blip r:embed="rId12"/>
                  <a:stretch>
                    <a:fillRect l="-16667" t="-180000" b="-266667"/>
                  </a:stretch>
                </a:blipFill>
              </p:spPr>
              <p:txBody>
                <a:bodyPr/>
                <a:lstStyle/>
                <a:p>
                  <a:r>
                    <a:rPr lang="en-SG">
                      <a:noFill/>
                    </a:rPr>
                    <a:t> </a:t>
                  </a:r>
                </a:p>
              </p:txBody>
            </p:sp>
          </mc:Fallback>
        </mc:AlternateContent>
        <p:sp>
          <p:nvSpPr>
            <p:cNvPr id="111" name="Rectangle 110"/>
            <p:cNvSpPr/>
            <p:nvPr/>
          </p:nvSpPr>
          <p:spPr>
            <a:xfrm>
              <a:off x="384999" y="3823670"/>
              <a:ext cx="8955510" cy="369332"/>
            </a:xfrm>
            <a:prstGeom prst="rect">
              <a:avLst/>
            </a:prstGeom>
          </p:spPr>
          <p:txBody>
            <a:bodyPr wrap="square">
              <a:spAutoFit/>
            </a:bodyPr>
            <a:lstStyle/>
            <a:p>
              <a:pPr algn="just">
                <a:spcBef>
                  <a:spcPct val="50000"/>
                </a:spcBef>
              </a:pPr>
              <a:r>
                <a:rPr lang="en-US" altLang="en-US" dirty="0">
                  <a:latin typeface="Times New Roman" panose="02020603050405020304" pitchFamily="18" charset="0"/>
                  <a:cs typeface="Times New Roman" panose="02020603050405020304" pitchFamily="18" charset="0"/>
                </a:rPr>
                <a:t>In </a:t>
              </a:r>
              <a:r>
                <a:rPr lang="en-US" altLang="en-US" b="1" dirty="0">
                  <a:latin typeface="Times New Roman" panose="02020603050405020304" pitchFamily="18" charset="0"/>
                  <a:cs typeface="Times New Roman" panose="02020603050405020304" pitchFamily="18" charset="0"/>
                </a:rPr>
                <a:t>F.B.D</a:t>
              </a:r>
              <a:r>
                <a:rPr lang="en-US" altLang="en-US" dirty="0">
                  <a:latin typeface="Times New Roman" panose="02020603050405020304" pitchFamily="18" charset="0"/>
                  <a:cs typeface="Times New Roman" panose="02020603050405020304" pitchFamily="18" charset="0"/>
                </a:rPr>
                <a:t>, we now only have one term in the summation as</a:t>
              </a:r>
              <a:r>
                <a:rPr lang="en-US" altLang="en-US" b="1" i="1" dirty="0">
                  <a:latin typeface="Times New Roman" panose="02020603050405020304" pitchFamily="18" charset="0"/>
                  <a:cs typeface="Times New Roman" panose="02020603050405020304" pitchFamily="18" charset="0"/>
                </a:rPr>
                <a:t> F</a:t>
              </a:r>
              <a:r>
                <a:rPr lang="en-US" altLang="en-US" baseline="-25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a:t>
              </a:r>
              <a:r>
                <a:rPr lang="en-US" altLang="en-US" b="1" i="1" dirty="0">
                  <a:latin typeface="Times New Roman" panose="02020603050405020304" pitchFamily="18" charset="0"/>
                  <a:cs typeface="Times New Roman" panose="02020603050405020304" pitchFamily="18" charset="0"/>
                </a:rPr>
                <a:t>F</a:t>
              </a:r>
              <a:r>
                <a:rPr lang="en-US" altLang="en-US" baseline="-25000" dirty="0">
                  <a:latin typeface="Times New Roman" panose="02020603050405020304" pitchFamily="18" charset="0"/>
                  <a:cs typeface="Times New Roman" panose="02020603050405020304" pitchFamily="18" charset="0"/>
                </a:rPr>
                <a:t>3</a:t>
              </a:r>
              <a:r>
                <a:rPr lang="en-US" altLang="en-US" dirty="0">
                  <a:latin typeface="Times New Roman" panose="02020603050405020304" pitchFamily="18" charset="0"/>
                  <a:cs typeface="Times New Roman" panose="02020603050405020304" pitchFamily="18" charset="0"/>
                </a:rPr>
                <a:t>  and </a:t>
              </a:r>
              <a:r>
                <a:rPr lang="en-US" altLang="en-US" b="1" i="1" dirty="0">
                  <a:latin typeface="Times New Roman" panose="02020603050405020304" pitchFamily="18" charset="0"/>
                  <a:cs typeface="Times New Roman" panose="02020603050405020304" pitchFamily="18" charset="0"/>
                </a:rPr>
                <a:t>F</a:t>
              </a:r>
              <a:r>
                <a:rPr lang="en-US" altLang="en-US" baseline="-25000" dirty="0">
                  <a:latin typeface="Times New Roman" panose="02020603050405020304" pitchFamily="18" charset="0"/>
                  <a:cs typeface="Times New Roman" panose="02020603050405020304" pitchFamily="18" charset="0"/>
                </a:rPr>
                <a:t>4</a:t>
              </a:r>
              <a:r>
                <a:rPr lang="en-US" altLang="en-US" dirty="0">
                  <a:latin typeface="Times New Roman" panose="02020603050405020304" pitchFamily="18" charset="0"/>
                  <a:cs typeface="Times New Roman" panose="02020603050405020304" pitchFamily="18" charset="0"/>
                </a:rPr>
                <a:t> pass through </a:t>
              </a:r>
              <a:r>
                <a:rPr lang="en-US" altLang="en-US" i="1" dirty="0">
                  <a:latin typeface="Times New Roman" panose="02020603050405020304" pitchFamily="18" charset="0"/>
                  <a:cs typeface="Times New Roman" panose="02020603050405020304" pitchFamily="18" charset="0"/>
                </a:rPr>
                <a:t>A</a:t>
              </a:r>
              <a:r>
                <a:rPr lang="en-US" altLang="en-US" dirty="0">
                  <a:latin typeface="Times New Roman" panose="02020603050405020304" pitchFamily="18" charset="0"/>
                  <a:cs typeface="Times New Roman" panose="02020603050405020304" pitchFamily="18" charset="0"/>
                </a:rPr>
                <a:t>.</a:t>
              </a:r>
            </a:p>
          </p:txBody>
        </p:sp>
        <p:cxnSp>
          <p:nvCxnSpPr>
            <p:cNvPr id="113" name="Straight Connector 112"/>
            <p:cNvCxnSpPr/>
            <p:nvPr/>
          </p:nvCxnSpPr>
          <p:spPr>
            <a:xfrm flipH="1">
              <a:off x="1079965" y="995016"/>
              <a:ext cx="1557202" cy="99395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5" name="Rectangle 124"/>
              <p:cNvSpPr/>
              <p:nvPr/>
            </p:nvSpPr>
            <p:spPr>
              <a:xfrm>
                <a:off x="2814435" y="5899031"/>
                <a:ext cx="6832640" cy="400110"/>
              </a:xfrm>
              <a:prstGeom prst="rect">
                <a:avLst/>
              </a:prstGeom>
            </p:spPr>
            <p:txBody>
              <a:bodyPr wrap="none">
                <a:spAutoFit/>
              </a:bodyPr>
              <a:lstStyle/>
              <a:p>
                <a14:m>
                  <m:oMath xmlns:m="http://schemas.openxmlformats.org/officeDocument/2006/math">
                    <m:bar>
                      <m:barPr>
                        <m:pos m:val="top"/>
                        <m:ctrlPr>
                          <a:rPr lang="en-US" i="1" smtClean="0">
                            <a:solidFill>
                              <a:srgbClr val="0000FF"/>
                            </a:solidFill>
                            <a:latin typeface="Cambria Math" panose="02040503050406030204" pitchFamily="18" charset="0"/>
                          </a:rPr>
                        </m:ctrlPr>
                      </m:barPr>
                      <m:e>
                        <m:r>
                          <a:rPr lang="en-US" i="1">
                            <a:solidFill>
                              <a:srgbClr val="0000FF"/>
                            </a:solidFill>
                            <a:latin typeface="Cambria Math" panose="02040503050406030204" pitchFamily="18" charset="0"/>
                          </a:rPr>
                          <m:t>𝐼</m:t>
                        </m:r>
                      </m:e>
                    </m:bar>
                    <m:r>
                      <a:rPr lang="en-US" b="1" i="1">
                        <a:solidFill>
                          <a:srgbClr val="0000FF"/>
                        </a:solidFill>
                        <a:latin typeface="Cambria Math" panose="02040503050406030204" pitchFamily="18" charset="0"/>
                        <a:ea typeface="Cambria Math" panose="02040503050406030204" pitchFamily="18" charset="0"/>
                      </a:rPr>
                      <m:t>𝜶</m:t>
                    </m:r>
                  </m:oMath>
                </a14:m>
                <a:r>
                  <a:rPr lang="en-US" altLang="en-US" dirty="0">
                    <a:solidFill>
                      <a:srgbClr val="0000FF"/>
                    </a:solidFill>
                    <a:latin typeface="Times New Roman" panose="02020603050405020304" pitchFamily="18" charset="0"/>
                    <a:cs typeface="Times New Roman" panose="02020603050405020304" pitchFamily="18" charset="0"/>
                  </a:rPr>
                  <a:t> is sill valid here as the principle of in-plane moment transmissibility. </a:t>
                </a:r>
                <a:endParaRPr lang="en-SG" dirty="0">
                  <a:solidFill>
                    <a:srgbClr val="0000FF"/>
                  </a:solidFill>
                </a:endParaRPr>
              </a:p>
            </p:txBody>
          </p:sp>
        </mc:Choice>
        <mc:Fallback xmlns="">
          <p:sp>
            <p:nvSpPr>
              <p:cNvPr id="125" name="Rectangle 124"/>
              <p:cNvSpPr>
                <a:spLocks noRot="1" noChangeAspect="1" noMove="1" noResize="1" noEditPoints="1" noAdjustHandles="1" noChangeArrowheads="1" noChangeShapeType="1" noTextEdit="1"/>
              </p:cNvSpPr>
              <p:nvPr/>
            </p:nvSpPr>
            <p:spPr>
              <a:xfrm>
                <a:off x="2814435" y="5899031"/>
                <a:ext cx="6832640" cy="400110"/>
              </a:xfrm>
              <a:prstGeom prst="rect">
                <a:avLst/>
              </a:prstGeom>
              <a:blipFill>
                <a:blip r:embed="rId13"/>
                <a:stretch>
                  <a:fillRect t="-3077" r="-624" b="-23077"/>
                </a:stretch>
              </a:blipFill>
            </p:spPr>
            <p:txBody>
              <a:bodyPr/>
              <a:lstStyle/>
              <a:p>
                <a:r>
                  <a:rPr lang="en-SG">
                    <a:noFill/>
                  </a:rPr>
                  <a:t> </a:t>
                </a:r>
              </a:p>
            </p:txBody>
          </p:sp>
        </mc:Fallback>
      </mc:AlternateContent>
      <p:sp>
        <p:nvSpPr>
          <p:cNvPr id="138" name="TextBox 137"/>
          <p:cNvSpPr txBox="1"/>
          <p:nvPr/>
        </p:nvSpPr>
        <p:spPr>
          <a:xfrm>
            <a:off x="1437008" y="2502794"/>
            <a:ext cx="832151" cy="461665"/>
          </a:xfrm>
          <a:prstGeom prst="rect">
            <a:avLst/>
          </a:prstGeom>
          <a:noFill/>
        </p:spPr>
        <p:txBody>
          <a:bodyPr wrap="none" rtlCol="0">
            <a:spAutoFit/>
          </a:bodyPr>
          <a:lstStyle/>
          <a:p>
            <a:r>
              <a:rPr lang="en-SG" sz="2400" b="1" dirty="0">
                <a:solidFill>
                  <a:srgbClr val="FF0000"/>
                </a:solidFill>
              </a:rPr>
              <a:t>F.B.D</a:t>
            </a:r>
          </a:p>
        </p:txBody>
      </p:sp>
      <p:sp>
        <p:nvSpPr>
          <p:cNvPr id="53" name="TextBox 52">
            <a:extLst>
              <a:ext uri="{FF2B5EF4-FFF2-40B4-BE49-F238E27FC236}">
                <a16:creationId xmlns:a16="http://schemas.microsoft.com/office/drawing/2014/main" id="{250CD8C1-023F-45A3-9922-7111FC122917}"/>
              </a:ext>
            </a:extLst>
          </p:cNvPr>
          <p:cNvSpPr txBox="1"/>
          <p:nvPr/>
        </p:nvSpPr>
        <p:spPr>
          <a:xfrm>
            <a:off x="2575999" y="194398"/>
            <a:ext cx="2552302" cy="461665"/>
          </a:xfrm>
          <a:prstGeom prst="rect">
            <a:avLst/>
          </a:prstGeom>
          <a:noFill/>
        </p:spPr>
        <p:txBody>
          <a:bodyPr wrap="none" rtlCol="0">
            <a:spAutoFit/>
          </a:bodyPr>
          <a:lstStyle/>
          <a:p>
            <a:r>
              <a:rPr lang="en-US" sz="2400" b="1" dirty="0">
                <a:solidFill>
                  <a:srgbClr val="0000FF"/>
                </a:solidFill>
                <a:latin typeface="Arial" panose="020B0604020202020204" pitchFamily="34" charset="0"/>
                <a:cs typeface="Arial" panose="020B0604020202020204" pitchFamily="34" charset="0"/>
              </a:rPr>
              <a:t>Force + Moment</a:t>
            </a:r>
            <a:endParaRPr lang="en-SG" sz="2400" b="1"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488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a:xfrm>
            <a:off x="8803190" y="6510221"/>
            <a:ext cx="1066021" cy="365125"/>
          </a:xfrm>
        </p:spPr>
        <p:txBody>
          <a:bodyPr/>
          <a:lstStyle/>
          <a:p>
            <a:pPr>
              <a:defRPr/>
            </a:pPr>
            <a:fld id="{365B5569-9ECA-4311-A86B-413241116197}" type="slidenum">
              <a:rPr lang="en-US" altLang="en-US" smtClean="0"/>
              <a:pPr>
                <a:defRPr/>
              </a:pPr>
              <a:t>15</a:t>
            </a:fld>
            <a:endParaRPr lang="en-US" altLang="en-US"/>
          </a:p>
        </p:txBody>
      </p:sp>
      <p:sp>
        <p:nvSpPr>
          <p:cNvPr id="40" name="TextBox 39"/>
          <p:cNvSpPr txBox="1"/>
          <p:nvPr/>
        </p:nvSpPr>
        <p:spPr>
          <a:xfrm>
            <a:off x="-165908" y="-170335"/>
            <a:ext cx="7035800"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In summary</a:t>
            </a:r>
          </a:p>
        </p:txBody>
      </p:sp>
      <p:sp>
        <p:nvSpPr>
          <p:cNvPr id="12" name="Oval 4"/>
          <p:cNvSpPr>
            <a:spLocks noChangeArrowheads="1"/>
          </p:cNvSpPr>
          <p:nvPr/>
        </p:nvSpPr>
        <p:spPr bwMode="auto">
          <a:xfrm rot="18240611">
            <a:off x="1310111" y="1286605"/>
            <a:ext cx="1331913" cy="898525"/>
          </a:xfrm>
          <a:prstGeom prst="ellipse">
            <a:avLst/>
          </a:prstGeom>
          <a:solidFill>
            <a:srgbClr val="FFFF99"/>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3" name="Oval 5"/>
          <p:cNvSpPr>
            <a:spLocks noChangeArrowheads="1"/>
          </p:cNvSpPr>
          <p:nvPr/>
        </p:nvSpPr>
        <p:spPr bwMode="auto">
          <a:xfrm>
            <a:off x="1946699" y="1715230"/>
            <a:ext cx="76200" cy="76200"/>
          </a:xfrm>
          <a:prstGeom prst="ellipse">
            <a:avLst/>
          </a:prstGeom>
          <a:solidFill>
            <a:schemeClr val="accent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4" name="Text Box 6"/>
          <p:cNvSpPr txBox="1">
            <a:spLocks noChangeArrowheads="1"/>
          </p:cNvSpPr>
          <p:nvPr/>
        </p:nvSpPr>
        <p:spPr bwMode="auto">
          <a:xfrm>
            <a:off x="2000674" y="1543780"/>
            <a:ext cx="312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t>G</a:t>
            </a:r>
          </a:p>
        </p:txBody>
      </p:sp>
      <p:sp>
        <p:nvSpPr>
          <p:cNvPr id="15" name="Text Box 7"/>
          <p:cNvSpPr txBox="1">
            <a:spLocks noChangeArrowheads="1"/>
          </p:cNvSpPr>
          <p:nvPr/>
        </p:nvSpPr>
        <p:spPr bwMode="auto">
          <a:xfrm>
            <a:off x="3203816" y="1543780"/>
            <a:ext cx="419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t>=</a:t>
            </a:r>
          </a:p>
        </p:txBody>
      </p:sp>
      <p:sp>
        <p:nvSpPr>
          <p:cNvPr id="16" name="Line 8"/>
          <p:cNvSpPr>
            <a:spLocks noChangeShapeType="1"/>
          </p:cNvSpPr>
          <p:nvPr/>
        </p:nvSpPr>
        <p:spPr bwMode="auto">
          <a:xfrm flipV="1">
            <a:off x="891224" y="2146589"/>
            <a:ext cx="817563" cy="333375"/>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17" name="Line 9"/>
          <p:cNvSpPr>
            <a:spLocks noChangeShapeType="1"/>
          </p:cNvSpPr>
          <p:nvPr/>
        </p:nvSpPr>
        <p:spPr bwMode="auto">
          <a:xfrm flipH="1" flipV="1">
            <a:off x="2178474" y="1985105"/>
            <a:ext cx="107950" cy="493713"/>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18" name="Line 10"/>
          <p:cNvSpPr>
            <a:spLocks noChangeShapeType="1"/>
          </p:cNvSpPr>
          <p:nvPr/>
        </p:nvSpPr>
        <p:spPr bwMode="auto">
          <a:xfrm flipH="1">
            <a:off x="2083224" y="1307242"/>
            <a:ext cx="590550" cy="74613"/>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19" name="Line 11"/>
          <p:cNvSpPr>
            <a:spLocks noChangeShapeType="1"/>
          </p:cNvSpPr>
          <p:nvPr/>
        </p:nvSpPr>
        <p:spPr bwMode="auto">
          <a:xfrm>
            <a:off x="1415127" y="1218609"/>
            <a:ext cx="168458" cy="479888"/>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20" name="Text Box 12"/>
          <p:cNvSpPr txBox="1">
            <a:spLocks noChangeArrowheads="1"/>
          </p:cNvSpPr>
          <p:nvPr/>
        </p:nvSpPr>
        <p:spPr bwMode="auto">
          <a:xfrm>
            <a:off x="617961" y="1994630"/>
            <a:ext cx="484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u="sng"/>
              <a:t>F</a:t>
            </a:r>
            <a:r>
              <a:rPr lang="en-US" altLang="en-US" sz="1800" i="1" baseline="-25000"/>
              <a:t>1</a:t>
            </a:r>
            <a:endParaRPr lang="en-US" altLang="en-US" sz="1800" i="1"/>
          </a:p>
        </p:txBody>
      </p:sp>
      <p:sp>
        <p:nvSpPr>
          <p:cNvPr id="21" name="Text Box 13"/>
          <p:cNvSpPr txBox="1">
            <a:spLocks noChangeArrowheads="1"/>
          </p:cNvSpPr>
          <p:nvPr/>
        </p:nvSpPr>
        <p:spPr bwMode="auto">
          <a:xfrm>
            <a:off x="2632499" y="1159605"/>
            <a:ext cx="484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u="sng"/>
              <a:t>F</a:t>
            </a:r>
            <a:r>
              <a:rPr lang="en-US" altLang="en-US" sz="1800" i="1" baseline="-25000"/>
              <a:t>3</a:t>
            </a:r>
            <a:endParaRPr lang="en-US" altLang="en-US" sz="1800" i="1"/>
          </a:p>
        </p:txBody>
      </p:sp>
      <p:sp>
        <p:nvSpPr>
          <p:cNvPr id="22" name="Text Box 14"/>
          <p:cNvSpPr txBox="1">
            <a:spLocks noChangeArrowheads="1"/>
          </p:cNvSpPr>
          <p:nvPr/>
        </p:nvSpPr>
        <p:spPr bwMode="auto">
          <a:xfrm>
            <a:off x="985928" y="1123885"/>
            <a:ext cx="484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u="sng" dirty="0"/>
              <a:t>F</a:t>
            </a:r>
            <a:r>
              <a:rPr lang="en-US" altLang="en-US" sz="1800" i="1" baseline="-25000" dirty="0"/>
              <a:t>2</a:t>
            </a:r>
            <a:endParaRPr lang="en-US" altLang="en-US" sz="1800" i="1" dirty="0"/>
          </a:p>
        </p:txBody>
      </p:sp>
      <p:sp>
        <p:nvSpPr>
          <p:cNvPr id="23" name="Text Box 15"/>
          <p:cNvSpPr txBox="1">
            <a:spLocks noChangeArrowheads="1"/>
          </p:cNvSpPr>
          <p:nvPr/>
        </p:nvSpPr>
        <p:spPr bwMode="auto">
          <a:xfrm>
            <a:off x="2292774" y="2120042"/>
            <a:ext cx="484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u="sng"/>
              <a:t>F</a:t>
            </a:r>
            <a:r>
              <a:rPr lang="en-US" altLang="en-US" sz="1800" i="1" baseline="-25000"/>
              <a:t>4</a:t>
            </a:r>
            <a:endParaRPr lang="en-US" altLang="en-US" sz="1800" i="1"/>
          </a:p>
        </p:txBody>
      </p:sp>
      <p:sp>
        <p:nvSpPr>
          <p:cNvPr id="26" name="Text Box 19"/>
          <p:cNvSpPr txBox="1">
            <a:spLocks noChangeArrowheads="1"/>
          </p:cNvSpPr>
          <p:nvPr/>
        </p:nvSpPr>
        <p:spPr bwMode="auto">
          <a:xfrm>
            <a:off x="4222991" y="1523142"/>
            <a:ext cx="312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dirty="0"/>
          </a:p>
        </p:txBody>
      </p:sp>
      <p:grpSp>
        <p:nvGrpSpPr>
          <p:cNvPr id="11" name="Group 10"/>
          <p:cNvGrpSpPr/>
          <p:nvPr/>
        </p:nvGrpSpPr>
        <p:grpSpPr>
          <a:xfrm>
            <a:off x="3796136" y="1032172"/>
            <a:ext cx="1620152" cy="1470257"/>
            <a:chOff x="5748949" y="2186836"/>
            <a:chExt cx="1620152" cy="1470257"/>
          </a:xfrm>
        </p:grpSpPr>
        <p:sp>
          <p:nvSpPr>
            <p:cNvPr id="43" name="Oval 17"/>
            <p:cNvSpPr>
              <a:spLocks noChangeArrowheads="1"/>
            </p:cNvSpPr>
            <p:nvPr/>
          </p:nvSpPr>
          <p:spPr bwMode="auto">
            <a:xfrm rot="18240611">
              <a:off x="5532255" y="2403530"/>
              <a:ext cx="1331913" cy="898525"/>
            </a:xfrm>
            <a:prstGeom prst="ellipse">
              <a:avLst/>
            </a:prstGeom>
            <a:solidFill>
              <a:srgbClr val="FFFF99"/>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grpSp>
          <p:nvGrpSpPr>
            <p:cNvPr id="7" name="Group 6"/>
            <p:cNvGrpSpPr/>
            <p:nvPr/>
          </p:nvGrpSpPr>
          <p:grpSpPr>
            <a:xfrm>
              <a:off x="5811655" y="2380083"/>
              <a:ext cx="1557446" cy="1277010"/>
              <a:chOff x="5811655" y="2380083"/>
              <a:chExt cx="1557446" cy="1277010"/>
            </a:xfrm>
          </p:grpSpPr>
          <p:graphicFrame>
            <p:nvGraphicFramePr>
              <p:cNvPr id="41" name="Object 30"/>
              <p:cNvGraphicFramePr>
                <a:graphicFrameLocks noChangeAspect="1"/>
              </p:cNvGraphicFramePr>
              <p:nvPr>
                <p:extLst>
                  <p:ext uri="{D42A27DB-BD31-4B8C-83A1-F6EECF244321}">
                    <p14:modId xmlns:p14="http://schemas.microsoft.com/office/powerpoint/2010/main" val="3438610496"/>
                  </p:ext>
                </p:extLst>
              </p:nvPr>
            </p:nvGraphicFramePr>
            <p:xfrm>
              <a:off x="6782308" y="2380083"/>
              <a:ext cx="480369" cy="285491"/>
            </p:xfrm>
            <a:graphic>
              <a:graphicData uri="http://schemas.openxmlformats.org/presentationml/2006/ole">
                <mc:AlternateContent xmlns:mc="http://schemas.openxmlformats.org/markup-compatibility/2006">
                  <mc:Choice xmlns:v="urn:schemas-microsoft-com:vml" Requires="v">
                    <p:oleObj spid="_x0000_s9218" name="公式" r:id="rId5" imgW="342720" imgH="203040" progId="Equation.3">
                      <p:embed/>
                    </p:oleObj>
                  </mc:Choice>
                  <mc:Fallback>
                    <p:oleObj name="公式" r:id="rId5" imgW="342720" imgH="203040" progId="Equation.3">
                      <p:embed/>
                      <p:pic>
                        <p:nvPicPr>
                          <p:cNvPr id="41" name="Object 30"/>
                          <p:cNvPicPr>
                            <a:picLocks noChangeAspect="1" noChangeArrowheads="1"/>
                          </p:cNvPicPr>
                          <p:nvPr/>
                        </p:nvPicPr>
                        <p:blipFill>
                          <a:blip r:embed="rId6"/>
                          <a:srcRect/>
                          <a:stretch>
                            <a:fillRect/>
                          </a:stretch>
                        </p:blipFill>
                        <p:spPr bwMode="auto">
                          <a:xfrm>
                            <a:off x="6782308" y="2380083"/>
                            <a:ext cx="480369" cy="285491"/>
                          </a:xfrm>
                          <a:prstGeom prst="rect">
                            <a:avLst/>
                          </a:prstGeom>
                          <a:noFill/>
                          <a:ln>
                            <a:noFill/>
                          </a:ln>
                          <a:effectLst/>
                          <a:extLst/>
                        </p:spPr>
                      </p:pic>
                    </p:oleObj>
                  </mc:Fallback>
                </mc:AlternateContent>
              </a:graphicData>
            </a:graphic>
          </p:graphicFrame>
          <p:sp>
            <p:nvSpPr>
              <p:cNvPr id="44" name="Oval 18"/>
              <p:cNvSpPr>
                <a:spLocks noChangeArrowheads="1"/>
              </p:cNvSpPr>
              <p:nvPr/>
            </p:nvSpPr>
            <p:spPr bwMode="auto">
              <a:xfrm>
                <a:off x="6116455" y="2808343"/>
                <a:ext cx="76200" cy="76200"/>
              </a:xfrm>
              <a:prstGeom prst="ellipse">
                <a:avLst/>
              </a:prstGeom>
              <a:solidFill>
                <a:schemeClr val="accent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45" name="Text Box 19"/>
              <p:cNvSpPr txBox="1">
                <a:spLocks noChangeArrowheads="1"/>
              </p:cNvSpPr>
              <p:nvPr/>
            </p:nvSpPr>
            <p:spPr bwMode="auto">
              <a:xfrm>
                <a:off x="6213292" y="2625780"/>
                <a:ext cx="312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G</a:t>
                </a:r>
              </a:p>
            </p:txBody>
          </p:sp>
          <p:sp>
            <p:nvSpPr>
              <p:cNvPr id="46" name="Line 22"/>
              <p:cNvSpPr>
                <a:spLocks noChangeShapeType="1"/>
              </p:cNvSpPr>
              <p:nvPr/>
            </p:nvSpPr>
            <p:spPr bwMode="auto">
              <a:xfrm flipV="1">
                <a:off x="6133918" y="2541939"/>
                <a:ext cx="659774" cy="298152"/>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48" name="Arc 31"/>
              <p:cNvSpPr>
                <a:spLocks/>
              </p:cNvSpPr>
              <p:nvPr/>
            </p:nvSpPr>
            <p:spPr bwMode="auto">
              <a:xfrm rot="8698698">
                <a:off x="5925955" y="2714680"/>
                <a:ext cx="344488" cy="434975"/>
              </a:xfrm>
              <a:custGeom>
                <a:avLst/>
                <a:gdLst>
                  <a:gd name="T0" fmla="*/ 0 w 21600"/>
                  <a:gd name="T1" fmla="*/ 0 h 38156"/>
                  <a:gd name="T2" fmla="*/ 0 w 21600"/>
                  <a:gd name="T3" fmla="*/ 0 h 38156"/>
                  <a:gd name="T4" fmla="*/ 0 w 21600"/>
                  <a:gd name="T5" fmla="*/ 0 h 38156"/>
                  <a:gd name="T6" fmla="*/ 0 60000 65536"/>
                  <a:gd name="T7" fmla="*/ 0 60000 65536"/>
                  <a:gd name="T8" fmla="*/ 0 60000 65536"/>
                  <a:gd name="T9" fmla="*/ 0 w 21600"/>
                  <a:gd name="T10" fmla="*/ 0 h 38156"/>
                  <a:gd name="T11" fmla="*/ 21600 w 21600"/>
                  <a:gd name="T12" fmla="*/ 38156 h 38156"/>
                </a:gdLst>
                <a:ahLst/>
                <a:cxnLst>
                  <a:cxn ang="T6">
                    <a:pos x="T0" y="T1"/>
                  </a:cxn>
                  <a:cxn ang="T7">
                    <a:pos x="T2" y="T3"/>
                  </a:cxn>
                  <a:cxn ang="T8">
                    <a:pos x="T4" y="T5"/>
                  </a:cxn>
                </a:cxnLst>
                <a:rect l="T9" t="T10" r="T11" b="T12"/>
                <a:pathLst>
                  <a:path w="21600" h="38156" fill="none" extrusionOk="0">
                    <a:moveTo>
                      <a:pt x="-1" y="0"/>
                    </a:moveTo>
                    <a:cubicBezTo>
                      <a:pt x="11929" y="0"/>
                      <a:pt x="21600" y="9670"/>
                      <a:pt x="21600" y="21600"/>
                    </a:cubicBezTo>
                    <a:cubicBezTo>
                      <a:pt x="21600" y="27989"/>
                      <a:pt x="18770" y="34051"/>
                      <a:pt x="13872" y="38155"/>
                    </a:cubicBezTo>
                  </a:path>
                  <a:path w="21600" h="38156" stroke="0" extrusionOk="0">
                    <a:moveTo>
                      <a:pt x="-1" y="0"/>
                    </a:moveTo>
                    <a:cubicBezTo>
                      <a:pt x="11929" y="0"/>
                      <a:pt x="21600" y="9670"/>
                      <a:pt x="21600" y="21600"/>
                    </a:cubicBezTo>
                    <a:cubicBezTo>
                      <a:pt x="21600" y="27989"/>
                      <a:pt x="18770" y="34051"/>
                      <a:pt x="13872" y="38155"/>
                    </a:cubicBezTo>
                    <a:lnTo>
                      <a:pt x="0" y="21600"/>
                    </a:lnTo>
                    <a:lnTo>
                      <a:pt x="-1" y="0"/>
                    </a:lnTo>
                    <a:close/>
                  </a:path>
                </a:pathLst>
              </a:custGeom>
              <a:noFill/>
              <a:ln w="9525">
                <a:solidFill>
                  <a:srgbClr val="000000"/>
                </a:solidFill>
                <a:miter lim="800000"/>
                <a:headEnd type="triangle" w="med" len="lg"/>
                <a:tailEn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aphicFrame>
            <p:nvGraphicFramePr>
              <p:cNvPr id="49" name="Object 32"/>
              <p:cNvGraphicFramePr>
                <a:graphicFrameLocks noChangeAspect="1"/>
              </p:cNvGraphicFramePr>
              <p:nvPr>
                <p:extLst/>
              </p:nvPr>
            </p:nvGraphicFramePr>
            <p:xfrm>
              <a:off x="5811655" y="3013130"/>
              <a:ext cx="411163" cy="411163"/>
            </p:xfrm>
            <a:graphic>
              <a:graphicData uri="http://schemas.openxmlformats.org/presentationml/2006/ole">
                <mc:AlternateContent xmlns:mc="http://schemas.openxmlformats.org/markup-compatibility/2006">
                  <mc:Choice xmlns:v="urn:schemas-microsoft-com:vml" Requires="v">
                    <p:oleObj spid="_x0000_s9219" name="Equation" r:id="rId7" imgW="228600" imgH="228600" progId="Equation.3">
                      <p:embed/>
                    </p:oleObj>
                  </mc:Choice>
                  <mc:Fallback>
                    <p:oleObj name="Equation" r:id="rId7" imgW="228600" imgH="228600" progId="Equation.3">
                      <p:embed/>
                      <p:pic>
                        <p:nvPicPr>
                          <p:cNvPr id="49"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1655" y="3013130"/>
                            <a:ext cx="411163"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Line 22"/>
              <p:cNvSpPr>
                <a:spLocks noChangeShapeType="1"/>
              </p:cNvSpPr>
              <p:nvPr/>
            </p:nvSpPr>
            <p:spPr bwMode="auto">
              <a:xfrm>
                <a:off x="6126819" y="2845585"/>
                <a:ext cx="367424" cy="613208"/>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graphicFrame>
            <p:nvGraphicFramePr>
              <p:cNvPr id="51" name="Object 30"/>
              <p:cNvGraphicFramePr>
                <a:graphicFrameLocks noChangeAspect="1"/>
              </p:cNvGraphicFramePr>
              <p:nvPr>
                <p:extLst>
                  <p:ext uri="{D42A27DB-BD31-4B8C-83A1-F6EECF244321}">
                    <p14:modId xmlns:p14="http://schemas.microsoft.com/office/powerpoint/2010/main" val="2684402043"/>
                  </p:ext>
                </p:extLst>
              </p:nvPr>
            </p:nvGraphicFramePr>
            <p:xfrm>
              <a:off x="6504607" y="3287761"/>
              <a:ext cx="480369" cy="285491"/>
            </p:xfrm>
            <a:graphic>
              <a:graphicData uri="http://schemas.openxmlformats.org/presentationml/2006/ole">
                <mc:AlternateContent xmlns:mc="http://schemas.openxmlformats.org/markup-compatibility/2006">
                  <mc:Choice xmlns:v="urn:schemas-microsoft-com:vml" Requires="v">
                    <p:oleObj spid="_x0000_s9220" name="公式" r:id="rId9" imgW="342720" imgH="203040" progId="Equation.3">
                      <p:embed/>
                    </p:oleObj>
                  </mc:Choice>
                  <mc:Fallback>
                    <p:oleObj name="公式" r:id="rId9" imgW="342720" imgH="203040" progId="Equation.3">
                      <p:embed/>
                      <p:pic>
                        <p:nvPicPr>
                          <p:cNvPr id="51" name="Object 30"/>
                          <p:cNvPicPr>
                            <a:picLocks noChangeAspect="1" noChangeArrowheads="1"/>
                          </p:cNvPicPr>
                          <p:nvPr/>
                        </p:nvPicPr>
                        <p:blipFill>
                          <a:blip r:embed="rId10"/>
                          <a:srcRect/>
                          <a:stretch>
                            <a:fillRect/>
                          </a:stretch>
                        </p:blipFill>
                        <p:spPr bwMode="auto">
                          <a:xfrm>
                            <a:off x="6504607" y="3287761"/>
                            <a:ext cx="480369" cy="285491"/>
                          </a:xfrm>
                          <a:prstGeom prst="rect">
                            <a:avLst/>
                          </a:prstGeom>
                          <a:noFill/>
                          <a:ln>
                            <a:noFill/>
                          </a:ln>
                          <a:effectLst/>
                          <a:extLst/>
                        </p:spPr>
                      </p:pic>
                    </p:oleObj>
                  </mc:Fallback>
                </mc:AlternateContent>
              </a:graphicData>
            </a:graphic>
          </p:graphicFrame>
          <p:sp>
            <p:nvSpPr>
              <p:cNvPr id="4" name="TextBox 3"/>
              <p:cNvSpPr txBox="1"/>
              <p:nvPr/>
            </p:nvSpPr>
            <p:spPr>
              <a:xfrm>
                <a:off x="7120315" y="2383501"/>
                <a:ext cx="248786" cy="369332"/>
              </a:xfrm>
              <a:prstGeom prst="rect">
                <a:avLst/>
              </a:prstGeom>
              <a:noFill/>
            </p:spPr>
            <p:txBody>
              <a:bodyPr wrap="none" rtlCol="0">
                <a:spAutoFit/>
              </a:bodyPr>
              <a:lstStyle/>
              <a:p>
                <a:r>
                  <a:rPr lang="en-US" i="1" dirty="0">
                    <a:solidFill>
                      <a:srgbClr val="FF0000"/>
                    </a:solidFill>
                    <a:latin typeface="Times New Roman" panose="02020603050405020304" pitchFamily="18" charset="0"/>
                    <a:cs typeface="Times New Roman" panose="02020603050405020304" pitchFamily="18" charset="0"/>
                  </a:rPr>
                  <a:t>t</a:t>
                </a:r>
                <a:endParaRPr lang="en-SG" i="1" dirty="0">
                  <a:solidFill>
                    <a:srgbClr val="FF0000"/>
                  </a:solidFill>
                  <a:latin typeface="Times New Roman" panose="02020603050405020304" pitchFamily="18" charset="0"/>
                  <a:cs typeface="Times New Roman" panose="02020603050405020304" pitchFamily="18" charset="0"/>
                </a:endParaRPr>
              </a:p>
            </p:txBody>
          </p:sp>
          <p:sp>
            <p:nvSpPr>
              <p:cNvPr id="52" name="TextBox 51"/>
              <p:cNvSpPr txBox="1"/>
              <p:nvPr/>
            </p:nvSpPr>
            <p:spPr>
              <a:xfrm>
                <a:off x="6839399" y="3287761"/>
                <a:ext cx="300082" cy="369332"/>
              </a:xfrm>
              <a:prstGeom prst="rect">
                <a:avLst/>
              </a:prstGeom>
              <a:noFill/>
            </p:spPr>
            <p:txBody>
              <a:bodyPr wrap="none" rtlCol="0">
                <a:spAutoFit/>
              </a:bodyPr>
              <a:lstStyle/>
              <a:p>
                <a:r>
                  <a:rPr lang="en-US" i="1" dirty="0">
                    <a:solidFill>
                      <a:srgbClr val="FF0000"/>
                    </a:solidFill>
                    <a:latin typeface="Times New Roman" panose="02020603050405020304" pitchFamily="18" charset="0"/>
                    <a:cs typeface="Times New Roman" panose="02020603050405020304" pitchFamily="18" charset="0"/>
                  </a:rPr>
                  <a:t>n</a:t>
                </a:r>
                <a:endParaRPr lang="en-SG" i="1" dirty="0">
                  <a:solidFill>
                    <a:srgbClr val="FF0000"/>
                  </a:solidFill>
                  <a:latin typeface="Times New Roman" panose="02020603050405020304" pitchFamily="18" charset="0"/>
                  <a:cs typeface="Times New Roman" panose="02020603050405020304" pitchFamily="18" charset="0"/>
                </a:endParaRPr>
              </a:p>
            </p:txBody>
          </p:sp>
        </p:grpSp>
      </p:grpSp>
      <mc:AlternateContent xmlns:mc="http://schemas.openxmlformats.org/markup-compatibility/2006" xmlns:a14="http://schemas.microsoft.com/office/drawing/2010/main">
        <mc:Choice Requires="a14">
          <p:sp>
            <p:nvSpPr>
              <p:cNvPr id="57" name="Text Box 16"/>
              <p:cNvSpPr txBox="1">
                <a:spLocks noChangeArrowheads="1"/>
              </p:cNvSpPr>
              <p:nvPr/>
            </p:nvSpPr>
            <p:spPr bwMode="auto">
              <a:xfrm>
                <a:off x="560585" y="3665757"/>
                <a:ext cx="8013464" cy="73866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marL="0" indent="0" algn="just" eaLnBrk="1" hangingPunct="1">
                  <a:spcBef>
                    <a:spcPct val="50000"/>
                  </a:spcBef>
                </a:pPr>
                <a:r>
                  <a:rPr lang="en-US" altLang="en-US" sz="2400" b="1" u="sng" dirty="0">
                    <a:solidFill>
                      <a:srgbClr val="FF0000"/>
                    </a:solidFill>
                  </a:rPr>
                  <a:t>Note 2</a:t>
                </a:r>
                <a:r>
                  <a:rPr lang="en-US" altLang="en-US" sz="1800" dirty="0"/>
                  <a:t>: Not necessarily to resolve </a:t>
                </a:r>
                <a14:m>
                  <m:oMath xmlns:m="http://schemas.openxmlformats.org/officeDocument/2006/math">
                    <m:bar>
                      <m:barPr>
                        <m:pos m:val="top"/>
                        <m:ctrlPr>
                          <a:rPr lang="en-US" altLang="en-US" sz="1800" i="1" u="sng" smtClean="0">
                            <a:latin typeface="Cambria Math" panose="02040503050406030204" pitchFamily="18" charset="0"/>
                          </a:rPr>
                        </m:ctrlPr>
                      </m:barPr>
                      <m:e>
                        <m:r>
                          <a:rPr lang="en-US" altLang="en-US" sz="1800" b="0" i="1" u="sng" smtClean="0">
                            <a:latin typeface="Cambria Math" panose="02040503050406030204" pitchFamily="18" charset="0"/>
                          </a:rPr>
                          <m:t>𝑎</m:t>
                        </m:r>
                      </m:e>
                    </m:bar>
                  </m:oMath>
                </a14:m>
                <a:r>
                  <a:rPr lang="en-US" altLang="en-US" sz="1800" dirty="0"/>
                  <a:t> into rectangular components always. For example, we can resolve it into T &amp; N components for convenience.  </a:t>
                </a:r>
              </a:p>
            </p:txBody>
          </p:sp>
        </mc:Choice>
        <mc:Fallback xmlns="">
          <p:sp>
            <p:nvSpPr>
              <p:cNvPr id="57" name="Text Box 16"/>
              <p:cNvSpPr txBox="1">
                <a:spLocks noRot="1" noChangeAspect="1" noMove="1" noResize="1" noEditPoints="1" noAdjustHandles="1" noChangeArrowheads="1" noChangeShapeType="1" noTextEdit="1"/>
              </p:cNvSpPr>
              <p:nvPr/>
            </p:nvSpPr>
            <p:spPr bwMode="auto">
              <a:xfrm>
                <a:off x="560585" y="3665757"/>
                <a:ext cx="8013464" cy="738664"/>
              </a:xfrm>
              <a:prstGeom prst="rect">
                <a:avLst/>
              </a:prstGeom>
              <a:blipFill>
                <a:blip r:embed="rId11"/>
                <a:stretch>
                  <a:fillRect l="-1217" t="-6557" r="-532" b="-1147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a:noFill/>
                  </a:rPr>
                  <a:t> </a:t>
                </a:r>
              </a:p>
            </p:txBody>
          </p:sp>
        </mc:Fallback>
      </mc:AlternateContent>
      <p:cxnSp>
        <p:nvCxnSpPr>
          <p:cNvPr id="28" name="Straight Arrow Connector 27"/>
          <p:cNvCxnSpPr/>
          <p:nvPr/>
        </p:nvCxnSpPr>
        <p:spPr>
          <a:xfrm flipV="1">
            <a:off x="541761" y="1687047"/>
            <a:ext cx="2267938" cy="934008"/>
          </a:xfrm>
          <a:prstGeom prst="straightConnector1">
            <a:avLst/>
          </a:prstGeom>
          <a:ln w="1905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a:off x="1337556" y="991966"/>
            <a:ext cx="501740" cy="1465200"/>
          </a:xfrm>
          <a:prstGeom prst="straightConnector1">
            <a:avLst/>
          </a:prstGeom>
          <a:ln w="19050">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311799" y="2486755"/>
            <a:ext cx="248786" cy="369332"/>
          </a:xfrm>
          <a:prstGeom prst="rect">
            <a:avLst/>
          </a:prstGeom>
          <a:noFill/>
        </p:spPr>
        <p:txBody>
          <a:bodyPr wrap="none" rtlCol="0">
            <a:spAutoFit/>
          </a:bodyPr>
          <a:lstStyle/>
          <a:p>
            <a:r>
              <a:rPr lang="en-US" i="1" dirty="0">
                <a:solidFill>
                  <a:srgbClr val="FF0000"/>
                </a:solidFill>
                <a:latin typeface="Times New Roman" panose="02020603050405020304" pitchFamily="18" charset="0"/>
                <a:cs typeface="Times New Roman" panose="02020603050405020304" pitchFamily="18" charset="0"/>
              </a:rPr>
              <a:t>t</a:t>
            </a:r>
            <a:endParaRPr lang="en-SG" i="1" dirty="0">
              <a:solidFill>
                <a:srgbClr val="FF0000"/>
              </a:solidFill>
              <a:latin typeface="Times New Roman" panose="02020603050405020304" pitchFamily="18" charset="0"/>
              <a:cs typeface="Times New Roman" panose="02020603050405020304" pitchFamily="18" charset="0"/>
            </a:endParaRPr>
          </a:p>
        </p:txBody>
      </p:sp>
      <p:sp>
        <p:nvSpPr>
          <p:cNvPr id="80" name="TextBox 79"/>
          <p:cNvSpPr txBox="1"/>
          <p:nvPr/>
        </p:nvSpPr>
        <p:spPr>
          <a:xfrm>
            <a:off x="1766508" y="2359079"/>
            <a:ext cx="300082" cy="369332"/>
          </a:xfrm>
          <a:prstGeom prst="rect">
            <a:avLst/>
          </a:prstGeom>
          <a:noFill/>
        </p:spPr>
        <p:txBody>
          <a:bodyPr wrap="none" rtlCol="0">
            <a:spAutoFit/>
          </a:bodyPr>
          <a:lstStyle/>
          <a:p>
            <a:r>
              <a:rPr lang="en-US" i="1" dirty="0">
                <a:solidFill>
                  <a:srgbClr val="FF0000"/>
                </a:solidFill>
                <a:latin typeface="Times New Roman" panose="02020603050405020304" pitchFamily="18" charset="0"/>
                <a:cs typeface="Times New Roman" panose="02020603050405020304" pitchFamily="18" charset="0"/>
              </a:rPr>
              <a:t>n</a:t>
            </a:r>
            <a:endParaRPr lang="en-SG" i="1" dirty="0">
              <a:solidFill>
                <a:srgbClr val="FF0000"/>
              </a:solidFill>
              <a:latin typeface="Times New Roman" panose="02020603050405020304" pitchFamily="18" charset="0"/>
              <a:cs typeface="Times New Roman" panose="02020603050405020304" pitchFamily="18" charset="0"/>
            </a:endParaRPr>
          </a:p>
        </p:txBody>
      </p:sp>
      <p:sp>
        <p:nvSpPr>
          <p:cNvPr id="81" name="TextBox 80"/>
          <p:cNvSpPr txBox="1"/>
          <p:nvPr/>
        </p:nvSpPr>
        <p:spPr>
          <a:xfrm>
            <a:off x="1460623" y="2704014"/>
            <a:ext cx="832151" cy="461665"/>
          </a:xfrm>
          <a:prstGeom prst="rect">
            <a:avLst/>
          </a:prstGeom>
          <a:noFill/>
        </p:spPr>
        <p:txBody>
          <a:bodyPr wrap="none" rtlCol="0">
            <a:spAutoFit/>
          </a:bodyPr>
          <a:lstStyle/>
          <a:p>
            <a:r>
              <a:rPr lang="en-SG" sz="2400" b="1" dirty="0">
                <a:solidFill>
                  <a:srgbClr val="FF0000"/>
                </a:solidFill>
              </a:rPr>
              <a:t>F.B.D</a:t>
            </a:r>
          </a:p>
        </p:txBody>
      </p:sp>
      <p:sp>
        <p:nvSpPr>
          <p:cNvPr id="82" name="TextBox 81"/>
          <p:cNvSpPr txBox="1"/>
          <p:nvPr/>
        </p:nvSpPr>
        <p:spPr>
          <a:xfrm>
            <a:off x="3834987" y="2706695"/>
            <a:ext cx="809709" cy="461665"/>
          </a:xfrm>
          <a:prstGeom prst="rect">
            <a:avLst/>
          </a:prstGeom>
          <a:noFill/>
        </p:spPr>
        <p:txBody>
          <a:bodyPr wrap="none" rtlCol="0">
            <a:spAutoFit/>
          </a:bodyPr>
          <a:lstStyle/>
          <a:p>
            <a:r>
              <a:rPr lang="en-SG" sz="2400" b="1" dirty="0">
                <a:solidFill>
                  <a:srgbClr val="FF0000"/>
                </a:solidFill>
              </a:rPr>
              <a:t>E.F.D</a:t>
            </a:r>
          </a:p>
        </p:txBody>
      </p:sp>
      <p:sp>
        <p:nvSpPr>
          <p:cNvPr id="42" name="TextBox 41">
            <a:extLst>
              <a:ext uri="{FF2B5EF4-FFF2-40B4-BE49-F238E27FC236}">
                <a16:creationId xmlns:a16="http://schemas.microsoft.com/office/drawing/2014/main" id="{4A0190E3-F607-4805-8675-09C40F0C2C17}"/>
              </a:ext>
            </a:extLst>
          </p:cNvPr>
          <p:cNvSpPr txBox="1"/>
          <p:nvPr/>
        </p:nvSpPr>
        <p:spPr>
          <a:xfrm>
            <a:off x="2575999" y="194398"/>
            <a:ext cx="2552302" cy="461665"/>
          </a:xfrm>
          <a:prstGeom prst="rect">
            <a:avLst/>
          </a:prstGeom>
          <a:noFill/>
        </p:spPr>
        <p:txBody>
          <a:bodyPr wrap="none" rtlCol="0">
            <a:spAutoFit/>
          </a:bodyPr>
          <a:lstStyle/>
          <a:p>
            <a:r>
              <a:rPr lang="en-US" sz="2400" b="1" dirty="0">
                <a:solidFill>
                  <a:srgbClr val="0000FF"/>
                </a:solidFill>
                <a:latin typeface="Arial" panose="020B0604020202020204" pitchFamily="34" charset="0"/>
                <a:cs typeface="Arial" panose="020B0604020202020204" pitchFamily="34" charset="0"/>
              </a:rPr>
              <a:t>Force + Moment</a:t>
            </a:r>
            <a:endParaRPr lang="en-SG" sz="2400" b="1"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221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a:xfrm>
            <a:off x="8803190" y="6510221"/>
            <a:ext cx="1066021" cy="365125"/>
          </a:xfrm>
        </p:spPr>
        <p:txBody>
          <a:bodyPr/>
          <a:lstStyle/>
          <a:p>
            <a:pPr>
              <a:defRPr/>
            </a:pPr>
            <a:fld id="{365B5569-9ECA-4311-A86B-413241116197}" type="slidenum">
              <a:rPr lang="en-US" altLang="en-US" smtClean="0"/>
              <a:pPr>
                <a:defRPr/>
              </a:pPr>
              <a:t>16</a:t>
            </a:fld>
            <a:endParaRPr lang="en-US" altLang="en-US"/>
          </a:p>
        </p:txBody>
      </p:sp>
      <p:sp>
        <p:nvSpPr>
          <p:cNvPr id="40" name="TextBox 39"/>
          <p:cNvSpPr txBox="1"/>
          <p:nvPr/>
        </p:nvSpPr>
        <p:spPr>
          <a:xfrm>
            <a:off x="-165908" y="-170335"/>
            <a:ext cx="7035800"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In summary</a:t>
            </a:r>
          </a:p>
        </p:txBody>
      </p:sp>
      <p:sp>
        <p:nvSpPr>
          <p:cNvPr id="12" name="Oval 4"/>
          <p:cNvSpPr>
            <a:spLocks noChangeArrowheads="1"/>
          </p:cNvSpPr>
          <p:nvPr/>
        </p:nvSpPr>
        <p:spPr bwMode="auto">
          <a:xfrm rot="18240611">
            <a:off x="1310111" y="1286605"/>
            <a:ext cx="1331913" cy="898525"/>
          </a:xfrm>
          <a:prstGeom prst="ellipse">
            <a:avLst/>
          </a:prstGeom>
          <a:solidFill>
            <a:srgbClr val="FFFF99"/>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3" name="Oval 5"/>
          <p:cNvSpPr>
            <a:spLocks noChangeArrowheads="1"/>
          </p:cNvSpPr>
          <p:nvPr/>
        </p:nvSpPr>
        <p:spPr bwMode="auto">
          <a:xfrm>
            <a:off x="1946699" y="1715230"/>
            <a:ext cx="76200" cy="76200"/>
          </a:xfrm>
          <a:prstGeom prst="ellipse">
            <a:avLst/>
          </a:prstGeom>
          <a:solidFill>
            <a:schemeClr val="accent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4" name="Text Box 6"/>
          <p:cNvSpPr txBox="1">
            <a:spLocks noChangeArrowheads="1"/>
          </p:cNvSpPr>
          <p:nvPr/>
        </p:nvSpPr>
        <p:spPr bwMode="auto">
          <a:xfrm>
            <a:off x="2000674" y="1543780"/>
            <a:ext cx="312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t>G</a:t>
            </a:r>
          </a:p>
        </p:txBody>
      </p:sp>
      <p:sp>
        <p:nvSpPr>
          <p:cNvPr id="15" name="Text Box 7"/>
          <p:cNvSpPr txBox="1">
            <a:spLocks noChangeArrowheads="1"/>
          </p:cNvSpPr>
          <p:nvPr/>
        </p:nvSpPr>
        <p:spPr bwMode="auto">
          <a:xfrm>
            <a:off x="3203816" y="1543780"/>
            <a:ext cx="4191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t>=</a:t>
            </a:r>
          </a:p>
        </p:txBody>
      </p:sp>
      <p:sp>
        <p:nvSpPr>
          <p:cNvPr id="16" name="Line 8"/>
          <p:cNvSpPr>
            <a:spLocks noChangeShapeType="1"/>
          </p:cNvSpPr>
          <p:nvPr/>
        </p:nvSpPr>
        <p:spPr bwMode="auto">
          <a:xfrm flipV="1">
            <a:off x="910643" y="2127216"/>
            <a:ext cx="817563" cy="333375"/>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17" name="Line 9"/>
          <p:cNvSpPr>
            <a:spLocks noChangeShapeType="1"/>
          </p:cNvSpPr>
          <p:nvPr/>
        </p:nvSpPr>
        <p:spPr bwMode="auto">
          <a:xfrm flipH="1" flipV="1">
            <a:off x="2178474" y="1985105"/>
            <a:ext cx="107950" cy="493713"/>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18" name="Line 10"/>
          <p:cNvSpPr>
            <a:spLocks noChangeShapeType="1"/>
          </p:cNvSpPr>
          <p:nvPr/>
        </p:nvSpPr>
        <p:spPr bwMode="auto">
          <a:xfrm flipH="1">
            <a:off x="2083224" y="1307242"/>
            <a:ext cx="590550" cy="74613"/>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19" name="Line 11"/>
          <p:cNvSpPr>
            <a:spLocks noChangeShapeType="1"/>
          </p:cNvSpPr>
          <p:nvPr/>
        </p:nvSpPr>
        <p:spPr bwMode="auto">
          <a:xfrm>
            <a:off x="1421624" y="1174088"/>
            <a:ext cx="169539" cy="531618"/>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20" name="Text Box 12"/>
          <p:cNvSpPr txBox="1">
            <a:spLocks noChangeArrowheads="1"/>
          </p:cNvSpPr>
          <p:nvPr/>
        </p:nvSpPr>
        <p:spPr bwMode="auto">
          <a:xfrm>
            <a:off x="617961" y="1994630"/>
            <a:ext cx="484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u="sng"/>
              <a:t>F</a:t>
            </a:r>
            <a:r>
              <a:rPr lang="en-US" altLang="en-US" sz="1800" i="1" baseline="-25000"/>
              <a:t>1</a:t>
            </a:r>
            <a:endParaRPr lang="en-US" altLang="en-US" sz="1800" i="1"/>
          </a:p>
        </p:txBody>
      </p:sp>
      <p:sp>
        <p:nvSpPr>
          <p:cNvPr id="21" name="Text Box 13"/>
          <p:cNvSpPr txBox="1">
            <a:spLocks noChangeArrowheads="1"/>
          </p:cNvSpPr>
          <p:nvPr/>
        </p:nvSpPr>
        <p:spPr bwMode="auto">
          <a:xfrm>
            <a:off x="2632499" y="1159605"/>
            <a:ext cx="484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u="sng"/>
              <a:t>F</a:t>
            </a:r>
            <a:r>
              <a:rPr lang="en-US" altLang="en-US" sz="1800" i="1" baseline="-25000"/>
              <a:t>3</a:t>
            </a:r>
            <a:endParaRPr lang="en-US" altLang="en-US" sz="1800" i="1"/>
          </a:p>
        </p:txBody>
      </p:sp>
      <p:sp>
        <p:nvSpPr>
          <p:cNvPr id="22" name="Text Box 14"/>
          <p:cNvSpPr txBox="1">
            <a:spLocks noChangeArrowheads="1"/>
          </p:cNvSpPr>
          <p:nvPr/>
        </p:nvSpPr>
        <p:spPr bwMode="auto">
          <a:xfrm>
            <a:off x="993415" y="1349200"/>
            <a:ext cx="484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u="sng" dirty="0"/>
              <a:t>F</a:t>
            </a:r>
            <a:r>
              <a:rPr lang="en-US" altLang="en-US" sz="1800" i="1" baseline="-25000" dirty="0"/>
              <a:t>2</a:t>
            </a:r>
            <a:endParaRPr lang="en-US" altLang="en-US" sz="1800" i="1" dirty="0"/>
          </a:p>
        </p:txBody>
      </p:sp>
      <p:sp>
        <p:nvSpPr>
          <p:cNvPr id="23" name="Text Box 15"/>
          <p:cNvSpPr txBox="1">
            <a:spLocks noChangeArrowheads="1"/>
          </p:cNvSpPr>
          <p:nvPr/>
        </p:nvSpPr>
        <p:spPr bwMode="auto">
          <a:xfrm>
            <a:off x="2292774" y="2120042"/>
            <a:ext cx="4841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u="sng"/>
              <a:t>F</a:t>
            </a:r>
            <a:r>
              <a:rPr lang="en-US" altLang="en-US" sz="1800" i="1" baseline="-25000"/>
              <a:t>4</a:t>
            </a:r>
            <a:endParaRPr lang="en-US" altLang="en-US" sz="1800" i="1"/>
          </a:p>
        </p:txBody>
      </p:sp>
      <p:sp>
        <p:nvSpPr>
          <p:cNvPr id="26" name="Text Box 19"/>
          <p:cNvSpPr txBox="1">
            <a:spLocks noChangeArrowheads="1"/>
          </p:cNvSpPr>
          <p:nvPr/>
        </p:nvSpPr>
        <p:spPr bwMode="auto">
          <a:xfrm>
            <a:off x="4222991" y="1523142"/>
            <a:ext cx="312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dirty="0"/>
          </a:p>
        </p:txBody>
      </p:sp>
      <p:grpSp>
        <p:nvGrpSpPr>
          <p:cNvPr id="11" name="Group 10"/>
          <p:cNvGrpSpPr/>
          <p:nvPr/>
        </p:nvGrpSpPr>
        <p:grpSpPr>
          <a:xfrm>
            <a:off x="3838576" y="909116"/>
            <a:ext cx="1789164" cy="1562124"/>
            <a:chOff x="5748949" y="1956625"/>
            <a:chExt cx="1789164" cy="1562124"/>
          </a:xfrm>
        </p:grpSpPr>
        <p:sp>
          <p:nvSpPr>
            <p:cNvPr id="43" name="Oval 17"/>
            <p:cNvSpPr>
              <a:spLocks noChangeArrowheads="1"/>
            </p:cNvSpPr>
            <p:nvPr/>
          </p:nvSpPr>
          <p:spPr bwMode="auto">
            <a:xfrm rot="18240611">
              <a:off x="5532255" y="2403530"/>
              <a:ext cx="1331913" cy="898525"/>
            </a:xfrm>
            <a:prstGeom prst="ellipse">
              <a:avLst/>
            </a:prstGeom>
            <a:solidFill>
              <a:srgbClr val="FFFF99"/>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grpSp>
          <p:nvGrpSpPr>
            <p:cNvPr id="7" name="Group 6"/>
            <p:cNvGrpSpPr/>
            <p:nvPr/>
          </p:nvGrpSpPr>
          <p:grpSpPr>
            <a:xfrm>
              <a:off x="5811655" y="1956625"/>
              <a:ext cx="1726458" cy="1467668"/>
              <a:chOff x="5811655" y="1956625"/>
              <a:chExt cx="1726458" cy="1467668"/>
            </a:xfrm>
          </p:grpSpPr>
          <p:graphicFrame>
            <p:nvGraphicFramePr>
              <p:cNvPr id="41" name="Object 30"/>
              <p:cNvGraphicFramePr>
                <a:graphicFrameLocks noChangeAspect="1"/>
              </p:cNvGraphicFramePr>
              <p:nvPr>
                <p:extLst/>
              </p:nvPr>
            </p:nvGraphicFramePr>
            <p:xfrm>
              <a:off x="6906993" y="2695758"/>
              <a:ext cx="480369" cy="285491"/>
            </p:xfrm>
            <a:graphic>
              <a:graphicData uri="http://schemas.openxmlformats.org/presentationml/2006/ole">
                <mc:AlternateContent xmlns:mc="http://schemas.openxmlformats.org/markup-compatibility/2006">
                  <mc:Choice xmlns:v="urn:schemas-microsoft-com:vml" Requires="v">
                    <p:oleObj spid="_x0000_s10242" name="公式" r:id="rId5" imgW="342720" imgH="203040" progId="Equation.3">
                      <p:embed/>
                    </p:oleObj>
                  </mc:Choice>
                  <mc:Fallback>
                    <p:oleObj name="公式" r:id="rId5" imgW="342720" imgH="203040" progId="Equation.3">
                      <p:embed/>
                      <p:pic>
                        <p:nvPicPr>
                          <p:cNvPr id="41" name="Object 30"/>
                          <p:cNvPicPr>
                            <a:picLocks noChangeAspect="1" noChangeArrowheads="1"/>
                          </p:cNvPicPr>
                          <p:nvPr/>
                        </p:nvPicPr>
                        <p:blipFill>
                          <a:blip r:embed="rId6"/>
                          <a:srcRect/>
                          <a:stretch>
                            <a:fillRect/>
                          </a:stretch>
                        </p:blipFill>
                        <p:spPr bwMode="auto">
                          <a:xfrm>
                            <a:off x="6906993" y="2695758"/>
                            <a:ext cx="480369" cy="285491"/>
                          </a:xfrm>
                          <a:prstGeom prst="rect">
                            <a:avLst/>
                          </a:prstGeom>
                          <a:noFill/>
                          <a:ln>
                            <a:noFill/>
                          </a:ln>
                          <a:effectLst/>
                          <a:extLst/>
                        </p:spPr>
                      </p:pic>
                    </p:oleObj>
                  </mc:Fallback>
                </mc:AlternateContent>
              </a:graphicData>
            </a:graphic>
          </p:graphicFrame>
          <p:sp>
            <p:nvSpPr>
              <p:cNvPr id="44" name="Oval 18"/>
              <p:cNvSpPr>
                <a:spLocks noChangeArrowheads="1"/>
              </p:cNvSpPr>
              <p:nvPr/>
            </p:nvSpPr>
            <p:spPr bwMode="auto">
              <a:xfrm>
                <a:off x="6116455" y="2808343"/>
                <a:ext cx="76200" cy="76200"/>
              </a:xfrm>
              <a:prstGeom prst="ellipse">
                <a:avLst/>
              </a:prstGeom>
              <a:solidFill>
                <a:schemeClr val="accent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45" name="Text Box 19"/>
              <p:cNvSpPr txBox="1">
                <a:spLocks noChangeArrowheads="1"/>
              </p:cNvSpPr>
              <p:nvPr/>
            </p:nvSpPr>
            <p:spPr bwMode="auto">
              <a:xfrm>
                <a:off x="6213292" y="2625780"/>
                <a:ext cx="312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G</a:t>
                </a:r>
              </a:p>
            </p:txBody>
          </p:sp>
          <p:sp>
            <p:nvSpPr>
              <p:cNvPr id="46" name="Line 22"/>
              <p:cNvSpPr>
                <a:spLocks noChangeShapeType="1"/>
              </p:cNvSpPr>
              <p:nvPr/>
            </p:nvSpPr>
            <p:spPr bwMode="auto">
              <a:xfrm flipV="1">
                <a:off x="6133917" y="2840091"/>
                <a:ext cx="735975" cy="1"/>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48" name="Arc 31"/>
              <p:cNvSpPr>
                <a:spLocks/>
              </p:cNvSpPr>
              <p:nvPr/>
            </p:nvSpPr>
            <p:spPr bwMode="auto">
              <a:xfrm rot="8698698">
                <a:off x="5925955" y="2714680"/>
                <a:ext cx="344488" cy="434975"/>
              </a:xfrm>
              <a:custGeom>
                <a:avLst/>
                <a:gdLst>
                  <a:gd name="T0" fmla="*/ 0 w 21600"/>
                  <a:gd name="T1" fmla="*/ 0 h 38156"/>
                  <a:gd name="T2" fmla="*/ 0 w 21600"/>
                  <a:gd name="T3" fmla="*/ 0 h 38156"/>
                  <a:gd name="T4" fmla="*/ 0 w 21600"/>
                  <a:gd name="T5" fmla="*/ 0 h 38156"/>
                  <a:gd name="T6" fmla="*/ 0 60000 65536"/>
                  <a:gd name="T7" fmla="*/ 0 60000 65536"/>
                  <a:gd name="T8" fmla="*/ 0 60000 65536"/>
                  <a:gd name="T9" fmla="*/ 0 w 21600"/>
                  <a:gd name="T10" fmla="*/ 0 h 38156"/>
                  <a:gd name="T11" fmla="*/ 21600 w 21600"/>
                  <a:gd name="T12" fmla="*/ 38156 h 38156"/>
                </a:gdLst>
                <a:ahLst/>
                <a:cxnLst>
                  <a:cxn ang="T6">
                    <a:pos x="T0" y="T1"/>
                  </a:cxn>
                  <a:cxn ang="T7">
                    <a:pos x="T2" y="T3"/>
                  </a:cxn>
                  <a:cxn ang="T8">
                    <a:pos x="T4" y="T5"/>
                  </a:cxn>
                </a:cxnLst>
                <a:rect l="T9" t="T10" r="T11" b="T12"/>
                <a:pathLst>
                  <a:path w="21600" h="38156" fill="none" extrusionOk="0">
                    <a:moveTo>
                      <a:pt x="-1" y="0"/>
                    </a:moveTo>
                    <a:cubicBezTo>
                      <a:pt x="11929" y="0"/>
                      <a:pt x="21600" y="9670"/>
                      <a:pt x="21600" y="21600"/>
                    </a:cubicBezTo>
                    <a:cubicBezTo>
                      <a:pt x="21600" y="27989"/>
                      <a:pt x="18770" y="34051"/>
                      <a:pt x="13872" y="38155"/>
                    </a:cubicBezTo>
                  </a:path>
                  <a:path w="21600" h="38156" stroke="0" extrusionOk="0">
                    <a:moveTo>
                      <a:pt x="-1" y="0"/>
                    </a:moveTo>
                    <a:cubicBezTo>
                      <a:pt x="11929" y="0"/>
                      <a:pt x="21600" y="9670"/>
                      <a:pt x="21600" y="21600"/>
                    </a:cubicBezTo>
                    <a:cubicBezTo>
                      <a:pt x="21600" y="27989"/>
                      <a:pt x="18770" y="34051"/>
                      <a:pt x="13872" y="38155"/>
                    </a:cubicBezTo>
                    <a:lnTo>
                      <a:pt x="0" y="21600"/>
                    </a:lnTo>
                    <a:lnTo>
                      <a:pt x="-1" y="0"/>
                    </a:lnTo>
                    <a:close/>
                  </a:path>
                </a:pathLst>
              </a:custGeom>
              <a:noFill/>
              <a:ln w="9525">
                <a:solidFill>
                  <a:srgbClr val="000000"/>
                </a:solidFill>
                <a:miter lim="800000"/>
                <a:headEnd type="triangle" w="med" len="lg"/>
                <a:tailEn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aphicFrame>
            <p:nvGraphicFramePr>
              <p:cNvPr id="49" name="Object 32"/>
              <p:cNvGraphicFramePr>
                <a:graphicFrameLocks noChangeAspect="1"/>
              </p:cNvGraphicFramePr>
              <p:nvPr>
                <p:extLst/>
              </p:nvPr>
            </p:nvGraphicFramePr>
            <p:xfrm>
              <a:off x="5811655" y="3013130"/>
              <a:ext cx="411163" cy="411163"/>
            </p:xfrm>
            <a:graphic>
              <a:graphicData uri="http://schemas.openxmlformats.org/presentationml/2006/ole">
                <mc:AlternateContent xmlns:mc="http://schemas.openxmlformats.org/markup-compatibility/2006">
                  <mc:Choice xmlns:v="urn:schemas-microsoft-com:vml" Requires="v">
                    <p:oleObj spid="_x0000_s10243" name="Equation" r:id="rId7" imgW="228600" imgH="228600" progId="Equation.3">
                      <p:embed/>
                    </p:oleObj>
                  </mc:Choice>
                  <mc:Fallback>
                    <p:oleObj name="Equation" r:id="rId7" imgW="228600" imgH="228600" progId="Equation.3">
                      <p:embed/>
                      <p:pic>
                        <p:nvPicPr>
                          <p:cNvPr id="49"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1655" y="3013130"/>
                            <a:ext cx="411163"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Line 22"/>
              <p:cNvSpPr>
                <a:spLocks noChangeShapeType="1"/>
              </p:cNvSpPr>
              <p:nvPr/>
            </p:nvSpPr>
            <p:spPr bwMode="auto">
              <a:xfrm flipV="1">
                <a:off x="6126820" y="2206679"/>
                <a:ext cx="7097" cy="638907"/>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graphicFrame>
            <p:nvGraphicFramePr>
              <p:cNvPr id="51" name="Object 30"/>
              <p:cNvGraphicFramePr>
                <a:graphicFrameLocks noChangeAspect="1"/>
              </p:cNvGraphicFramePr>
              <p:nvPr>
                <p:extLst/>
              </p:nvPr>
            </p:nvGraphicFramePr>
            <p:xfrm>
              <a:off x="5952470" y="1956625"/>
              <a:ext cx="480369" cy="285491"/>
            </p:xfrm>
            <a:graphic>
              <a:graphicData uri="http://schemas.openxmlformats.org/presentationml/2006/ole">
                <mc:AlternateContent xmlns:mc="http://schemas.openxmlformats.org/markup-compatibility/2006">
                  <mc:Choice xmlns:v="urn:schemas-microsoft-com:vml" Requires="v">
                    <p:oleObj spid="_x0000_s10244" name="公式" r:id="rId9" imgW="342720" imgH="203040" progId="Equation.3">
                      <p:embed/>
                    </p:oleObj>
                  </mc:Choice>
                  <mc:Fallback>
                    <p:oleObj name="公式" r:id="rId9" imgW="342720" imgH="203040" progId="Equation.3">
                      <p:embed/>
                      <p:pic>
                        <p:nvPicPr>
                          <p:cNvPr id="51" name="Object 30"/>
                          <p:cNvPicPr>
                            <a:picLocks noChangeAspect="1" noChangeArrowheads="1"/>
                          </p:cNvPicPr>
                          <p:nvPr/>
                        </p:nvPicPr>
                        <p:blipFill>
                          <a:blip r:embed="rId10"/>
                          <a:srcRect/>
                          <a:stretch>
                            <a:fillRect/>
                          </a:stretch>
                        </p:blipFill>
                        <p:spPr bwMode="auto">
                          <a:xfrm>
                            <a:off x="5952470" y="1956625"/>
                            <a:ext cx="480369" cy="285491"/>
                          </a:xfrm>
                          <a:prstGeom prst="rect">
                            <a:avLst/>
                          </a:prstGeom>
                          <a:noFill/>
                          <a:ln>
                            <a:noFill/>
                          </a:ln>
                          <a:effectLst/>
                          <a:extLst/>
                        </p:spPr>
                      </p:pic>
                    </p:oleObj>
                  </mc:Fallback>
                </mc:AlternateContent>
              </a:graphicData>
            </a:graphic>
          </p:graphicFrame>
          <p:sp>
            <p:nvSpPr>
              <p:cNvPr id="4" name="TextBox 3"/>
              <p:cNvSpPr txBox="1"/>
              <p:nvPr/>
            </p:nvSpPr>
            <p:spPr>
              <a:xfrm>
                <a:off x="7250855" y="2718410"/>
                <a:ext cx="287258" cy="369332"/>
              </a:xfrm>
              <a:prstGeom prst="rect">
                <a:avLst/>
              </a:prstGeom>
              <a:noFill/>
            </p:spPr>
            <p:txBody>
              <a:bodyPr wrap="none" rtlCol="0">
                <a:spAutoFit/>
              </a:bodyPr>
              <a:lstStyle/>
              <a:p>
                <a:r>
                  <a:rPr lang="en-SG" i="1" dirty="0">
                    <a:latin typeface="Times New Roman" panose="02020603050405020304" pitchFamily="18" charset="0"/>
                    <a:cs typeface="Times New Roman" panose="02020603050405020304" pitchFamily="18" charset="0"/>
                  </a:rPr>
                  <a:t>x</a:t>
                </a:r>
              </a:p>
            </p:txBody>
          </p:sp>
          <p:sp>
            <p:nvSpPr>
              <p:cNvPr id="52" name="TextBox 51"/>
              <p:cNvSpPr txBox="1"/>
              <p:nvPr/>
            </p:nvSpPr>
            <p:spPr>
              <a:xfrm>
                <a:off x="6287262" y="1956625"/>
                <a:ext cx="287258" cy="369332"/>
              </a:xfrm>
              <a:prstGeom prst="rect">
                <a:avLst/>
              </a:prstGeom>
              <a:noFill/>
            </p:spPr>
            <p:txBody>
              <a:bodyPr wrap="none" rtlCol="0">
                <a:spAutoFit/>
              </a:bodyPr>
              <a:lstStyle/>
              <a:p>
                <a:r>
                  <a:rPr lang="en-SG" i="1" dirty="0">
                    <a:latin typeface="Times New Roman" panose="02020603050405020304" pitchFamily="18" charset="0"/>
                    <a:cs typeface="Times New Roman" panose="02020603050405020304" pitchFamily="18" charset="0"/>
                  </a:rPr>
                  <a:t>y</a:t>
                </a:r>
              </a:p>
            </p:txBody>
          </p:sp>
        </p:grpSp>
      </p:grpSp>
      <p:sp>
        <p:nvSpPr>
          <p:cNvPr id="57" name="Text Box 16"/>
          <p:cNvSpPr txBox="1">
            <a:spLocks noChangeArrowheads="1"/>
          </p:cNvSpPr>
          <p:nvPr/>
        </p:nvSpPr>
        <p:spPr bwMode="auto">
          <a:xfrm>
            <a:off x="299245" y="3076544"/>
            <a:ext cx="894861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marL="0" indent="0" algn="just" eaLnBrk="1" hangingPunct="1">
              <a:spcBef>
                <a:spcPct val="50000"/>
              </a:spcBef>
            </a:pPr>
            <a:r>
              <a:rPr lang="en-US" altLang="en-US" sz="2400" b="1" u="sng" dirty="0">
                <a:solidFill>
                  <a:srgbClr val="FF0000"/>
                </a:solidFill>
              </a:rPr>
              <a:t>Note 3</a:t>
            </a:r>
            <a:r>
              <a:rPr lang="en-US" altLang="en-US" sz="1800" dirty="0"/>
              <a:t>: These equations may also be applied to problems involving plane motion of </a:t>
            </a:r>
            <a:r>
              <a:rPr lang="en-US" altLang="en-US" sz="1800" b="1" dirty="0">
                <a:solidFill>
                  <a:srgbClr val="0000FF"/>
                </a:solidFill>
              </a:rPr>
              <a:t>interconnected several rigid bodies</a:t>
            </a:r>
            <a:r>
              <a:rPr lang="en-US" altLang="en-US" sz="1800" dirty="0"/>
              <a:t> by drawing F.B.D and E.F.D for </a:t>
            </a:r>
            <a:r>
              <a:rPr lang="en-US" altLang="en-US" sz="1800" b="1" dirty="0"/>
              <a:t>each body </a:t>
            </a:r>
            <a:r>
              <a:rPr lang="en-US" altLang="en-US" sz="1800" dirty="0"/>
              <a:t>and solving the corresponding equations of motion simultaneously.</a:t>
            </a:r>
          </a:p>
        </p:txBody>
      </p:sp>
      <mc:AlternateContent xmlns:mc="http://schemas.openxmlformats.org/markup-compatibility/2006">
        <mc:Choice xmlns:a14="http://schemas.microsoft.com/office/drawing/2010/main" Requires="a14">
          <p:sp>
            <p:nvSpPr>
              <p:cNvPr id="121" name="TextBox 120"/>
              <p:cNvSpPr txBox="1"/>
              <p:nvPr/>
            </p:nvSpPr>
            <p:spPr>
              <a:xfrm>
                <a:off x="4544647" y="4647585"/>
                <a:ext cx="3817199" cy="336054"/>
              </a:xfrm>
              <a:prstGeom prst="rect">
                <a:avLst/>
              </a:prstGeom>
              <a:noFill/>
            </p:spPr>
            <p:txBody>
              <a:bodyPr wrap="none" lIns="0" tIns="0" rIns="0" bIns="0" rtlCol="0">
                <a:spAutoFit/>
              </a:bodyPr>
              <a:lstStyle/>
              <a:p>
                <a14:m>
                  <m:oMath xmlns:m="http://schemas.openxmlformats.org/officeDocument/2006/math">
                    <m:nary>
                      <m:naryPr>
                        <m:chr m:val="∑"/>
                        <m:subHide m:val="on"/>
                        <m:supHide m:val="on"/>
                        <m:ctrlPr>
                          <a:rPr lang="en-SG" i="1" smtClean="0">
                            <a:solidFill>
                              <a:srgbClr val="FF0000"/>
                            </a:solidFill>
                            <a:latin typeface="Cambria Math" panose="02040503050406030204" pitchFamily="18" charset="0"/>
                          </a:rPr>
                        </m:ctrlPr>
                      </m:naryPr>
                      <m:sub/>
                      <m:sup/>
                      <m:e>
                        <m:sSub>
                          <m:sSubPr>
                            <m:ctrlPr>
                              <a:rPr lang="en-SG"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𝑴</m:t>
                            </m:r>
                          </m:e>
                          <m:sub>
                            <m:r>
                              <a:rPr lang="en-US" b="0" i="1" smtClean="0">
                                <a:solidFill>
                                  <a:srgbClr val="FF0000"/>
                                </a:solidFill>
                                <a:latin typeface="Cambria Math" panose="02040503050406030204" pitchFamily="18" charset="0"/>
                              </a:rPr>
                              <m:t>𝑂</m:t>
                            </m:r>
                          </m:sub>
                        </m:sSub>
                      </m:e>
                    </m:nary>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bar>
                          <m:barPr>
                            <m:pos m:val="top"/>
                            <m:ctrlPr>
                              <a:rPr lang="en-US" i="1">
                                <a:solidFill>
                                  <a:srgbClr val="FF0000"/>
                                </a:solidFill>
                                <a:latin typeface="Cambria Math" panose="02040503050406030204" pitchFamily="18" charset="0"/>
                              </a:rPr>
                            </m:ctrlPr>
                          </m:barPr>
                          <m:e>
                            <m:r>
                              <a:rPr lang="en-US" i="1">
                                <a:solidFill>
                                  <a:srgbClr val="FF0000"/>
                                </a:solidFill>
                                <a:latin typeface="Cambria Math" panose="02040503050406030204" pitchFamily="18" charset="0"/>
                              </a:rPr>
                              <m:t>𝐼</m:t>
                            </m:r>
                          </m:e>
                        </m:bar>
                      </m:e>
                      <m:sub>
                        <m:r>
                          <a:rPr lang="en-US" i="1">
                            <a:solidFill>
                              <a:srgbClr val="FF0000"/>
                            </a:solidFill>
                            <a:latin typeface="Cambria Math" panose="02040503050406030204" pitchFamily="18" charset="0"/>
                          </a:rPr>
                          <m:t>𝑂</m:t>
                        </m:r>
                      </m:sub>
                    </m:sSub>
                    <m:r>
                      <a:rPr lang="en-US" b="1" i="1">
                        <a:solidFill>
                          <a:srgbClr val="FF0000"/>
                        </a:solidFill>
                        <a:latin typeface="Cambria Math" panose="02040503050406030204" pitchFamily="18" charset="0"/>
                        <a:ea typeface="Cambria Math" panose="02040503050406030204" pitchFamily="18" charset="0"/>
                      </a:rPr>
                      <m:t>𝜶</m:t>
                    </m:r>
                    <m:r>
                      <a:rPr lang="en-US" i="1">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rPr>
                        </m:ctrlPr>
                      </m:sSubPr>
                      <m:e>
                        <m:bar>
                          <m:barPr>
                            <m:pos m:val="top"/>
                            <m:ctrlPr>
                              <a:rPr lang="en-US" i="1">
                                <a:solidFill>
                                  <a:srgbClr val="FF0000"/>
                                </a:solidFill>
                                <a:latin typeface="Cambria Math" panose="02040503050406030204" pitchFamily="18" charset="0"/>
                              </a:rPr>
                            </m:ctrlPr>
                          </m:barPr>
                          <m:e>
                            <m:r>
                              <a:rPr lang="en-US" i="1">
                                <a:solidFill>
                                  <a:srgbClr val="FF0000"/>
                                </a:solidFill>
                                <a:latin typeface="Cambria Math" panose="02040503050406030204" pitchFamily="18" charset="0"/>
                              </a:rPr>
                              <m:t>𝐼</m:t>
                            </m:r>
                          </m:e>
                        </m:bar>
                      </m:e>
                      <m:sub>
                        <m:r>
                          <a:rPr lang="en-US" i="1">
                            <a:solidFill>
                              <a:srgbClr val="FF0000"/>
                            </a:solidFill>
                            <a:latin typeface="Cambria Math" panose="02040503050406030204" pitchFamily="18" charset="0"/>
                          </a:rPr>
                          <m:t>𝐵</m:t>
                        </m:r>
                      </m:sub>
                    </m:sSub>
                    <m:r>
                      <a:rPr lang="en-US" b="1" i="1">
                        <a:solidFill>
                          <a:srgbClr val="FF0000"/>
                        </a:solidFill>
                        <a:latin typeface="Cambria Math" panose="02040503050406030204" pitchFamily="18" charset="0"/>
                        <a:ea typeface="Cambria Math" panose="02040503050406030204" pitchFamily="18" charset="0"/>
                      </a:rPr>
                      <m:t>𝜶</m:t>
                    </m:r>
                    <m:r>
                      <a:rPr lang="en-US" b="1" i="1">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𝑚</m:t>
                    </m:r>
                    <m:r>
                      <a:rPr lang="en-US" i="1">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ea typeface="Cambria Math" panose="02040503050406030204" pitchFamily="18" charset="0"/>
                          </a:rPr>
                        </m:ctrlPr>
                      </m:sSubPr>
                      <m:e>
                        <m:bar>
                          <m:barPr>
                            <m:pos m:val="top"/>
                            <m:ctrlPr>
                              <a:rPr lang="en-US" i="1">
                                <a:solidFill>
                                  <a:srgbClr val="FF0000"/>
                                </a:solidFill>
                                <a:latin typeface="Cambria Math" panose="02040503050406030204" pitchFamily="18" charset="0"/>
                                <a:ea typeface="Cambria Math" panose="02040503050406030204" pitchFamily="18" charset="0"/>
                              </a:rPr>
                            </m:ctrlPr>
                          </m:barPr>
                          <m:e>
                            <m:r>
                              <a:rPr lang="en-US" i="1">
                                <a:solidFill>
                                  <a:srgbClr val="FF0000"/>
                                </a:solidFill>
                                <a:latin typeface="Cambria Math" panose="02040503050406030204" pitchFamily="18" charset="0"/>
                                <a:ea typeface="Cambria Math" panose="02040503050406030204" pitchFamily="18" charset="0"/>
                              </a:rPr>
                              <m:t>𝑎</m:t>
                            </m:r>
                          </m:e>
                        </m:bar>
                        <m:r>
                          <a:rPr lang="en-US" b="0" i="1" baseline="-25000" smtClean="0">
                            <a:solidFill>
                              <a:srgbClr val="FF0000"/>
                            </a:solidFill>
                            <a:latin typeface="Cambria Math" panose="02040503050406030204" pitchFamily="18" charset="0"/>
                            <a:ea typeface="Cambria Math" panose="02040503050406030204" pitchFamily="18" charset="0"/>
                          </a:rPr>
                          <m:t>𝐵</m:t>
                        </m:r>
                        <m:r>
                          <a:rPr lang="en-US" b="0" i="1" smtClean="0">
                            <a:solidFill>
                              <a:srgbClr val="FF0000"/>
                            </a:solidFill>
                            <a:latin typeface="Cambria Math" panose="02040503050406030204" pitchFamily="18" charset="0"/>
                            <a:ea typeface="Cambria Math" panose="02040503050406030204" pitchFamily="18" charset="0"/>
                          </a:rPr>
                          <m:t>)</m:t>
                        </m:r>
                      </m:e>
                      <m:sub>
                        <m:r>
                          <a:rPr lang="en-US" i="1">
                            <a:solidFill>
                              <a:srgbClr val="FF0000"/>
                            </a:solidFill>
                            <a:latin typeface="Cambria Math" panose="02040503050406030204" pitchFamily="18" charset="0"/>
                            <a:ea typeface="Cambria Math" panose="02040503050406030204" pitchFamily="18" charset="0"/>
                          </a:rPr>
                          <m:t>𝑦</m:t>
                        </m:r>
                      </m:sub>
                    </m:sSub>
                    <m:r>
                      <a:rPr lang="en-US" i="1">
                        <a:solidFill>
                          <a:srgbClr val="FF0000"/>
                        </a:solidFill>
                        <a:latin typeface="Cambria Math" panose="02040503050406030204" pitchFamily="18" charset="0"/>
                        <a:ea typeface="Cambria Math" panose="02040503050406030204" pitchFamily="18" charset="0"/>
                      </a:rPr>
                      <m:t> </m:t>
                    </m:r>
                    <m:r>
                      <a:rPr lang="en-US" i="1">
                        <a:solidFill>
                          <a:srgbClr val="FF0000"/>
                        </a:solidFill>
                        <a:latin typeface="Cambria Math" panose="02040503050406030204" pitchFamily="18" charset="0"/>
                        <a:ea typeface="Cambria Math" panose="02040503050406030204" pitchFamily="18" charset="0"/>
                      </a:rPr>
                      <m:t>𝑎𝑏𝑜𝑢𝑡</m:t>
                    </m:r>
                    <m:r>
                      <a:rPr lang="en-US" i="1">
                        <a:solidFill>
                          <a:srgbClr val="FF0000"/>
                        </a:solidFill>
                        <a:latin typeface="Cambria Math" panose="02040503050406030204" pitchFamily="18" charset="0"/>
                        <a:ea typeface="Cambria Math" panose="02040503050406030204" pitchFamily="18" charset="0"/>
                      </a:rPr>
                      <m:t> </m:t>
                    </m:r>
                    <m:r>
                      <a:rPr lang="en-US" i="1">
                        <a:solidFill>
                          <a:srgbClr val="FF0000"/>
                        </a:solidFill>
                        <a:latin typeface="Cambria Math" panose="02040503050406030204" pitchFamily="18" charset="0"/>
                        <a:ea typeface="Cambria Math" panose="02040503050406030204" pitchFamily="18" charset="0"/>
                      </a:rPr>
                      <m:t>𝑂</m:t>
                    </m:r>
                  </m:oMath>
                </a14:m>
                <a:r>
                  <a:rPr lang="en-SG" dirty="0">
                    <a:solidFill>
                      <a:srgbClr val="FF0000"/>
                    </a:solidFill>
                  </a:rPr>
                  <a:t> </a:t>
                </a:r>
              </a:p>
            </p:txBody>
          </p:sp>
        </mc:Choice>
        <mc:Fallback>
          <p:sp>
            <p:nvSpPr>
              <p:cNvPr id="121" name="TextBox 120"/>
              <p:cNvSpPr txBox="1">
                <a:spLocks noRot="1" noChangeAspect="1" noMove="1" noResize="1" noEditPoints="1" noAdjustHandles="1" noChangeArrowheads="1" noChangeShapeType="1" noTextEdit="1"/>
              </p:cNvSpPr>
              <p:nvPr/>
            </p:nvSpPr>
            <p:spPr>
              <a:xfrm>
                <a:off x="4544647" y="4647585"/>
                <a:ext cx="3817199" cy="336054"/>
              </a:xfrm>
              <a:prstGeom prst="rect">
                <a:avLst/>
              </a:prstGeom>
              <a:blipFill>
                <a:blip r:embed="rId11"/>
                <a:stretch>
                  <a:fillRect l="-11342" t="-130357" b="-208929"/>
                </a:stretch>
              </a:blipFill>
            </p:spPr>
            <p:txBody>
              <a:bodyPr/>
              <a:lstStyle/>
              <a:p>
                <a:r>
                  <a:rPr lang="en-SG">
                    <a:noFill/>
                  </a:rPr>
                  <a:t> </a:t>
                </a:r>
              </a:p>
            </p:txBody>
          </p:sp>
        </mc:Fallback>
      </mc:AlternateContent>
      <p:sp>
        <p:nvSpPr>
          <p:cNvPr id="72" name="TextBox 71"/>
          <p:cNvSpPr txBox="1"/>
          <p:nvPr/>
        </p:nvSpPr>
        <p:spPr>
          <a:xfrm>
            <a:off x="1460623" y="2704014"/>
            <a:ext cx="832151" cy="461665"/>
          </a:xfrm>
          <a:prstGeom prst="rect">
            <a:avLst/>
          </a:prstGeom>
          <a:noFill/>
        </p:spPr>
        <p:txBody>
          <a:bodyPr wrap="none" rtlCol="0">
            <a:spAutoFit/>
          </a:bodyPr>
          <a:lstStyle/>
          <a:p>
            <a:r>
              <a:rPr lang="en-SG" sz="2400" b="1" dirty="0">
                <a:solidFill>
                  <a:srgbClr val="FF0000"/>
                </a:solidFill>
              </a:rPr>
              <a:t>F.B.D</a:t>
            </a:r>
          </a:p>
        </p:txBody>
      </p:sp>
      <p:sp>
        <p:nvSpPr>
          <p:cNvPr id="73" name="TextBox 72"/>
          <p:cNvSpPr txBox="1"/>
          <p:nvPr/>
        </p:nvSpPr>
        <p:spPr>
          <a:xfrm>
            <a:off x="3834987" y="2706695"/>
            <a:ext cx="809709" cy="461665"/>
          </a:xfrm>
          <a:prstGeom prst="rect">
            <a:avLst/>
          </a:prstGeom>
          <a:noFill/>
        </p:spPr>
        <p:txBody>
          <a:bodyPr wrap="none" rtlCol="0">
            <a:spAutoFit/>
          </a:bodyPr>
          <a:lstStyle/>
          <a:p>
            <a:r>
              <a:rPr lang="en-SG" sz="2400" b="1" dirty="0">
                <a:solidFill>
                  <a:srgbClr val="FF0000"/>
                </a:solidFill>
              </a:rPr>
              <a:t>E.F.D</a:t>
            </a:r>
          </a:p>
        </p:txBody>
      </p:sp>
      <p:grpSp>
        <p:nvGrpSpPr>
          <p:cNvPr id="3" name="Group 2">
            <a:extLst>
              <a:ext uri="{FF2B5EF4-FFF2-40B4-BE49-F238E27FC236}">
                <a16:creationId xmlns:a16="http://schemas.microsoft.com/office/drawing/2014/main" id="{F1096DCF-1291-48DC-B88E-B37B64005204}"/>
              </a:ext>
            </a:extLst>
          </p:cNvPr>
          <p:cNvGrpSpPr/>
          <p:nvPr/>
        </p:nvGrpSpPr>
        <p:grpSpPr>
          <a:xfrm>
            <a:off x="-259452" y="4525566"/>
            <a:ext cx="10177600" cy="1907309"/>
            <a:chOff x="-259452" y="4525566"/>
            <a:chExt cx="10177600" cy="1907309"/>
          </a:xfrm>
        </p:grpSpPr>
        <p:sp>
          <p:nvSpPr>
            <p:cNvPr id="37" name="TextBox 36"/>
            <p:cNvSpPr txBox="1"/>
            <p:nvPr/>
          </p:nvSpPr>
          <p:spPr>
            <a:xfrm>
              <a:off x="3630727" y="5232546"/>
              <a:ext cx="6287421" cy="1200329"/>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rod is welded on the sphere, making only one rigid body.</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rigid body has only one angular acceleration, </a:t>
              </a:r>
              <a:r>
                <a:rPr lang="el-GR" i="1" u="sng" dirty="0">
                  <a:latin typeface="Times New Roman" panose="02020603050405020304" pitchFamily="18" charset="0"/>
                  <a:cs typeface="Times New Roman" panose="02020603050405020304" pitchFamily="18" charset="0"/>
                </a:rPr>
                <a:t>α</a:t>
              </a:r>
              <a:r>
                <a:rPr lang="en-US"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moments of forces </a:t>
              </a:r>
              <a:r>
                <a:rPr lang="en-US" i="1" dirty="0" err="1">
                  <a:latin typeface="Times New Roman" panose="02020603050405020304" pitchFamily="18" charset="0"/>
                  <a:cs typeface="Times New Roman" panose="02020603050405020304" pitchFamily="18" charset="0"/>
                </a:rPr>
                <a:t>Ma</a:t>
              </a:r>
              <a:r>
                <a:rPr lang="en-US" baseline="-25000" dirty="0" err="1">
                  <a:latin typeface="Times New Roman" panose="02020603050405020304" pitchFamily="18" charset="0"/>
                  <a:cs typeface="Times New Roman" panose="02020603050405020304" pitchFamily="18" charset="0"/>
                </a:rPr>
                <a:t>O</a:t>
              </a:r>
              <a:r>
                <a:rPr lang="en-US" dirty="0">
                  <a:latin typeface="Times New Roman" panose="02020603050405020304" pitchFamily="18" charset="0"/>
                  <a:cs typeface="Times New Roman" panose="02020603050405020304" pitchFamily="18" charset="0"/>
                </a:rPr>
                <a:t> and               about </a:t>
              </a:r>
              <a:r>
                <a:rPr lang="en-US" i="1" dirty="0">
                  <a:latin typeface="Times New Roman" panose="02020603050405020304" pitchFamily="18" charset="0"/>
                  <a:cs typeface="Times New Roman" panose="02020603050405020304" pitchFamily="18" charset="0"/>
                </a:rPr>
                <a:t>O</a:t>
              </a:r>
              <a:r>
                <a:rPr lang="en-US" dirty="0">
                  <a:latin typeface="Times New Roman" panose="02020603050405020304" pitchFamily="18" charset="0"/>
                  <a:cs typeface="Times New Roman" panose="02020603050405020304" pitchFamily="18" charset="0"/>
                </a:rPr>
                <a:t> are zero (passing through </a:t>
              </a:r>
              <a:r>
                <a:rPr lang="en-US" i="1" dirty="0">
                  <a:latin typeface="Times New Roman" panose="02020603050405020304" pitchFamily="18" charset="0"/>
                  <a:cs typeface="Times New Roman" panose="02020603050405020304" pitchFamily="18" charset="0"/>
                </a:rPr>
                <a:t>O</a:t>
              </a:r>
              <a:r>
                <a:rPr lang="en-US" dirty="0">
                  <a:latin typeface="Times New Roman" panose="02020603050405020304" pitchFamily="18" charset="0"/>
                  <a:cs typeface="Times New Roman" panose="02020603050405020304" pitchFamily="18" charset="0"/>
                </a:rPr>
                <a:t>)</a:t>
              </a:r>
              <a:endParaRPr lang="en-SG" dirty="0">
                <a:latin typeface="Times New Roman" panose="02020603050405020304" pitchFamily="18" charset="0"/>
                <a:cs typeface="Times New Roman" panose="02020603050405020304" pitchFamily="18" charset="0"/>
              </a:endParaRPr>
            </a:p>
          </p:txBody>
        </p:sp>
        <p:grpSp>
          <p:nvGrpSpPr>
            <p:cNvPr id="137" name="Group 136"/>
            <p:cNvGrpSpPr/>
            <p:nvPr/>
          </p:nvGrpSpPr>
          <p:grpSpPr>
            <a:xfrm>
              <a:off x="-259452" y="4525566"/>
              <a:ext cx="3776189" cy="1839335"/>
              <a:chOff x="3927667" y="4125528"/>
              <a:chExt cx="3776189" cy="1839335"/>
            </a:xfrm>
          </p:grpSpPr>
          <p:grpSp>
            <p:nvGrpSpPr>
              <p:cNvPr id="39" name="Group 38"/>
              <p:cNvGrpSpPr/>
              <p:nvPr/>
            </p:nvGrpSpPr>
            <p:grpSpPr>
              <a:xfrm>
                <a:off x="5227594" y="4125528"/>
                <a:ext cx="2476262" cy="1692807"/>
                <a:chOff x="843227" y="4402684"/>
                <a:chExt cx="2476262" cy="1692807"/>
              </a:xfrm>
            </p:grpSpPr>
            <p:pic>
              <p:nvPicPr>
                <p:cNvPr id="35" name="Picture 34"/>
                <p:cNvPicPr>
                  <a:picLocks noChangeAspect="1"/>
                </p:cNvPicPr>
                <p:nvPr/>
              </p:nvPicPr>
              <p:blipFill>
                <a:blip r:embed="rId12"/>
                <a:stretch>
                  <a:fillRect/>
                </a:stretch>
              </p:blipFill>
              <p:spPr>
                <a:xfrm>
                  <a:off x="843227" y="4632324"/>
                  <a:ext cx="2206943" cy="1463167"/>
                </a:xfrm>
                <a:prstGeom prst="rect">
                  <a:avLst/>
                </a:prstGeom>
              </p:spPr>
            </p:pic>
            <p:grpSp>
              <p:nvGrpSpPr>
                <p:cNvPr id="38" name="Group 37"/>
                <p:cNvGrpSpPr/>
                <p:nvPr/>
              </p:nvGrpSpPr>
              <p:grpSpPr>
                <a:xfrm>
                  <a:off x="843227" y="4402684"/>
                  <a:ext cx="2476262" cy="1458366"/>
                  <a:chOff x="843227" y="4402684"/>
                  <a:chExt cx="2476262" cy="1458366"/>
                </a:xfrm>
              </p:grpSpPr>
              <p:grpSp>
                <p:nvGrpSpPr>
                  <p:cNvPr id="36" name="Group 35"/>
                  <p:cNvGrpSpPr/>
                  <p:nvPr/>
                </p:nvGrpSpPr>
                <p:grpSpPr>
                  <a:xfrm>
                    <a:off x="953055" y="4763710"/>
                    <a:ext cx="1720720" cy="749001"/>
                    <a:chOff x="953055" y="4763710"/>
                    <a:chExt cx="1720720" cy="749001"/>
                  </a:xfrm>
                </p:grpSpPr>
                <p:sp>
                  <p:nvSpPr>
                    <p:cNvPr id="90" name="Line 22"/>
                    <p:cNvSpPr>
                      <a:spLocks noChangeShapeType="1"/>
                    </p:cNvSpPr>
                    <p:nvPr/>
                  </p:nvSpPr>
                  <p:spPr bwMode="auto">
                    <a:xfrm flipV="1">
                      <a:off x="2223103" y="5055099"/>
                      <a:ext cx="450672" cy="0"/>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91" name="Line 22"/>
                    <p:cNvSpPr>
                      <a:spLocks noChangeShapeType="1"/>
                    </p:cNvSpPr>
                    <p:nvPr/>
                  </p:nvSpPr>
                  <p:spPr bwMode="auto">
                    <a:xfrm>
                      <a:off x="2216005" y="5060593"/>
                      <a:ext cx="7097" cy="452118"/>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93" name="Line 22"/>
                    <p:cNvSpPr>
                      <a:spLocks noChangeShapeType="1"/>
                    </p:cNvSpPr>
                    <p:nvPr/>
                  </p:nvSpPr>
                  <p:spPr bwMode="auto">
                    <a:xfrm flipV="1">
                      <a:off x="1183112" y="5042898"/>
                      <a:ext cx="450672" cy="0"/>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94" name="Line 22"/>
                    <p:cNvSpPr>
                      <a:spLocks noChangeShapeType="1"/>
                    </p:cNvSpPr>
                    <p:nvPr/>
                  </p:nvSpPr>
                  <p:spPr bwMode="auto">
                    <a:xfrm>
                      <a:off x="1176015" y="5048391"/>
                      <a:ext cx="7096" cy="405081"/>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95" name="Arc 31"/>
                    <p:cNvSpPr>
                      <a:spLocks/>
                    </p:cNvSpPr>
                    <p:nvPr/>
                  </p:nvSpPr>
                  <p:spPr bwMode="auto">
                    <a:xfrm rot="11070032" flipV="1">
                      <a:off x="953055" y="4763710"/>
                      <a:ext cx="344488" cy="434975"/>
                    </a:xfrm>
                    <a:custGeom>
                      <a:avLst/>
                      <a:gdLst>
                        <a:gd name="T0" fmla="*/ 0 w 21600"/>
                        <a:gd name="T1" fmla="*/ 0 h 38156"/>
                        <a:gd name="T2" fmla="*/ 0 w 21600"/>
                        <a:gd name="T3" fmla="*/ 0 h 38156"/>
                        <a:gd name="T4" fmla="*/ 0 w 21600"/>
                        <a:gd name="T5" fmla="*/ 0 h 38156"/>
                        <a:gd name="T6" fmla="*/ 0 60000 65536"/>
                        <a:gd name="T7" fmla="*/ 0 60000 65536"/>
                        <a:gd name="T8" fmla="*/ 0 60000 65536"/>
                        <a:gd name="T9" fmla="*/ 0 w 21600"/>
                        <a:gd name="T10" fmla="*/ 0 h 38156"/>
                        <a:gd name="T11" fmla="*/ 21600 w 21600"/>
                        <a:gd name="T12" fmla="*/ 38156 h 38156"/>
                      </a:gdLst>
                      <a:ahLst/>
                      <a:cxnLst>
                        <a:cxn ang="T6">
                          <a:pos x="T0" y="T1"/>
                        </a:cxn>
                        <a:cxn ang="T7">
                          <a:pos x="T2" y="T3"/>
                        </a:cxn>
                        <a:cxn ang="T8">
                          <a:pos x="T4" y="T5"/>
                        </a:cxn>
                      </a:cxnLst>
                      <a:rect l="T9" t="T10" r="T11" b="T12"/>
                      <a:pathLst>
                        <a:path w="21600" h="38156" fill="none" extrusionOk="0">
                          <a:moveTo>
                            <a:pt x="-1" y="0"/>
                          </a:moveTo>
                          <a:cubicBezTo>
                            <a:pt x="11929" y="0"/>
                            <a:pt x="21600" y="9670"/>
                            <a:pt x="21600" y="21600"/>
                          </a:cubicBezTo>
                          <a:cubicBezTo>
                            <a:pt x="21600" y="27989"/>
                            <a:pt x="18770" y="34051"/>
                            <a:pt x="13872" y="38155"/>
                          </a:cubicBezTo>
                        </a:path>
                        <a:path w="21600" h="38156" stroke="0" extrusionOk="0">
                          <a:moveTo>
                            <a:pt x="-1" y="0"/>
                          </a:moveTo>
                          <a:cubicBezTo>
                            <a:pt x="11929" y="0"/>
                            <a:pt x="21600" y="9670"/>
                            <a:pt x="21600" y="21600"/>
                          </a:cubicBezTo>
                          <a:cubicBezTo>
                            <a:pt x="21600" y="27989"/>
                            <a:pt x="18770" y="34051"/>
                            <a:pt x="13872" y="38155"/>
                          </a:cubicBezTo>
                          <a:lnTo>
                            <a:pt x="0" y="21600"/>
                          </a:lnTo>
                          <a:lnTo>
                            <a:pt x="-1" y="0"/>
                          </a:lnTo>
                          <a:close/>
                        </a:path>
                      </a:pathLst>
                    </a:custGeom>
                    <a:noFill/>
                    <a:ln w="9525">
                      <a:solidFill>
                        <a:srgbClr val="000000"/>
                      </a:solidFill>
                      <a:miter lim="800000"/>
                      <a:headEnd type="triangle" w="med" len="lg"/>
                      <a:tailEn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96" name="Arc 31"/>
                    <p:cNvSpPr>
                      <a:spLocks/>
                    </p:cNvSpPr>
                    <p:nvPr/>
                  </p:nvSpPr>
                  <p:spPr bwMode="auto">
                    <a:xfrm rot="11070032" flipV="1">
                      <a:off x="1980953" y="4862798"/>
                      <a:ext cx="344488" cy="434975"/>
                    </a:xfrm>
                    <a:custGeom>
                      <a:avLst/>
                      <a:gdLst>
                        <a:gd name="T0" fmla="*/ 0 w 21600"/>
                        <a:gd name="T1" fmla="*/ 0 h 38156"/>
                        <a:gd name="T2" fmla="*/ 0 w 21600"/>
                        <a:gd name="T3" fmla="*/ 0 h 38156"/>
                        <a:gd name="T4" fmla="*/ 0 w 21600"/>
                        <a:gd name="T5" fmla="*/ 0 h 38156"/>
                        <a:gd name="T6" fmla="*/ 0 60000 65536"/>
                        <a:gd name="T7" fmla="*/ 0 60000 65536"/>
                        <a:gd name="T8" fmla="*/ 0 60000 65536"/>
                        <a:gd name="T9" fmla="*/ 0 w 21600"/>
                        <a:gd name="T10" fmla="*/ 0 h 38156"/>
                        <a:gd name="T11" fmla="*/ 21600 w 21600"/>
                        <a:gd name="T12" fmla="*/ 38156 h 38156"/>
                      </a:gdLst>
                      <a:ahLst/>
                      <a:cxnLst>
                        <a:cxn ang="T6">
                          <a:pos x="T0" y="T1"/>
                        </a:cxn>
                        <a:cxn ang="T7">
                          <a:pos x="T2" y="T3"/>
                        </a:cxn>
                        <a:cxn ang="T8">
                          <a:pos x="T4" y="T5"/>
                        </a:cxn>
                      </a:cxnLst>
                      <a:rect l="T9" t="T10" r="T11" b="T12"/>
                      <a:pathLst>
                        <a:path w="21600" h="38156" fill="none" extrusionOk="0">
                          <a:moveTo>
                            <a:pt x="-1" y="0"/>
                          </a:moveTo>
                          <a:cubicBezTo>
                            <a:pt x="11929" y="0"/>
                            <a:pt x="21600" y="9670"/>
                            <a:pt x="21600" y="21600"/>
                          </a:cubicBezTo>
                          <a:cubicBezTo>
                            <a:pt x="21600" y="27989"/>
                            <a:pt x="18770" y="34051"/>
                            <a:pt x="13872" y="38155"/>
                          </a:cubicBezTo>
                        </a:path>
                        <a:path w="21600" h="38156" stroke="0" extrusionOk="0">
                          <a:moveTo>
                            <a:pt x="-1" y="0"/>
                          </a:moveTo>
                          <a:cubicBezTo>
                            <a:pt x="11929" y="0"/>
                            <a:pt x="21600" y="9670"/>
                            <a:pt x="21600" y="21600"/>
                          </a:cubicBezTo>
                          <a:cubicBezTo>
                            <a:pt x="21600" y="27989"/>
                            <a:pt x="18770" y="34051"/>
                            <a:pt x="13872" y="38155"/>
                          </a:cubicBezTo>
                          <a:lnTo>
                            <a:pt x="0" y="21600"/>
                          </a:lnTo>
                          <a:lnTo>
                            <a:pt x="-1" y="0"/>
                          </a:lnTo>
                          <a:close/>
                        </a:path>
                      </a:pathLst>
                    </a:custGeom>
                    <a:noFill/>
                    <a:ln w="9525">
                      <a:solidFill>
                        <a:srgbClr val="000000"/>
                      </a:solidFill>
                      <a:miter lim="800000"/>
                      <a:headEnd type="triangle" w="med" len="lg"/>
                      <a:tailEn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pSp>
              <p:graphicFrame>
                <p:nvGraphicFramePr>
                  <p:cNvPr id="97" name="Object 30"/>
                  <p:cNvGraphicFramePr>
                    <a:graphicFrameLocks noChangeAspect="1"/>
                  </p:cNvGraphicFramePr>
                  <p:nvPr>
                    <p:extLst/>
                  </p:nvPr>
                </p:nvGraphicFramePr>
                <p:xfrm>
                  <a:off x="843227" y="5467454"/>
                  <a:ext cx="822369" cy="350314"/>
                </p:xfrm>
                <a:graphic>
                  <a:graphicData uri="http://schemas.openxmlformats.org/presentationml/2006/ole">
                    <mc:AlternateContent xmlns:mc="http://schemas.openxmlformats.org/markup-compatibility/2006">
                      <mc:Choice xmlns:v="urn:schemas-microsoft-com:vml" Requires="v">
                        <p:oleObj spid="_x0000_s10245" name="公式" r:id="rId13" imgW="749160" imgH="317160" progId="Equation.3">
                          <p:embed/>
                        </p:oleObj>
                      </mc:Choice>
                      <mc:Fallback>
                        <p:oleObj name="公式" r:id="rId13" imgW="749160" imgH="317160" progId="Equation.3">
                          <p:embed/>
                          <p:pic>
                            <p:nvPicPr>
                              <p:cNvPr id="97" name="Object 30"/>
                              <p:cNvPicPr>
                                <a:picLocks noChangeAspect="1" noChangeArrowheads="1"/>
                              </p:cNvPicPr>
                              <p:nvPr/>
                            </p:nvPicPr>
                            <p:blipFill>
                              <a:blip r:embed="rId14"/>
                              <a:srcRect/>
                              <a:stretch>
                                <a:fillRect/>
                              </a:stretch>
                            </p:blipFill>
                            <p:spPr bwMode="auto">
                              <a:xfrm>
                                <a:off x="843227" y="5467454"/>
                                <a:ext cx="822369" cy="350314"/>
                              </a:xfrm>
                              <a:prstGeom prst="rect">
                                <a:avLst/>
                              </a:prstGeom>
                              <a:noFill/>
                              <a:ln>
                                <a:noFill/>
                              </a:ln>
                              <a:effectLst/>
                              <a:extLst/>
                            </p:spPr>
                          </p:pic>
                        </p:oleObj>
                      </mc:Fallback>
                    </mc:AlternateContent>
                  </a:graphicData>
                </a:graphic>
              </p:graphicFrame>
              <p:graphicFrame>
                <p:nvGraphicFramePr>
                  <p:cNvPr id="98" name="Object 30"/>
                  <p:cNvGraphicFramePr>
                    <a:graphicFrameLocks noChangeAspect="1"/>
                  </p:cNvGraphicFramePr>
                  <p:nvPr>
                    <p:extLst/>
                  </p:nvPr>
                </p:nvGraphicFramePr>
                <p:xfrm>
                  <a:off x="1238376" y="5064381"/>
                  <a:ext cx="822325" cy="322263"/>
                </p:xfrm>
                <a:graphic>
                  <a:graphicData uri="http://schemas.openxmlformats.org/presentationml/2006/ole">
                    <mc:AlternateContent xmlns:mc="http://schemas.openxmlformats.org/markup-compatibility/2006">
                      <mc:Choice xmlns:v="urn:schemas-microsoft-com:vml" Requires="v">
                        <p:oleObj spid="_x0000_s10246" name="公式" r:id="rId15" imgW="749160" imgH="291960" progId="Equation.3">
                          <p:embed/>
                        </p:oleObj>
                      </mc:Choice>
                      <mc:Fallback>
                        <p:oleObj name="公式" r:id="rId15" imgW="749160" imgH="291960" progId="Equation.3">
                          <p:embed/>
                          <p:pic>
                            <p:nvPicPr>
                              <p:cNvPr id="98" name="Object 30"/>
                              <p:cNvPicPr>
                                <a:picLocks noChangeAspect="1" noChangeArrowheads="1"/>
                              </p:cNvPicPr>
                              <p:nvPr/>
                            </p:nvPicPr>
                            <p:blipFill>
                              <a:blip r:embed="rId16"/>
                              <a:srcRect/>
                              <a:stretch>
                                <a:fillRect/>
                              </a:stretch>
                            </p:blipFill>
                            <p:spPr bwMode="auto">
                              <a:xfrm>
                                <a:off x="1238376" y="5064381"/>
                                <a:ext cx="822325" cy="322263"/>
                              </a:xfrm>
                              <a:prstGeom prst="rect">
                                <a:avLst/>
                              </a:prstGeom>
                              <a:noFill/>
                              <a:ln>
                                <a:noFill/>
                              </a:ln>
                              <a:effectLst/>
                              <a:extLst/>
                            </p:spPr>
                          </p:pic>
                        </p:oleObj>
                      </mc:Fallback>
                    </mc:AlternateContent>
                  </a:graphicData>
                </a:graphic>
              </p:graphicFrame>
              <p:graphicFrame>
                <p:nvGraphicFramePr>
                  <p:cNvPr id="99" name="Object 30"/>
                  <p:cNvGraphicFramePr>
                    <a:graphicFrameLocks noChangeAspect="1"/>
                  </p:cNvGraphicFramePr>
                  <p:nvPr>
                    <p:extLst/>
                  </p:nvPr>
                </p:nvGraphicFramePr>
                <p:xfrm>
                  <a:off x="2005013" y="5511800"/>
                  <a:ext cx="752475" cy="349250"/>
                </p:xfrm>
                <a:graphic>
                  <a:graphicData uri="http://schemas.openxmlformats.org/presentationml/2006/ole">
                    <mc:AlternateContent xmlns:mc="http://schemas.openxmlformats.org/markup-compatibility/2006">
                      <mc:Choice xmlns:v="urn:schemas-microsoft-com:vml" Requires="v">
                        <p:oleObj spid="_x0000_s10247" name="公式" r:id="rId17" imgW="685800" imgH="317160" progId="Equation.3">
                          <p:embed/>
                        </p:oleObj>
                      </mc:Choice>
                      <mc:Fallback>
                        <p:oleObj name="公式" r:id="rId17" imgW="685800" imgH="317160" progId="Equation.3">
                          <p:embed/>
                          <p:pic>
                            <p:nvPicPr>
                              <p:cNvPr id="99" name="Object 30"/>
                              <p:cNvPicPr>
                                <a:picLocks noChangeAspect="1" noChangeArrowheads="1"/>
                              </p:cNvPicPr>
                              <p:nvPr/>
                            </p:nvPicPr>
                            <p:blipFill>
                              <a:blip r:embed="rId18"/>
                              <a:srcRect/>
                              <a:stretch>
                                <a:fillRect/>
                              </a:stretch>
                            </p:blipFill>
                            <p:spPr bwMode="auto">
                              <a:xfrm>
                                <a:off x="2005013" y="5511800"/>
                                <a:ext cx="752475" cy="349250"/>
                              </a:xfrm>
                              <a:prstGeom prst="rect">
                                <a:avLst/>
                              </a:prstGeom>
                              <a:noFill/>
                              <a:ln>
                                <a:noFill/>
                              </a:ln>
                              <a:effectLst/>
                              <a:extLst/>
                            </p:spPr>
                          </p:pic>
                        </p:oleObj>
                      </mc:Fallback>
                    </mc:AlternateContent>
                  </a:graphicData>
                </a:graphic>
              </p:graphicFrame>
              <p:graphicFrame>
                <p:nvGraphicFramePr>
                  <p:cNvPr id="100" name="Object 30"/>
                  <p:cNvGraphicFramePr>
                    <a:graphicFrameLocks noChangeAspect="1"/>
                  </p:cNvGraphicFramePr>
                  <p:nvPr>
                    <p:extLst>
                      <p:ext uri="{D42A27DB-BD31-4B8C-83A1-F6EECF244321}">
                        <p14:modId xmlns:p14="http://schemas.microsoft.com/office/powerpoint/2010/main" val="1336247793"/>
                      </p:ext>
                    </p:extLst>
                  </p:nvPr>
                </p:nvGraphicFramePr>
                <p:xfrm>
                  <a:off x="2579714" y="4741138"/>
                  <a:ext cx="739775" cy="322263"/>
                </p:xfrm>
                <a:graphic>
                  <a:graphicData uri="http://schemas.openxmlformats.org/presentationml/2006/ole">
                    <mc:AlternateContent xmlns:mc="http://schemas.openxmlformats.org/markup-compatibility/2006">
                      <mc:Choice xmlns:v="urn:schemas-microsoft-com:vml" Requires="v">
                        <p:oleObj spid="_x0000_s10248" name="公式" r:id="rId19" imgW="672840" imgH="291960" progId="Equation.3">
                          <p:embed/>
                        </p:oleObj>
                      </mc:Choice>
                      <mc:Fallback>
                        <p:oleObj name="公式" r:id="rId19" imgW="672840" imgH="291960" progId="Equation.3">
                          <p:embed/>
                          <p:pic>
                            <p:nvPicPr>
                              <p:cNvPr id="100" name="Object 30"/>
                              <p:cNvPicPr>
                                <a:picLocks noChangeAspect="1" noChangeArrowheads="1"/>
                              </p:cNvPicPr>
                              <p:nvPr/>
                            </p:nvPicPr>
                            <p:blipFill>
                              <a:blip r:embed="rId20"/>
                              <a:srcRect/>
                              <a:stretch>
                                <a:fillRect/>
                              </a:stretch>
                            </p:blipFill>
                            <p:spPr bwMode="auto">
                              <a:xfrm>
                                <a:off x="2579714" y="4741138"/>
                                <a:ext cx="739775" cy="322263"/>
                              </a:xfrm>
                              <a:prstGeom prst="rect">
                                <a:avLst/>
                              </a:prstGeom>
                              <a:noFill/>
                              <a:ln>
                                <a:noFill/>
                              </a:ln>
                              <a:effectLst/>
                              <a:extLst/>
                            </p:spPr>
                          </p:pic>
                        </p:oleObj>
                      </mc:Fallback>
                    </mc:AlternateContent>
                  </a:graphicData>
                </a:graphic>
              </p:graphicFrame>
              <p:graphicFrame>
                <p:nvGraphicFramePr>
                  <p:cNvPr id="101" name="Object 32"/>
                  <p:cNvGraphicFramePr>
                    <a:graphicFrameLocks noChangeAspect="1"/>
                  </p:cNvGraphicFramePr>
                  <p:nvPr>
                    <p:extLst/>
                  </p:nvPr>
                </p:nvGraphicFramePr>
                <p:xfrm>
                  <a:off x="959961" y="4402684"/>
                  <a:ext cx="432107" cy="314756"/>
                </p:xfrm>
                <a:graphic>
                  <a:graphicData uri="http://schemas.openxmlformats.org/presentationml/2006/ole">
                    <mc:AlternateContent xmlns:mc="http://schemas.openxmlformats.org/markup-compatibility/2006">
                      <mc:Choice xmlns:v="urn:schemas-microsoft-com:vml" Requires="v">
                        <p:oleObj spid="_x0000_s10249" name="公式" r:id="rId21" imgW="419040" imgH="304560" progId="Equation.3">
                          <p:embed/>
                        </p:oleObj>
                      </mc:Choice>
                      <mc:Fallback>
                        <p:oleObj name="公式" r:id="rId21" imgW="419040" imgH="304560" progId="Equation.3">
                          <p:embed/>
                          <p:pic>
                            <p:nvPicPr>
                              <p:cNvPr id="101" name="Object 32"/>
                              <p:cNvPicPr>
                                <a:picLocks noChangeAspect="1" noChangeArrowheads="1"/>
                              </p:cNvPicPr>
                              <p:nvPr/>
                            </p:nvPicPr>
                            <p:blipFill>
                              <a:blip r:embed="rId22"/>
                              <a:srcRect/>
                              <a:stretch>
                                <a:fillRect/>
                              </a:stretch>
                            </p:blipFill>
                            <p:spPr bwMode="auto">
                              <a:xfrm>
                                <a:off x="959961" y="4402684"/>
                                <a:ext cx="432107" cy="314756"/>
                              </a:xfrm>
                              <a:prstGeom prst="rect">
                                <a:avLst/>
                              </a:prstGeom>
                              <a:noFill/>
                              <a:ln>
                                <a:noFill/>
                              </a:ln>
                              <a:effectLst/>
                              <a:extLst/>
                            </p:spPr>
                          </p:pic>
                        </p:oleObj>
                      </mc:Fallback>
                    </mc:AlternateContent>
                  </a:graphicData>
                </a:graphic>
              </p:graphicFrame>
              <p:graphicFrame>
                <p:nvGraphicFramePr>
                  <p:cNvPr id="102" name="Object 32"/>
                  <p:cNvGraphicFramePr>
                    <a:graphicFrameLocks noChangeAspect="1"/>
                  </p:cNvGraphicFramePr>
                  <p:nvPr>
                    <p:extLst/>
                  </p:nvPr>
                </p:nvGraphicFramePr>
                <p:xfrm>
                  <a:off x="1951998" y="4426813"/>
                  <a:ext cx="419100" cy="314325"/>
                </p:xfrm>
                <a:graphic>
                  <a:graphicData uri="http://schemas.openxmlformats.org/presentationml/2006/ole">
                    <mc:AlternateContent xmlns:mc="http://schemas.openxmlformats.org/markup-compatibility/2006">
                      <mc:Choice xmlns:v="urn:schemas-microsoft-com:vml" Requires="v">
                        <p:oleObj spid="_x0000_s10250" name="公式" r:id="rId23" imgW="406080" imgH="304560" progId="Equation.3">
                          <p:embed/>
                        </p:oleObj>
                      </mc:Choice>
                      <mc:Fallback>
                        <p:oleObj name="公式" r:id="rId23" imgW="406080" imgH="304560" progId="Equation.3">
                          <p:embed/>
                          <p:pic>
                            <p:nvPicPr>
                              <p:cNvPr id="102" name="Object 32"/>
                              <p:cNvPicPr>
                                <a:picLocks noChangeAspect="1" noChangeArrowheads="1"/>
                              </p:cNvPicPr>
                              <p:nvPr/>
                            </p:nvPicPr>
                            <p:blipFill>
                              <a:blip r:embed="rId24"/>
                              <a:srcRect/>
                              <a:stretch>
                                <a:fillRect/>
                              </a:stretch>
                            </p:blipFill>
                            <p:spPr bwMode="auto">
                              <a:xfrm>
                                <a:off x="1951998" y="4426813"/>
                                <a:ext cx="419100" cy="314325"/>
                              </a:xfrm>
                              <a:prstGeom prst="rect">
                                <a:avLst/>
                              </a:prstGeom>
                              <a:noFill/>
                              <a:ln>
                                <a:noFill/>
                              </a:ln>
                              <a:effectLst/>
                              <a:extLst/>
                            </p:spPr>
                          </p:pic>
                        </p:oleObj>
                      </mc:Fallback>
                    </mc:AlternateContent>
                  </a:graphicData>
                </a:graphic>
              </p:graphicFrame>
            </p:grpSp>
          </p:grpSp>
          <p:grpSp>
            <p:nvGrpSpPr>
              <p:cNvPr id="136" name="Group 135"/>
              <p:cNvGrpSpPr/>
              <p:nvPr/>
            </p:nvGrpSpPr>
            <p:grpSpPr>
              <a:xfrm>
                <a:off x="3927667" y="4956674"/>
                <a:ext cx="1271439" cy="1008189"/>
                <a:chOff x="4474425" y="5740300"/>
                <a:chExt cx="1271439" cy="1008189"/>
              </a:xfrm>
            </p:grpSpPr>
            <p:cxnSp>
              <p:nvCxnSpPr>
                <p:cNvPr id="130" name="Straight Arrow Connector 129"/>
                <p:cNvCxnSpPr/>
                <p:nvPr/>
              </p:nvCxnSpPr>
              <p:spPr bwMode="auto">
                <a:xfrm flipV="1">
                  <a:off x="5014541" y="6194364"/>
                  <a:ext cx="576263" cy="0"/>
                </a:xfrm>
                <a:prstGeom prst="straightConnector1">
                  <a:avLst/>
                </a:prstGeom>
                <a:ln w="635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bwMode="auto">
                <a:xfrm>
                  <a:off x="5025654" y="6197540"/>
                  <a:ext cx="11854" cy="403880"/>
                </a:xfrm>
                <a:prstGeom prst="straightConnector1">
                  <a:avLst/>
                </a:prstGeom>
                <a:ln w="635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2" name="TextBox 8"/>
                <p:cNvSpPr txBox="1">
                  <a:spLocks noChangeArrowheads="1"/>
                </p:cNvSpPr>
                <p:nvPr/>
              </p:nvSpPr>
              <p:spPr bwMode="auto">
                <a:xfrm>
                  <a:off x="5503490" y="6129276"/>
                  <a:ext cx="242374"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600" b="1" i="1" dirty="0" err="1"/>
                    <a:t>i</a:t>
                  </a:r>
                  <a:endParaRPr lang="en-US" altLang="en-US" sz="1600" b="1" i="1" dirty="0"/>
                </a:p>
              </p:txBody>
            </p:sp>
            <p:sp>
              <p:nvSpPr>
                <p:cNvPr id="133" name="TextBox 27"/>
                <p:cNvSpPr txBox="1">
                  <a:spLocks noChangeArrowheads="1"/>
                </p:cNvSpPr>
                <p:nvPr/>
              </p:nvSpPr>
              <p:spPr bwMode="auto">
                <a:xfrm>
                  <a:off x="5033122" y="6409935"/>
                  <a:ext cx="242374" cy="33855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600" b="1" i="1" dirty="0"/>
                    <a:t>j</a:t>
                  </a:r>
                </a:p>
              </p:txBody>
            </p:sp>
            <p:sp>
              <p:nvSpPr>
                <p:cNvPr id="134" name="Arc 133"/>
                <p:cNvSpPr/>
                <p:nvPr/>
              </p:nvSpPr>
              <p:spPr>
                <a:xfrm rot="21392615" flipV="1">
                  <a:off x="4474425" y="5740300"/>
                  <a:ext cx="785813" cy="661987"/>
                </a:xfrm>
                <a:prstGeom prst="arc">
                  <a:avLst/>
                </a:prstGeom>
                <a:ln w="6350">
                  <a:solidFill>
                    <a:schemeClr val="tx1"/>
                  </a:solidFill>
                  <a:headEnd type="triangle" w="med" len="med"/>
                  <a:tailEnd type="none" w="med" len="med"/>
                </a:ln>
              </p:spPr>
              <p:style>
                <a:lnRef idx="2">
                  <a:schemeClr val="dk1"/>
                </a:lnRef>
                <a:fillRef idx="0">
                  <a:schemeClr val="dk1"/>
                </a:fillRef>
                <a:effectRef idx="1">
                  <a:schemeClr val="dk1"/>
                </a:effectRef>
                <a:fontRef idx="minor">
                  <a:schemeClr val="tx1"/>
                </a:fontRef>
              </p:style>
              <p:txBody>
                <a:bodyPr anchor="ctr"/>
                <a:lstStyle/>
                <a:p>
                  <a:pPr algn="ctr" eaLnBrk="1" hangingPunct="1">
                    <a:defRPr/>
                  </a:pPr>
                  <a:endParaRPr lang="en-US" sz="1400"/>
                </a:p>
              </p:txBody>
            </p:sp>
          </p:grpSp>
        </p:grpSp>
        <p:graphicFrame>
          <p:nvGraphicFramePr>
            <p:cNvPr id="74" name="Object 30"/>
            <p:cNvGraphicFramePr>
              <a:graphicFrameLocks noChangeAspect="1"/>
            </p:cNvGraphicFramePr>
            <p:nvPr>
              <p:extLst>
                <p:ext uri="{D42A27DB-BD31-4B8C-83A1-F6EECF244321}">
                  <p14:modId xmlns:p14="http://schemas.microsoft.com/office/powerpoint/2010/main" val="2343015581"/>
                </p:ext>
              </p:extLst>
            </p:nvPr>
          </p:nvGraphicFramePr>
          <p:xfrm>
            <a:off x="7035018" y="5809307"/>
            <a:ext cx="739775" cy="322263"/>
          </p:xfrm>
          <a:graphic>
            <a:graphicData uri="http://schemas.openxmlformats.org/presentationml/2006/ole">
              <mc:AlternateContent xmlns:mc="http://schemas.openxmlformats.org/markup-compatibility/2006">
                <mc:Choice xmlns:v="urn:schemas-microsoft-com:vml" Requires="v">
                  <p:oleObj spid="_x0000_s10251" name="公式" r:id="rId25" imgW="672840" imgH="291960" progId="Equation.3">
                    <p:embed/>
                  </p:oleObj>
                </mc:Choice>
                <mc:Fallback>
                  <p:oleObj name="公式" r:id="rId25" imgW="672840" imgH="291960" progId="Equation.3">
                    <p:embed/>
                    <p:pic>
                      <p:nvPicPr>
                        <p:cNvPr id="74" name="Object 30"/>
                        <p:cNvPicPr>
                          <a:picLocks noChangeAspect="1" noChangeArrowheads="1"/>
                        </p:cNvPicPr>
                        <p:nvPr/>
                      </p:nvPicPr>
                      <p:blipFill>
                        <a:blip r:embed="rId26"/>
                        <a:srcRect/>
                        <a:stretch>
                          <a:fillRect/>
                        </a:stretch>
                      </p:blipFill>
                      <p:spPr bwMode="auto">
                        <a:xfrm>
                          <a:off x="7035018" y="5809307"/>
                          <a:ext cx="739775" cy="322263"/>
                        </a:xfrm>
                        <a:prstGeom prst="rect">
                          <a:avLst/>
                        </a:prstGeom>
                        <a:noFill/>
                        <a:ln>
                          <a:noFill/>
                        </a:ln>
                        <a:effectLst/>
                        <a:extLst/>
                      </p:spPr>
                    </p:pic>
                  </p:oleObj>
                </mc:Fallback>
              </mc:AlternateContent>
            </a:graphicData>
          </a:graphic>
        </p:graphicFrame>
      </p:grpSp>
      <p:sp>
        <p:nvSpPr>
          <p:cNvPr id="63" name="TextBox 62">
            <a:extLst>
              <a:ext uri="{FF2B5EF4-FFF2-40B4-BE49-F238E27FC236}">
                <a16:creationId xmlns:a16="http://schemas.microsoft.com/office/drawing/2014/main" id="{1C8651EB-58B8-4035-BAF2-1172F7C261C9}"/>
              </a:ext>
            </a:extLst>
          </p:cNvPr>
          <p:cNvSpPr txBox="1"/>
          <p:nvPr/>
        </p:nvSpPr>
        <p:spPr>
          <a:xfrm>
            <a:off x="2575999" y="194398"/>
            <a:ext cx="2552302" cy="461665"/>
          </a:xfrm>
          <a:prstGeom prst="rect">
            <a:avLst/>
          </a:prstGeom>
          <a:noFill/>
        </p:spPr>
        <p:txBody>
          <a:bodyPr wrap="none" rtlCol="0">
            <a:spAutoFit/>
          </a:bodyPr>
          <a:lstStyle/>
          <a:p>
            <a:r>
              <a:rPr lang="en-US" sz="2400" b="1" dirty="0">
                <a:solidFill>
                  <a:srgbClr val="0000FF"/>
                </a:solidFill>
                <a:latin typeface="Arial" panose="020B0604020202020204" pitchFamily="34" charset="0"/>
                <a:cs typeface="Arial" panose="020B0604020202020204" pitchFamily="34" charset="0"/>
              </a:rPr>
              <a:t>Force + Moment</a:t>
            </a:r>
            <a:endParaRPr lang="en-SG" sz="2400" b="1" dirty="0">
              <a:solidFill>
                <a:srgbClr val="0000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608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utoUpdateAnimBg="0"/>
      <p:bldP spid="1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extBox 1"/>
          <p:cNvSpPr txBox="1">
            <a:spLocks noChangeArrowheads="1"/>
          </p:cNvSpPr>
          <p:nvPr/>
        </p:nvSpPr>
        <p:spPr bwMode="auto">
          <a:xfrm>
            <a:off x="541761" y="781756"/>
            <a:ext cx="8407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400" dirty="0"/>
              <a:t>The free body diagram is the same as you have done in Lecture 2; we will add the effective-force-diagram in our dynamic analysis.</a:t>
            </a:r>
          </a:p>
        </p:txBody>
      </p:sp>
      <p:cxnSp>
        <p:nvCxnSpPr>
          <p:cNvPr id="19" name="Straight Connector 18"/>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Picture 4" descr="http://www.nus.edu.sg/identity/images/identity/logo/fullcolo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215900" y="-256519"/>
            <a:ext cx="7035800"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F.B.D vs E.F.D</a:t>
            </a:r>
          </a:p>
        </p:txBody>
      </p:sp>
      <p:grpSp>
        <p:nvGrpSpPr>
          <p:cNvPr id="8" name="Group 7"/>
          <p:cNvGrpSpPr/>
          <p:nvPr/>
        </p:nvGrpSpPr>
        <p:grpSpPr>
          <a:xfrm>
            <a:off x="912581" y="3120039"/>
            <a:ext cx="8258360" cy="2615315"/>
            <a:chOff x="1240540" y="4061076"/>
            <a:chExt cx="8258360" cy="2615315"/>
          </a:xfrm>
        </p:grpSpPr>
        <p:cxnSp>
          <p:nvCxnSpPr>
            <p:cNvPr id="5" name="Straight Arrow Connector 4"/>
            <p:cNvCxnSpPr/>
            <p:nvPr/>
          </p:nvCxnSpPr>
          <p:spPr bwMode="auto">
            <a:xfrm flipV="1">
              <a:off x="8131176" y="4992688"/>
              <a:ext cx="576263" cy="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bwMode="auto">
            <a:xfrm rot="5400000" flipH="1" flipV="1">
              <a:off x="7844632" y="4717257"/>
              <a:ext cx="576263" cy="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348" name="TextBox 8"/>
            <p:cNvSpPr txBox="1">
              <a:spLocks noChangeArrowheads="1"/>
            </p:cNvSpPr>
            <p:nvPr/>
          </p:nvSpPr>
          <p:spPr bwMode="auto">
            <a:xfrm>
              <a:off x="8610600" y="4927600"/>
              <a:ext cx="312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b="1"/>
                <a:t>x</a:t>
              </a:r>
            </a:p>
          </p:txBody>
        </p:sp>
        <p:sp>
          <p:nvSpPr>
            <p:cNvPr id="14349" name="TextBox 27"/>
            <p:cNvSpPr txBox="1">
              <a:spLocks noChangeArrowheads="1"/>
            </p:cNvSpPr>
            <p:nvPr/>
          </p:nvSpPr>
          <p:spPr bwMode="auto">
            <a:xfrm>
              <a:off x="8188325" y="4249738"/>
              <a:ext cx="312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b="1"/>
                <a:t>y</a:t>
              </a:r>
            </a:p>
          </p:txBody>
        </p:sp>
        <p:pic>
          <p:nvPicPr>
            <p:cNvPr id="14350" name="Picture 27" descr="bee29230_sp1604a"/>
            <p:cNvPicPr>
              <a:picLocks noChangeAspect="1" noChangeArrowheads="1"/>
            </p:cNvPicPr>
            <p:nvPr/>
          </p:nvPicPr>
          <p:blipFill>
            <a:blip r:embed="rId3">
              <a:extLst>
                <a:ext uri="{28A0092B-C50C-407E-A947-70E740481C1C}">
                  <a14:useLocalDpi xmlns:a14="http://schemas.microsoft.com/office/drawing/2010/main" val="0"/>
                </a:ext>
              </a:extLst>
            </a:blip>
            <a:srcRect t="8372"/>
            <a:stretch>
              <a:fillRect/>
            </a:stretch>
          </p:blipFill>
          <p:spPr bwMode="auto">
            <a:xfrm>
              <a:off x="1240540" y="4061076"/>
              <a:ext cx="2906712" cy="217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51" name="Picture 28" descr="bee29230_sp1604c"/>
            <p:cNvPicPr>
              <a:picLocks noChangeAspect="1" noChangeArrowheads="1"/>
            </p:cNvPicPr>
            <p:nvPr/>
          </p:nvPicPr>
          <p:blipFill>
            <a:blip r:embed="rId4">
              <a:extLst>
                <a:ext uri="{28A0092B-C50C-407E-A947-70E740481C1C}">
                  <a14:useLocalDpi xmlns:a14="http://schemas.microsoft.com/office/drawing/2010/main" val="0"/>
                </a:ext>
              </a:extLst>
            </a:blip>
            <a:srcRect t="8012" r="50000" b="-4259"/>
            <a:stretch>
              <a:fillRect/>
            </a:stretch>
          </p:blipFill>
          <p:spPr bwMode="auto">
            <a:xfrm>
              <a:off x="5212649" y="4113342"/>
              <a:ext cx="1977139" cy="225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rc 1"/>
            <p:cNvSpPr/>
            <p:nvPr/>
          </p:nvSpPr>
          <p:spPr>
            <a:xfrm>
              <a:off x="7553326" y="4786314"/>
              <a:ext cx="785813" cy="661987"/>
            </a:xfrm>
            <a:prstGeom prst="arc">
              <a:avLst/>
            </a:prstGeom>
            <a:ln w="38100">
              <a:solidFill>
                <a:schemeClr val="tx1"/>
              </a:solidFill>
              <a:headEnd type="triangle" w="med" len="med"/>
              <a:tailEnd type="none" w="med" len="med"/>
            </a:ln>
          </p:spPr>
          <p:style>
            <a:lnRef idx="2">
              <a:schemeClr val="dk1"/>
            </a:lnRef>
            <a:fillRef idx="0">
              <a:schemeClr val="dk1"/>
            </a:fillRef>
            <a:effectRef idx="1">
              <a:schemeClr val="dk1"/>
            </a:effectRef>
            <a:fontRef idx="minor">
              <a:schemeClr val="tx1"/>
            </a:fontRef>
          </p:style>
          <p:txBody>
            <a:bodyPr anchor="ctr"/>
            <a:lstStyle/>
            <a:p>
              <a:pPr algn="ctr" eaLnBrk="1" hangingPunct="1">
                <a:defRPr/>
              </a:pPr>
              <a:endParaRPr lang="en-US"/>
            </a:p>
          </p:txBody>
        </p:sp>
        <p:sp>
          <p:nvSpPr>
            <p:cNvPr id="4" name="TextBox 3"/>
            <p:cNvSpPr txBox="1"/>
            <p:nvPr/>
          </p:nvSpPr>
          <p:spPr>
            <a:xfrm>
              <a:off x="7765350" y="5199063"/>
              <a:ext cx="1733550" cy="1477328"/>
            </a:xfrm>
            <a:prstGeom prst="rect">
              <a:avLst/>
            </a:prstGeom>
            <a:noFill/>
          </p:spPr>
          <p:txBody>
            <a:bodyPr>
              <a:spAutoFit/>
            </a:bodyPr>
            <a:lstStyle/>
            <a:p>
              <a:pPr>
                <a:defRPr/>
              </a:pPr>
              <a:r>
                <a:rPr lang="en-US" dirty="0">
                  <a:ea typeface="ＭＳ Ｐゴシック" charset="-128"/>
                </a:rPr>
                <a:t>Include your positive z-axis direction by right-hand rule (CCW), too.</a:t>
              </a:r>
            </a:p>
          </p:txBody>
        </p:sp>
        <p:sp>
          <p:nvSpPr>
            <p:cNvPr id="6" name="Right Arrow 5"/>
            <p:cNvSpPr/>
            <p:nvPr/>
          </p:nvSpPr>
          <p:spPr>
            <a:xfrm>
              <a:off x="3857625" y="5327650"/>
              <a:ext cx="1143000" cy="3683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p:cNvSpPr txBox="1"/>
            <p:nvPr/>
          </p:nvSpPr>
          <p:spPr>
            <a:xfrm>
              <a:off x="3913310" y="4897735"/>
              <a:ext cx="832151" cy="461665"/>
            </a:xfrm>
            <a:prstGeom prst="rect">
              <a:avLst/>
            </a:prstGeom>
            <a:noFill/>
          </p:spPr>
          <p:txBody>
            <a:bodyPr wrap="none" rtlCol="0">
              <a:spAutoFit/>
            </a:bodyPr>
            <a:lstStyle/>
            <a:p>
              <a:r>
                <a:rPr lang="en-SG" sz="2400" b="1" dirty="0"/>
                <a:t>F.B.D</a:t>
              </a:r>
            </a:p>
          </p:txBody>
        </p:sp>
      </p:grpSp>
      <p:sp>
        <p:nvSpPr>
          <p:cNvPr id="3" name="TextBox 2"/>
          <p:cNvSpPr txBox="1"/>
          <p:nvPr/>
        </p:nvSpPr>
        <p:spPr>
          <a:xfrm>
            <a:off x="605696" y="1774076"/>
            <a:ext cx="2088200" cy="830997"/>
          </a:xfrm>
          <a:prstGeom prst="rect">
            <a:avLst/>
          </a:prstGeom>
          <a:noFill/>
        </p:spPr>
        <p:txBody>
          <a:bodyPr wrap="none" rtlCol="0">
            <a:spAutoFit/>
          </a:bodyPr>
          <a:lstStyle/>
          <a:p>
            <a:r>
              <a:rPr lang="en-US" sz="2400" b="1" dirty="0">
                <a:solidFill>
                  <a:srgbClr val="0000FF"/>
                </a:solidFill>
                <a:latin typeface="Times New Roman" panose="02020603050405020304" pitchFamily="18" charset="0"/>
                <a:cs typeface="Times New Roman" panose="02020603050405020304" pitchFamily="18" charset="0"/>
              </a:rPr>
              <a:t>Example</a:t>
            </a:r>
            <a:r>
              <a:rPr lang="en-US" sz="2400" dirty="0">
                <a:solidFill>
                  <a:srgbClr val="0000FF"/>
                </a:solidFill>
                <a:latin typeface="Times New Roman" panose="02020603050405020304" pitchFamily="18" charset="0"/>
                <a:cs typeface="Times New Roman" panose="02020603050405020304" pitchFamily="18" charset="0"/>
              </a:rPr>
              <a:t>:</a:t>
            </a:r>
          </a:p>
          <a:p>
            <a:r>
              <a:rPr lang="en-US" sz="2400" dirty="0">
                <a:solidFill>
                  <a:srgbClr val="0000FF"/>
                </a:solidFill>
                <a:latin typeface="Times New Roman" panose="02020603050405020304" pitchFamily="18" charset="0"/>
                <a:cs typeface="Times New Roman" panose="02020603050405020304" pitchFamily="18" charset="0"/>
              </a:rPr>
              <a:t>FBD of a </a:t>
            </a:r>
            <a:r>
              <a:rPr lang="en-US" sz="2400" dirty="0" err="1">
                <a:solidFill>
                  <a:srgbClr val="0000FF"/>
                </a:solidFill>
                <a:latin typeface="Times New Roman" panose="02020603050405020304" pitchFamily="18" charset="0"/>
                <a:cs typeface="Times New Roman" panose="02020603050405020304" pitchFamily="18" charset="0"/>
              </a:rPr>
              <a:t>YoYo</a:t>
            </a:r>
            <a:endParaRPr lang="en-SG" sz="2400" dirty="0">
              <a:solidFill>
                <a:srgbClr val="0000FF"/>
              </a:solidFill>
              <a:latin typeface="Times New Roman" panose="02020603050405020304" pitchFamily="18" charset="0"/>
              <a:cs typeface="Times New Roman" panose="02020603050405020304" pitchFamily="18" charset="0"/>
            </a:endParaRPr>
          </a:p>
        </p:txBody>
      </p:sp>
      <p:sp>
        <p:nvSpPr>
          <p:cNvPr id="15" name="Slide Number Placeholder 14"/>
          <p:cNvSpPr>
            <a:spLocks noGrp="1"/>
          </p:cNvSpPr>
          <p:nvPr>
            <p:ph type="sldNum" sz="quarter" idx="12"/>
          </p:nvPr>
        </p:nvSpPr>
        <p:spPr/>
        <p:txBody>
          <a:bodyPr/>
          <a:lstStyle/>
          <a:p>
            <a:fld id="{9BF28668-276B-45C1-A181-AEB78CCD96EB}" type="slidenum">
              <a:rPr lang="en-SG" smtClean="0"/>
              <a:t>17</a:t>
            </a:fld>
            <a:endParaRPr lang="en-SG" dirty="0"/>
          </a:p>
        </p:txBody>
      </p:sp>
    </p:spTree>
    <p:extLst>
      <p:ext uri="{BB962C8B-B14F-4D97-AF65-F5344CB8AC3E}">
        <p14:creationId xmlns:p14="http://schemas.microsoft.com/office/powerpoint/2010/main" val="357165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TextBox 1"/>
          <p:cNvSpPr txBox="1">
            <a:spLocks noChangeArrowheads="1"/>
          </p:cNvSpPr>
          <p:nvPr/>
        </p:nvSpPr>
        <p:spPr bwMode="auto">
          <a:xfrm>
            <a:off x="423753" y="719706"/>
            <a:ext cx="86121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400" dirty="0"/>
              <a:t>Put the inertial terms for the body of interest on the </a:t>
            </a:r>
            <a:r>
              <a:rPr lang="en-US" altLang="en-US" sz="2400" b="1" dirty="0"/>
              <a:t>E.F.D</a:t>
            </a:r>
            <a:r>
              <a:rPr lang="en-US" altLang="en-US" sz="2400" dirty="0"/>
              <a:t>.</a:t>
            </a:r>
          </a:p>
        </p:txBody>
      </p:sp>
      <mc:AlternateContent xmlns:mc="http://schemas.openxmlformats.org/markup-compatibility/2006" xmlns:a14="http://schemas.microsoft.com/office/drawing/2010/main">
        <mc:Choice Requires="a14">
          <p:sp>
            <p:nvSpPr>
              <p:cNvPr id="10" name="TextBox 9"/>
              <p:cNvSpPr txBox="1">
                <a:spLocks noChangeArrowheads="1"/>
              </p:cNvSpPr>
              <p:nvPr/>
            </p:nvSpPr>
            <p:spPr bwMode="auto">
              <a:xfrm>
                <a:off x="423753" y="1483377"/>
                <a:ext cx="8723312" cy="7421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r>
                  <a:rPr lang="en-US" altLang="en-US" dirty="0"/>
                  <a:t>2.  Draw in </a:t>
                </a:r>
                <a14:m>
                  <m:oMath xmlns:m="http://schemas.openxmlformats.org/officeDocument/2006/math">
                    <m:r>
                      <a:rPr lang="en-US" i="1">
                        <a:latin typeface="Cambria Math" panose="02040503050406030204" pitchFamily="18" charset="0"/>
                      </a:rPr>
                      <m:t>𝑚</m:t>
                    </m:r>
                    <m:bar>
                      <m:barPr>
                        <m:pos m:val="top"/>
                        <m:ctrlPr>
                          <a:rPr lang="en-US" i="1">
                            <a:latin typeface="Cambria Math" panose="02040503050406030204" pitchFamily="18" charset="0"/>
                          </a:rPr>
                        </m:ctrlPr>
                      </m:barPr>
                      <m:e>
                        <m:r>
                          <a:rPr lang="en-US" b="1" i="1">
                            <a:latin typeface="Cambria Math" panose="02040503050406030204" pitchFamily="18" charset="0"/>
                          </a:rPr>
                          <m:t>𝒂</m:t>
                        </m:r>
                      </m:e>
                    </m:bar>
                  </m:oMath>
                </a14:m>
                <a:r>
                  <a:rPr lang="en-US" altLang="en-US" dirty="0"/>
                  <a:t> of </a:t>
                </a:r>
                <a:r>
                  <a:rPr lang="en-US" altLang="en-US" i="1" dirty="0"/>
                  <a:t>CG</a:t>
                </a:r>
                <a:r>
                  <a:rPr lang="en-US" altLang="en-US" dirty="0"/>
                  <a:t>; if direction is unknown, do this in the positive direction according to your chosen axes. For rigid bodies, also include the rotational term, </a:t>
                </a:r>
                <a14:m>
                  <m:oMath xmlns:m="http://schemas.openxmlformats.org/officeDocument/2006/math">
                    <m:bar>
                      <m:barPr>
                        <m:pos m:val="top"/>
                        <m:ctrlPr>
                          <a:rPr lang="en-US" i="1">
                            <a:latin typeface="Cambria Math" panose="02040503050406030204" pitchFamily="18" charset="0"/>
                          </a:rPr>
                        </m:ctrlPr>
                      </m:barPr>
                      <m:e>
                        <m:r>
                          <a:rPr lang="en-US" i="1">
                            <a:latin typeface="Cambria Math" panose="02040503050406030204" pitchFamily="18" charset="0"/>
                          </a:rPr>
                          <m:t>𝐼</m:t>
                        </m:r>
                      </m:e>
                    </m:bar>
                    <m:r>
                      <a:rPr lang="en-US" b="1" i="1">
                        <a:latin typeface="Cambria Math" panose="02040503050406030204" pitchFamily="18" charset="0"/>
                        <a:ea typeface="Cambria Math" panose="02040503050406030204" pitchFamily="18" charset="0"/>
                      </a:rPr>
                      <m:t>𝜶</m:t>
                    </m:r>
                  </m:oMath>
                </a14:m>
                <a:endParaRPr lang="en-SG" dirty="0"/>
              </a:p>
            </p:txBody>
          </p:sp>
        </mc:Choice>
        <mc:Fallback xmlns="">
          <p:sp>
            <p:nvSpPr>
              <p:cNvPr id="10" name="TextBox 9"/>
              <p:cNvSpPr txBox="1">
                <a:spLocks noRot="1" noChangeAspect="1" noMove="1" noResize="1" noEditPoints="1" noAdjustHandles="1" noChangeArrowheads="1" noChangeShapeType="1" noTextEdit="1"/>
              </p:cNvSpPr>
              <p:nvPr/>
            </p:nvSpPr>
            <p:spPr bwMode="auto">
              <a:xfrm>
                <a:off x="423753" y="1483377"/>
                <a:ext cx="8723312" cy="742191"/>
              </a:xfrm>
              <a:prstGeom prst="rect">
                <a:avLst/>
              </a:prstGeom>
              <a:blipFill>
                <a:blip r:embed="rId2"/>
                <a:stretch>
                  <a:fillRect l="-769" t="-4098" b="-1393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SG">
                    <a:noFill/>
                  </a:rPr>
                  <a:t> </a:t>
                </a:r>
              </a:p>
            </p:txBody>
          </p:sp>
        </mc:Fallback>
      </mc:AlternateContent>
      <p:sp>
        <p:nvSpPr>
          <p:cNvPr id="13" name="TextBox 12"/>
          <p:cNvSpPr txBox="1">
            <a:spLocks noChangeArrowheads="1"/>
          </p:cNvSpPr>
          <p:nvPr/>
        </p:nvSpPr>
        <p:spPr bwMode="auto">
          <a:xfrm>
            <a:off x="423753" y="1117165"/>
            <a:ext cx="5943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dirty="0"/>
              <a:t>1.  Isolate the body of interest (free body) </a:t>
            </a:r>
          </a:p>
        </p:txBody>
      </p:sp>
      <p:cxnSp>
        <p:nvCxnSpPr>
          <p:cNvPr id="14" name="Straight Connector 13"/>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15900" y="-256519"/>
            <a:ext cx="7035800"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F.B.D vs E.F.D</a:t>
            </a:r>
          </a:p>
        </p:txBody>
      </p:sp>
      <p:sp>
        <p:nvSpPr>
          <p:cNvPr id="6" name="Slide Number Placeholder 5"/>
          <p:cNvSpPr>
            <a:spLocks noGrp="1"/>
          </p:cNvSpPr>
          <p:nvPr>
            <p:ph type="sldNum" sz="quarter" idx="12"/>
          </p:nvPr>
        </p:nvSpPr>
        <p:spPr>
          <a:xfrm>
            <a:off x="8833494" y="6496002"/>
            <a:ext cx="1066021" cy="365125"/>
          </a:xfrm>
        </p:spPr>
        <p:txBody>
          <a:bodyPr/>
          <a:lstStyle/>
          <a:p>
            <a:fld id="{9BF28668-276B-45C1-A181-AEB78CCD96EB}" type="slidenum">
              <a:rPr lang="en-SG" smtClean="0"/>
              <a:t>18</a:t>
            </a:fld>
            <a:endParaRPr lang="en-SG" dirty="0"/>
          </a:p>
        </p:txBody>
      </p:sp>
      <p:grpSp>
        <p:nvGrpSpPr>
          <p:cNvPr id="25" name="Group 24"/>
          <p:cNvGrpSpPr/>
          <p:nvPr/>
        </p:nvGrpSpPr>
        <p:grpSpPr>
          <a:xfrm>
            <a:off x="197495" y="2179394"/>
            <a:ext cx="3109229" cy="3083024"/>
            <a:chOff x="124343" y="2872347"/>
            <a:chExt cx="3109229" cy="3083024"/>
          </a:xfrm>
        </p:grpSpPr>
        <p:sp>
          <p:nvSpPr>
            <p:cNvPr id="23" name="TextBox 22"/>
            <p:cNvSpPr txBox="1"/>
            <p:nvPr/>
          </p:nvSpPr>
          <p:spPr>
            <a:xfrm>
              <a:off x="124343" y="2872347"/>
              <a:ext cx="2070567" cy="830997"/>
            </a:xfrm>
            <a:prstGeom prst="rect">
              <a:avLst/>
            </a:prstGeom>
            <a:noFill/>
          </p:spPr>
          <p:txBody>
            <a:bodyPr wrap="none" rtlCol="0">
              <a:spAutoFit/>
            </a:bodyPr>
            <a:lstStyle/>
            <a:p>
              <a:r>
                <a:rPr lang="en-US" sz="2400" b="1" dirty="0">
                  <a:solidFill>
                    <a:srgbClr val="0000FF"/>
                  </a:solidFill>
                  <a:latin typeface="Times New Roman" panose="02020603050405020304" pitchFamily="18" charset="0"/>
                  <a:cs typeface="Times New Roman" panose="02020603050405020304" pitchFamily="18" charset="0"/>
                </a:rPr>
                <a:t>Example</a:t>
              </a:r>
              <a:r>
                <a:rPr lang="en-US" sz="2400" dirty="0">
                  <a:solidFill>
                    <a:srgbClr val="0000FF"/>
                  </a:solidFill>
                  <a:latin typeface="Times New Roman" panose="02020603050405020304" pitchFamily="18" charset="0"/>
                  <a:cs typeface="Times New Roman" panose="02020603050405020304" pitchFamily="18" charset="0"/>
                </a:rPr>
                <a:t>:</a:t>
              </a:r>
            </a:p>
            <a:p>
              <a:r>
                <a:rPr lang="en-US" sz="2400" dirty="0">
                  <a:solidFill>
                    <a:srgbClr val="0000FF"/>
                  </a:solidFill>
                  <a:latin typeface="Times New Roman" panose="02020603050405020304" pitchFamily="18" charset="0"/>
                  <a:cs typeface="Times New Roman" panose="02020603050405020304" pitchFamily="18" charset="0"/>
                </a:rPr>
                <a:t>EFD of a </a:t>
              </a:r>
              <a:r>
                <a:rPr lang="en-US" sz="2400" dirty="0" err="1">
                  <a:solidFill>
                    <a:srgbClr val="0000FF"/>
                  </a:solidFill>
                  <a:latin typeface="Times New Roman" panose="02020603050405020304" pitchFamily="18" charset="0"/>
                  <a:cs typeface="Times New Roman" panose="02020603050405020304" pitchFamily="18" charset="0"/>
                </a:rPr>
                <a:t>YoYo</a:t>
              </a:r>
              <a:endParaRPr lang="en-SG" sz="2400" dirty="0">
                <a:solidFill>
                  <a:srgbClr val="0000FF"/>
                </a:solidFill>
                <a:latin typeface="Times New Roman" panose="02020603050405020304" pitchFamily="18" charset="0"/>
                <a:cs typeface="Times New Roman" panose="02020603050405020304" pitchFamily="18" charset="0"/>
              </a:endParaRPr>
            </a:p>
          </p:txBody>
        </p:sp>
        <p:grpSp>
          <p:nvGrpSpPr>
            <p:cNvPr id="18" name="Group 17"/>
            <p:cNvGrpSpPr/>
            <p:nvPr/>
          </p:nvGrpSpPr>
          <p:grpSpPr>
            <a:xfrm>
              <a:off x="310592" y="3966086"/>
              <a:ext cx="2922980" cy="1989285"/>
              <a:chOff x="379020" y="4261990"/>
              <a:chExt cx="2922980" cy="1989285"/>
            </a:xfrm>
          </p:grpSpPr>
          <p:pic>
            <p:nvPicPr>
              <p:cNvPr id="24" name="Picture 31" descr="bee29230_sp1604c"/>
              <p:cNvPicPr>
                <a:picLocks noChangeAspect="1" noChangeArrowheads="1"/>
              </p:cNvPicPr>
              <p:nvPr/>
            </p:nvPicPr>
            <p:blipFill rotWithShape="1">
              <a:blip r:embed="rId4">
                <a:extLst>
                  <a:ext uri="{28A0092B-C50C-407E-A947-70E740481C1C}">
                    <a14:useLocalDpi xmlns:a14="http://schemas.microsoft.com/office/drawing/2010/main" val="0"/>
                  </a:ext>
                </a:extLst>
              </a:blip>
              <a:srcRect l="57297" t="26516"/>
              <a:stretch/>
            </p:blipFill>
            <p:spPr bwMode="auto">
              <a:xfrm>
                <a:off x="1355724" y="4261990"/>
                <a:ext cx="1946276" cy="1989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ight Arrow 25"/>
              <p:cNvSpPr/>
              <p:nvPr/>
            </p:nvSpPr>
            <p:spPr>
              <a:xfrm>
                <a:off x="455305" y="5103162"/>
                <a:ext cx="733424" cy="36830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TextBox 26"/>
              <p:cNvSpPr txBox="1"/>
              <p:nvPr/>
            </p:nvSpPr>
            <p:spPr>
              <a:xfrm>
                <a:off x="379020" y="4652463"/>
                <a:ext cx="809709" cy="461665"/>
              </a:xfrm>
              <a:prstGeom prst="rect">
                <a:avLst/>
              </a:prstGeom>
              <a:noFill/>
            </p:spPr>
            <p:txBody>
              <a:bodyPr wrap="none" rtlCol="0">
                <a:spAutoFit/>
              </a:bodyPr>
              <a:lstStyle/>
              <a:p>
                <a:r>
                  <a:rPr lang="en-SG" sz="2400" b="1" dirty="0"/>
                  <a:t>E.F.D</a:t>
                </a:r>
              </a:p>
            </p:txBody>
          </p:sp>
        </p:grpSp>
      </p:grpSp>
      <p:grpSp>
        <p:nvGrpSpPr>
          <p:cNvPr id="3" name="Group 2">
            <a:extLst>
              <a:ext uri="{FF2B5EF4-FFF2-40B4-BE49-F238E27FC236}">
                <a16:creationId xmlns:a16="http://schemas.microsoft.com/office/drawing/2014/main" id="{5E13AB9F-D703-49BC-9C3F-6E0C4AB5BD0F}"/>
              </a:ext>
            </a:extLst>
          </p:cNvPr>
          <p:cNvGrpSpPr/>
          <p:nvPr/>
        </p:nvGrpSpPr>
        <p:grpSpPr>
          <a:xfrm>
            <a:off x="3303943" y="2146664"/>
            <a:ext cx="6420580" cy="4258930"/>
            <a:chOff x="3303943" y="2146664"/>
            <a:chExt cx="6420580" cy="4258930"/>
          </a:xfrm>
        </p:grpSpPr>
        <p:grpSp>
          <p:nvGrpSpPr>
            <p:cNvPr id="30" name="Group 29"/>
            <p:cNvGrpSpPr/>
            <p:nvPr/>
          </p:nvGrpSpPr>
          <p:grpSpPr>
            <a:xfrm>
              <a:off x="3473719" y="2146664"/>
              <a:ext cx="6250804" cy="4258930"/>
              <a:chOff x="3056814" y="2839617"/>
              <a:chExt cx="6250804" cy="4258930"/>
            </a:xfrm>
          </p:grpSpPr>
          <mc:AlternateContent xmlns:mc="http://schemas.openxmlformats.org/markup-compatibility/2006" xmlns:a14="http://schemas.microsoft.com/office/drawing/2010/main">
            <mc:Choice Requires="a14">
              <p:sp>
                <p:nvSpPr>
                  <p:cNvPr id="28" name="TextBox 27"/>
                  <p:cNvSpPr txBox="1"/>
                  <p:nvPr/>
                </p:nvSpPr>
                <p:spPr>
                  <a:xfrm>
                    <a:off x="5532938" y="5304215"/>
                    <a:ext cx="31840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SG" sz="2800" smtClean="0">
                              <a:latin typeface="Cambria Math" panose="02040503050406030204" pitchFamily="18" charset="0"/>
                              <a:ea typeface="Cambria Math" panose="02040503050406030204" pitchFamily="18" charset="0"/>
                            </a:rPr>
                            <m:t>Σ</m:t>
                          </m:r>
                          <m:sSub>
                            <m:sSubPr>
                              <m:ctrlPr>
                                <a:rPr lang="en-SG" sz="2800" i="1" smtClean="0">
                                  <a:latin typeface="Cambria Math" panose="02040503050406030204" pitchFamily="18" charset="0"/>
                                  <a:ea typeface="Cambria Math" panose="02040503050406030204" pitchFamily="18" charset="0"/>
                                </a:rPr>
                              </m:ctrlPr>
                            </m:sSubPr>
                            <m:e>
                              <m:r>
                                <a:rPr lang="en-US" sz="2800" b="1" i="1">
                                  <a:latin typeface="Cambria Math" panose="02040503050406030204" pitchFamily="18" charset="0"/>
                                </a:rPr>
                                <m:t>𝑭</m:t>
                              </m:r>
                            </m:e>
                            <m:sub>
                              <m:r>
                                <a:rPr lang="en-SG" sz="2800" b="0" i="1" smtClean="0">
                                  <a:latin typeface="Cambria Math" panose="02040503050406030204" pitchFamily="18" charset="0"/>
                                  <a:ea typeface="Cambria Math" panose="02040503050406030204" pitchFamily="18" charset="0"/>
                                </a:rPr>
                                <m:t>𝑥</m:t>
                              </m:r>
                            </m:sub>
                          </m:sSub>
                          <m:r>
                            <a:rPr lang="en-US" sz="2800" b="0" i="1" smtClean="0">
                              <a:latin typeface="Cambria Math" panose="02040503050406030204" pitchFamily="18" charset="0"/>
                            </a:rPr>
                            <m:t>        = </m:t>
                          </m:r>
                          <m:r>
                            <a:rPr lang="en-SG" sz="2800" b="0" i="1" smtClean="0">
                              <a:latin typeface="Cambria Math" panose="02040503050406030204" pitchFamily="18" charset="0"/>
                            </a:rPr>
                            <m:t>  </m:t>
                          </m:r>
                          <m:r>
                            <a:rPr lang="en-US" sz="2800" b="0" i="1" smtClean="0">
                              <a:latin typeface="Cambria Math" panose="02040503050406030204" pitchFamily="18" charset="0"/>
                            </a:rPr>
                            <m:t>      </m:t>
                          </m:r>
                          <m:r>
                            <a:rPr lang="en-US" sz="2800" b="0" i="1" smtClean="0">
                              <a:latin typeface="Cambria Math" panose="02040503050406030204" pitchFamily="18" charset="0"/>
                            </a:rPr>
                            <m:t>𝑚</m:t>
                          </m:r>
                          <m:sSub>
                            <m:sSubPr>
                              <m:ctrlPr>
                                <a:rPr lang="en-US" sz="2800" b="1" i="1" smtClean="0">
                                  <a:latin typeface="Cambria Math" panose="02040503050406030204" pitchFamily="18" charset="0"/>
                                </a:rPr>
                              </m:ctrlPr>
                            </m:sSubPr>
                            <m:e>
                              <m:bar>
                                <m:barPr>
                                  <m:pos m:val="top"/>
                                  <m:ctrlPr>
                                    <a:rPr lang="en-US" sz="2800" i="1">
                                      <a:latin typeface="Cambria Math" panose="02040503050406030204" pitchFamily="18" charset="0"/>
                                    </a:rPr>
                                  </m:ctrlPr>
                                </m:barPr>
                                <m:e>
                                  <m:r>
                                    <a:rPr lang="en-US" sz="2800" b="1" i="1">
                                      <a:latin typeface="Cambria Math" panose="02040503050406030204" pitchFamily="18" charset="0"/>
                                    </a:rPr>
                                    <m:t>𝒂</m:t>
                                  </m:r>
                                </m:e>
                              </m:bar>
                            </m:e>
                            <m:sub>
                              <m:r>
                                <a:rPr lang="en-SG" sz="2800" b="1" i="1" smtClean="0">
                                  <a:latin typeface="Cambria Math" panose="02040503050406030204" pitchFamily="18" charset="0"/>
                                </a:rPr>
                                <m:t>𝒙</m:t>
                              </m:r>
                            </m:sub>
                          </m:sSub>
                        </m:oMath>
                      </m:oMathPara>
                    </a14:m>
                    <a:endParaRPr lang="en-SG" sz="3200" dirty="0"/>
                  </a:p>
                </p:txBody>
              </p:sp>
            </mc:Choice>
            <mc:Fallback xmlns="">
              <p:sp>
                <p:nvSpPr>
                  <p:cNvPr id="28" name="TextBox 27"/>
                  <p:cNvSpPr txBox="1">
                    <a:spLocks noRot="1" noChangeAspect="1" noMove="1" noResize="1" noEditPoints="1" noAdjustHandles="1" noChangeArrowheads="1" noChangeShapeType="1" noTextEdit="1"/>
                  </p:cNvSpPr>
                  <p:nvPr/>
                </p:nvSpPr>
                <p:spPr>
                  <a:xfrm>
                    <a:off x="5532938" y="5304215"/>
                    <a:ext cx="3184012" cy="430887"/>
                  </a:xfrm>
                  <a:prstGeom prst="rect">
                    <a:avLst/>
                  </a:prstGeom>
                  <a:blipFill>
                    <a:blip r:embed="rId5"/>
                    <a:stretch>
                      <a:fillRect/>
                    </a:stretch>
                  </a:blipFill>
                </p:spPr>
                <p:txBody>
                  <a:bodyPr/>
                  <a:lstStyle/>
                  <a:p>
                    <a:r>
                      <a:rPr lang="en-SG">
                        <a:noFill/>
                      </a:rPr>
                      <a:t> </a:t>
                    </a:r>
                  </a:p>
                </p:txBody>
              </p:sp>
            </mc:Fallback>
          </mc:AlternateContent>
          <p:grpSp>
            <p:nvGrpSpPr>
              <p:cNvPr id="19" name="Group 18"/>
              <p:cNvGrpSpPr/>
              <p:nvPr/>
            </p:nvGrpSpPr>
            <p:grpSpPr>
              <a:xfrm>
                <a:off x="3056814" y="2839617"/>
                <a:ext cx="6250804" cy="4258930"/>
                <a:chOff x="3039669" y="2988343"/>
                <a:chExt cx="6250804" cy="4258930"/>
              </a:xfrm>
            </p:grpSpPr>
            <p:grpSp>
              <p:nvGrpSpPr>
                <p:cNvPr id="17" name="Group 16"/>
                <p:cNvGrpSpPr/>
                <p:nvPr/>
              </p:nvGrpSpPr>
              <p:grpSpPr>
                <a:xfrm>
                  <a:off x="4732761" y="3088531"/>
                  <a:ext cx="4557712" cy="4158742"/>
                  <a:chOff x="2224088" y="3165475"/>
                  <a:chExt cx="4557712" cy="4158742"/>
                </a:xfrm>
              </p:grpSpPr>
              <p:pic>
                <p:nvPicPr>
                  <p:cNvPr id="15369" name="Picture 31" descr="bee29230_sp1604c"/>
                  <p:cNvPicPr>
                    <a:picLocks noChangeAspect="1" noChangeArrowheads="1"/>
                  </p:cNvPicPr>
                  <p:nvPr/>
                </p:nvPicPr>
                <p:blipFill>
                  <a:blip r:embed="rId4">
                    <a:extLst>
                      <a:ext uri="{28A0092B-C50C-407E-A947-70E740481C1C}">
                        <a14:useLocalDpi xmlns:a14="http://schemas.microsoft.com/office/drawing/2010/main" val="0"/>
                      </a:ext>
                    </a:extLst>
                  </a:blip>
                  <a:srcRect t="10394"/>
                  <a:stretch>
                    <a:fillRect/>
                  </a:stretch>
                </p:blipFill>
                <p:spPr bwMode="auto">
                  <a:xfrm>
                    <a:off x="2224088" y="3165475"/>
                    <a:ext cx="4557712"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p:cNvGrpSpPr/>
                  <p:nvPr/>
                </p:nvGrpSpPr>
                <p:grpSpPr>
                  <a:xfrm>
                    <a:off x="2884382" y="5571976"/>
                    <a:ext cx="3459726" cy="1752241"/>
                    <a:chOff x="2884382" y="5571976"/>
                    <a:chExt cx="3459726" cy="1752241"/>
                  </a:xfrm>
                </p:grpSpPr>
                <p:sp>
                  <p:nvSpPr>
                    <p:cNvPr id="8" name="Rectangle 7"/>
                    <p:cNvSpPr/>
                    <p:nvPr/>
                  </p:nvSpPr>
                  <p:spPr>
                    <a:xfrm>
                      <a:off x="2884382" y="5571976"/>
                      <a:ext cx="1301115" cy="131408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p:cNvSpPr/>
                    <p:nvPr/>
                  </p:nvSpPr>
                  <p:spPr>
                    <a:xfrm>
                      <a:off x="5405749" y="5572620"/>
                      <a:ext cx="938359" cy="131343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p:cNvSpPr txBox="1"/>
                    <p:nvPr/>
                  </p:nvSpPr>
                  <p:spPr>
                    <a:xfrm>
                      <a:off x="3156117" y="6855771"/>
                      <a:ext cx="832151" cy="461665"/>
                    </a:xfrm>
                    <a:prstGeom prst="rect">
                      <a:avLst/>
                    </a:prstGeom>
                    <a:noFill/>
                  </p:spPr>
                  <p:txBody>
                    <a:bodyPr wrap="none" rtlCol="0">
                      <a:spAutoFit/>
                    </a:bodyPr>
                    <a:lstStyle/>
                    <a:p>
                      <a:r>
                        <a:rPr lang="en-SG" sz="2400" b="1" dirty="0">
                          <a:solidFill>
                            <a:srgbClr val="0000FF"/>
                          </a:solidFill>
                        </a:rPr>
                        <a:t>F.B.D</a:t>
                      </a:r>
                    </a:p>
                  </p:txBody>
                </p:sp>
                <p:sp>
                  <p:nvSpPr>
                    <p:cNvPr id="22" name="TextBox 21"/>
                    <p:cNvSpPr txBox="1"/>
                    <p:nvPr/>
                  </p:nvSpPr>
                  <p:spPr>
                    <a:xfrm>
                      <a:off x="5489905" y="6862552"/>
                      <a:ext cx="809709" cy="461665"/>
                    </a:xfrm>
                    <a:prstGeom prst="rect">
                      <a:avLst/>
                    </a:prstGeom>
                    <a:noFill/>
                  </p:spPr>
                  <p:txBody>
                    <a:bodyPr wrap="none" rtlCol="0">
                      <a:spAutoFit/>
                    </a:bodyPr>
                    <a:lstStyle/>
                    <a:p>
                      <a:r>
                        <a:rPr lang="en-SG" sz="2400" b="1" dirty="0">
                          <a:solidFill>
                            <a:srgbClr val="0000FF"/>
                          </a:solidFill>
                        </a:rPr>
                        <a:t>E.F.D</a:t>
                      </a:r>
                    </a:p>
                  </p:txBody>
                </p:sp>
              </p:grpSp>
            </p:grpSp>
            <p:sp>
              <p:nvSpPr>
                <p:cNvPr id="29" name="TextBox 28"/>
                <p:cNvSpPr txBox="1"/>
                <p:nvPr/>
              </p:nvSpPr>
              <p:spPr>
                <a:xfrm>
                  <a:off x="3039669" y="2988343"/>
                  <a:ext cx="2387192" cy="1938992"/>
                </a:xfrm>
                <a:prstGeom prst="rect">
                  <a:avLst/>
                </a:prstGeom>
                <a:noFill/>
              </p:spPr>
              <p:txBody>
                <a:bodyPr wrap="none" rtlCol="0">
                  <a:spAutoFit/>
                </a:bodyPr>
                <a:lstStyle/>
                <a:p>
                  <a:r>
                    <a:rPr lang="en-US" sz="2400" b="1" dirty="0">
                      <a:solidFill>
                        <a:srgbClr val="0000FF"/>
                      </a:solidFill>
                      <a:latin typeface="Times New Roman" panose="02020603050405020304" pitchFamily="18" charset="0"/>
                      <a:cs typeface="Times New Roman" panose="02020603050405020304" pitchFamily="18" charset="0"/>
                    </a:rPr>
                    <a:t>Set</a:t>
                  </a:r>
                  <a:endParaRPr lang="en-US" sz="2400" dirty="0">
                    <a:solidFill>
                      <a:srgbClr val="0000FF"/>
                    </a:solidFill>
                    <a:latin typeface="Times New Roman" panose="02020603050405020304" pitchFamily="18" charset="0"/>
                    <a:cs typeface="Times New Roman" panose="02020603050405020304" pitchFamily="18" charset="0"/>
                  </a:endParaRPr>
                </a:p>
                <a:p>
                  <a:r>
                    <a:rPr lang="en-US" sz="2400" dirty="0">
                      <a:solidFill>
                        <a:srgbClr val="0000FF"/>
                      </a:solidFill>
                      <a:latin typeface="Times New Roman" panose="02020603050405020304" pitchFamily="18" charset="0"/>
                      <a:cs typeface="Times New Roman" panose="02020603050405020304" pitchFamily="18" charset="0"/>
                    </a:rPr>
                    <a:t>FBD = EFD</a:t>
                  </a:r>
                </a:p>
                <a:p>
                  <a:r>
                    <a:rPr lang="en-US" sz="2400" dirty="0">
                      <a:solidFill>
                        <a:srgbClr val="0000FF"/>
                      </a:solidFill>
                      <a:latin typeface="Times New Roman" panose="02020603050405020304" pitchFamily="18" charset="0"/>
                      <a:cs typeface="Times New Roman" panose="02020603050405020304" pitchFamily="18" charset="0"/>
                    </a:rPr>
                    <a:t>Get</a:t>
                  </a:r>
                </a:p>
                <a:p>
                  <a:r>
                    <a:rPr lang="en-US" sz="2400" dirty="0">
                      <a:solidFill>
                        <a:srgbClr val="0000FF"/>
                      </a:solidFill>
                      <a:latin typeface="Times New Roman" panose="02020603050405020304" pitchFamily="18" charset="0"/>
                      <a:cs typeface="Times New Roman" panose="02020603050405020304" pitchFamily="18" charset="0"/>
                    </a:rPr>
                    <a:t>3 scalar equations</a:t>
                  </a:r>
                </a:p>
                <a:p>
                  <a:endParaRPr lang="en-SG" sz="2400" dirty="0">
                    <a:solidFill>
                      <a:srgbClr val="0000FF"/>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33" name="TextBox 32"/>
                  <p:cNvSpPr txBox="1"/>
                  <p:nvPr/>
                </p:nvSpPr>
                <p:spPr>
                  <a:xfrm>
                    <a:off x="5535711" y="6181603"/>
                    <a:ext cx="3153171" cy="4787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SG" sz="2800" smtClean="0">
                              <a:latin typeface="Cambria Math" panose="02040503050406030204" pitchFamily="18" charset="0"/>
                              <a:ea typeface="Cambria Math" panose="02040503050406030204" pitchFamily="18" charset="0"/>
                            </a:rPr>
                            <m:t>Σ</m:t>
                          </m:r>
                          <m:sSub>
                            <m:sSubPr>
                              <m:ctrlPr>
                                <a:rPr lang="en-SG" sz="2800" i="1">
                                  <a:latin typeface="Cambria Math" panose="02040503050406030204" pitchFamily="18" charset="0"/>
                                </a:rPr>
                              </m:ctrlPr>
                            </m:sSubPr>
                            <m:e>
                              <m:r>
                                <a:rPr lang="en-US" sz="2800" b="1" i="1">
                                  <a:latin typeface="Cambria Math" panose="02040503050406030204" pitchFamily="18" charset="0"/>
                                </a:rPr>
                                <m:t>𝑴</m:t>
                              </m:r>
                            </m:e>
                            <m:sub>
                              <m:r>
                                <a:rPr lang="en-US" sz="2800" i="1">
                                  <a:latin typeface="Cambria Math" panose="02040503050406030204" pitchFamily="18" charset="0"/>
                                </a:rPr>
                                <m:t>𝐺</m:t>
                              </m:r>
                            </m:sub>
                          </m:sSub>
                          <m:r>
                            <a:rPr lang="en-US" sz="2800" b="0" i="1" smtClean="0">
                              <a:latin typeface="Cambria Math" panose="02040503050406030204" pitchFamily="18" charset="0"/>
                            </a:rPr>
                            <m:t>    </m:t>
                          </m:r>
                          <m:r>
                            <a:rPr lang="en-SG" sz="2800" b="0" i="1" smtClean="0">
                              <a:latin typeface="Cambria Math" panose="02040503050406030204" pitchFamily="18" charset="0"/>
                            </a:rPr>
                            <m:t>   </m:t>
                          </m:r>
                          <m:r>
                            <a:rPr lang="en-US" sz="2800" b="0" i="1" smtClean="0">
                              <a:latin typeface="Cambria Math" panose="02040503050406030204" pitchFamily="18" charset="0"/>
                            </a:rPr>
                            <m:t>=  </m:t>
                          </m:r>
                          <m:r>
                            <a:rPr lang="en-SG" sz="2800" b="0" i="1" smtClean="0">
                              <a:latin typeface="Cambria Math" panose="02040503050406030204" pitchFamily="18" charset="0"/>
                            </a:rPr>
                            <m:t>  </m:t>
                          </m:r>
                          <m:r>
                            <a:rPr lang="en-US" sz="2800" b="0" i="1" smtClean="0">
                              <a:latin typeface="Cambria Math" panose="02040503050406030204" pitchFamily="18" charset="0"/>
                            </a:rPr>
                            <m:t>       </m:t>
                          </m:r>
                          <m:bar>
                            <m:barPr>
                              <m:pos m:val="top"/>
                              <m:ctrlPr>
                                <a:rPr lang="en-US" sz="2800" i="1">
                                  <a:latin typeface="Cambria Math" panose="02040503050406030204" pitchFamily="18" charset="0"/>
                                </a:rPr>
                              </m:ctrlPr>
                            </m:barPr>
                            <m:e>
                              <m:r>
                                <a:rPr lang="en-US" sz="2800" i="1">
                                  <a:latin typeface="Cambria Math" panose="02040503050406030204" pitchFamily="18" charset="0"/>
                                </a:rPr>
                                <m:t>𝐼</m:t>
                              </m:r>
                            </m:e>
                          </m:bar>
                          <m:r>
                            <a:rPr lang="en-US" sz="2800" b="1" i="1">
                              <a:latin typeface="Cambria Math" panose="02040503050406030204" pitchFamily="18" charset="0"/>
                              <a:ea typeface="Cambria Math" panose="02040503050406030204" pitchFamily="18" charset="0"/>
                            </a:rPr>
                            <m:t>𝜶</m:t>
                          </m:r>
                        </m:oMath>
                      </m:oMathPara>
                    </a14:m>
                    <a:endParaRPr lang="en-SG" sz="3200" dirty="0"/>
                  </a:p>
                </p:txBody>
              </p:sp>
            </mc:Choice>
            <mc:Fallback xmlns="">
              <p:sp>
                <p:nvSpPr>
                  <p:cNvPr id="33" name="TextBox 32"/>
                  <p:cNvSpPr txBox="1">
                    <a:spLocks noRot="1" noChangeAspect="1" noMove="1" noResize="1" noEditPoints="1" noAdjustHandles="1" noChangeArrowheads="1" noChangeShapeType="1" noTextEdit="1"/>
                  </p:cNvSpPr>
                  <p:nvPr/>
                </p:nvSpPr>
                <p:spPr>
                  <a:xfrm>
                    <a:off x="5535711" y="6181603"/>
                    <a:ext cx="3153171" cy="478785"/>
                  </a:xfrm>
                  <a:prstGeom prst="rect">
                    <a:avLst/>
                  </a:prstGeom>
                  <a:blipFill>
                    <a:blip r:embed="rId6"/>
                    <a:stretch>
                      <a:fillRect/>
                    </a:stretch>
                  </a:blipFill>
                </p:spPr>
                <p:txBody>
                  <a:bodyPr/>
                  <a:lstStyle/>
                  <a:p>
                    <a:r>
                      <a:rPr lang="en-SG">
                        <a:noFill/>
                      </a:rPr>
                      <a:t> </a:t>
                    </a:r>
                  </a:p>
                </p:txBody>
              </p:sp>
            </mc:Fallback>
          </mc:AlternateContent>
        </p:grpSp>
        <mc:AlternateContent xmlns:mc="http://schemas.openxmlformats.org/markup-compatibility/2006" xmlns:a14="http://schemas.microsoft.com/office/drawing/2010/main">
          <mc:Choice Requires="a14">
            <p:sp>
              <p:nvSpPr>
                <p:cNvPr id="31" name="TextBox 30"/>
                <p:cNvSpPr txBox="1"/>
                <p:nvPr/>
              </p:nvSpPr>
              <p:spPr>
                <a:xfrm>
                  <a:off x="5980081" y="5045968"/>
                  <a:ext cx="3201004" cy="4703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SG" sz="2800" smtClean="0">
                            <a:latin typeface="Cambria Math" panose="02040503050406030204" pitchFamily="18" charset="0"/>
                            <a:ea typeface="Cambria Math" panose="02040503050406030204" pitchFamily="18" charset="0"/>
                          </a:rPr>
                          <m:t>Σ</m:t>
                        </m:r>
                        <m:sSub>
                          <m:sSubPr>
                            <m:ctrlPr>
                              <a:rPr lang="en-SG" sz="2800" i="1" smtClean="0">
                                <a:latin typeface="Cambria Math" panose="02040503050406030204" pitchFamily="18" charset="0"/>
                                <a:ea typeface="Cambria Math" panose="02040503050406030204" pitchFamily="18" charset="0"/>
                              </a:rPr>
                            </m:ctrlPr>
                          </m:sSubPr>
                          <m:e>
                            <m:r>
                              <a:rPr lang="en-US" sz="2800" b="1" i="1">
                                <a:latin typeface="Cambria Math" panose="02040503050406030204" pitchFamily="18" charset="0"/>
                              </a:rPr>
                              <m:t>𝑭</m:t>
                            </m:r>
                          </m:e>
                          <m:sub>
                            <m:r>
                              <a:rPr lang="en-SG" sz="2800" b="0" i="1" smtClean="0">
                                <a:latin typeface="Cambria Math" panose="02040503050406030204" pitchFamily="18" charset="0"/>
                                <a:ea typeface="Cambria Math" panose="02040503050406030204" pitchFamily="18" charset="0"/>
                              </a:rPr>
                              <m:t>𝑦</m:t>
                            </m:r>
                          </m:sub>
                        </m:sSub>
                        <m:r>
                          <a:rPr lang="en-US" sz="2800" b="0" i="1" smtClean="0">
                            <a:latin typeface="Cambria Math" panose="02040503050406030204" pitchFamily="18" charset="0"/>
                          </a:rPr>
                          <m:t>        =</m:t>
                        </m:r>
                        <m:r>
                          <a:rPr lang="en-SG" sz="2800" b="0" i="1" smtClean="0">
                            <a:latin typeface="Cambria Math" panose="02040503050406030204" pitchFamily="18" charset="0"/>
                          </a:rPr>
                          <m:t>  </m:t>
                        </m:r>
                        <m:r>
                          <a:rPr lang="en-US" sz="2800" b="0" i="1" smtClean="0">
                            <a:latin typeface="Cambria Math" panose="02040503050406030204" pitchFamily="18" charset="0"/>
                          </a:rPr>
                          <m:t>       </m:t>
                        </m:r>
                        <m:r>
                          <a:rPr lang="en-US" sz="2800" b="0" i="1" smtClean="0">
                            <a:latin typeface="Cambria Math" panose="02040503050406030204" pitchFamily="18" charset="0"/>
                          </a:rPr>
                          <m:t>𝑚</m:t>
                        </m:r>
                        <m:sSub>
                          <m:sSubPr>
                            <m:ctrlPr>
                              <a:rPr lang="en-US" sz="2800" b="1" i="1" smtClean="0">
                                <a:latin typeface="Cambria Math" panose="02040503050406030204" pitchFamily="18" charset="0"/>
                              </a:rPr>
                            </m:ctrlPr>
                          </m:sSubPr>
                          <m:e>
                            <m:bar>
                              <m:barPr>
                                <m:pos m:val="top"/>
                                <m:ctrlPr>
                                  <a:rPr lang="en-US" sz="2800" i="1">
                                    <a:latin typeface="Cambria Math" panose="02040503050406030204" pitchFamily="18" charset="0"/>
                                  </a:rPr>
                                </m:ctrlPr>
                              </m:barPr>
                              <m:e>
                                <m:r>
                                  <a:rPr lang="en-US" sz="2800" b="1" i="1">
                                    <a:latin typeface="Cambria Math" panose="02040503050406030204" pitchFamily="18" charset="0"/>
                                  </a:rPr>
                                  <m:t>𝒂</m:t>
                                </m:r>
                              </m:e>
                            </m:bar>
                          </m:e>
                          <m:sub>
                            <m:r>
                              <a:rPr lang="en-SG" sz="2800" b="1" i="1" smtClean="0">
                                <a:latin typeface="Cambria Math" panose="02040503050406030204" pitchFamily="18" charset="0"/>
                              </a:rPr>
                              <m:t>𝒚</m:t>
                            </m:r>
                          </m:sub>
                        </m:sSub>
                      </m:oMath>
                    </m:oMathPara>
                  </a14:m>
                  <a:endParaRPr lang="en-SG" sz="3200" dirty="0"/>
                </a:p>
              </p:txBody>
            </p:sp>
          </mc:Choice>
          <mc:Fallback xmlns="">
            <p:sp>
              <p:nvSpPr>
                <p:cNvPr id="31" name="TextBox 30"/>
                <p:cNvSpPr txBox="1">
                  <a:spLocks noRot="1" noChangeAspect="1" noMove="1" noResize="1" noEditPoints="1" noAdjustHandles="1" noChangeArrowheads="1" noChangeShapeType="1" noTextEdit="1"/>
                </p:cNvSpPr>
                <p:nvPr/>
              </p:nvSpPr>
              <p:spPr>
                <a:xfrm>
                  <a:off x="5980081" y="5045968"/>
                  <a:ext cx="3201004" cy="470385"/>
                </a:xfrm>
                <a:prstGeom prst="rect">
                  <a:avLst/>
                </a:prstGeom>
                <a:blipFill>
                  <a:blip r:embed="rId7"/>
                  <a:stretch>
                    <a:fillRect/>
                  </a:stretch>
                </a:blipFill>
              </p:spPr>
              <p:txBody>
                <a:bodyPr/>
                <a:lstStyle/>
                <a:p>
                  <a:r>
                    <a:rPr lang="en-SG">
                      <a:noFill/>
                    </a:rPr>
                    <a:t> </a:t>
                  </a:r>
                </a:p>
              </p:txBody>
            </p:sp>
          </mc:Fallback>
        </mc:AlternateContent>
        <p:grpSp>
          <p:nvGrpSpPr>
            <p:cNvPr id="2" name="Group 1"/>
            <p:cNvGrpSpPr/>
            <p:nvPr/>
          </p:nvGrpSpPr>
          <p:grpSpPr>
            <a:xfrm>
              <a:off x="3303943" y="4326597"/>
              <a:ext cx="1370012" cy="1198563"/>
              <a:chOff x="3303943" y="4326597"/>
              <a:chExt cx="1370012" cy="1198563"/>
            </a:xfrm>
          </p:grpSpPr>
          <p:cxnSp>
            <p:nvCxnSpPr>
              <p:cNvPr id="32" name="Straight Arrow Connector 31"/>
              <p:cNvCxnSpPr/>
              <p:nvPr/>
            </p:nvCxnSpPr>
            <p:spPr bwMode="auto">
              <a:xfrm flipV="1">
                <a:off x="3881793" y="5069547"/>
                <a:ext cx="576263" cy="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bwMode="auto">
              <a:xfrm rot="5400000" flipH="1" flipV="1">
                <a:off x="3595249" y="4794116"/>
                <a:ext cx="576263" cy="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8"/>
              <p:cNvSpPr txBox="1">
                <a:spLocks noChangeArrowheads="1"/>
              </p:cNvSpPr>
              <p:nvPr/>
            </p:nvSpPr>
            <p:spPr bwMode="auto">
              <a:xfrm>
                <a:off x="4361217" y="5004459"/>
                <a:ext cx="312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b="1"/>
                  <a:t>x</a:t>
                </a:r>
              </a:p>
            </p:txBody>
          </p:sp>
          <p:sp>
            <p:nvSpPr>
              <p:cNvPr id="36" name="TextBox 27"/>
              <p:cNvSpPr txBox="1">
                <a:spLocks noChangeArrowheads="1"/>
              </p:cNvSpPr>
              <p:nvPr/>
            </p:nvSpPr>
            <p:spPr bwMode="auto">
              <a:xfrm>
                <a:off x="3938942" y="4326597"/>
                <a:ext cx="312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b="1"/>
                  <a:t>y</a:t>
                </a:r>
              </a:p>
            </p:txBody>
          </p:sp>
          <p:sp>
            <p:nvSpPr>
              <p:cNvPr id="37" name="Arc 36"/>
              <p:cNvSpPr/>
              <p:nvPr/>
            </p:nvSpPr>
            <p:spPr>
              <a:xfrm>
                <a:off x="3303943" y="4863173"/>
                <a:ext cx="785813" cy="661987"/>
              </a:xfrm>
              <a:prstGeom prst="arc">
                <a:avLst/>
              </a:prstGeom>
              <a:ln w="38100">
                <a:solidFill>
                  <a:schemeClr val="tx1"/>
                </a:solidFill>
                <a:headEnd type="triangle" w="med" len="med"/>
                <a:tailEnd type="none" w="med" len="med"/>
              </a:ln>
            </p:spPr>
            <p:style>
              <a:lnRef idx="2">
                <a:schemeClr val="dk1"/>
              </a:lnRef>
              <a:fillRef idx="0">
                <a:schemeClr val="dk1"/>
              </a:fillRef>
              <a:effectRef idx="1">
                <a:schemeClr val="dk1"/>
              </a:effectRef>
              <a:fontRef idx="minor">
                <a:schemeClr val="tx1"/>
              </a:fontRef>
            </p:style>
            <p:txBody>
              <a:bodyPr anchor="ctr"/>
              <a:lstStyle/>
              <a:p>
                <a:pPr algn="ctr" eaLnBrk="1" hangingPunct="1">
                  <a:defRPr/>
                </a:pPr>
                <a:endParaRPr lang="en-US"/>
              </a:p>
            </p:txBody>
          </p:sp>
        </p:grpSp>
      </p:grpSp>
    </p:spTree>
    <p:extLst>
      <p:ext uri="{BB962C8B-B14F-4D97-AF65-F5344CB8AC3E}">
        <p14:creationId xmlns:p14="http://schemas.microsoft.com/office/powerpoint/2010/main" val="20715256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TextBox 1"/>
          <p:cNvSpPr txBox="1">
            <a:spLocks noChangeArrowheads="1"/>
          </p:cNvSpPr>
          <p:nvPr/>
        </p:nvSpPr>
        <p:spPr bwMode="auto">
          <a:xfrm>
            <a:off x="423753" y="848400"/>
            <a:ext cx="861218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400" dirty="0"/>
              <a:t>Due to different supports and connections, the FBD of the same rigid body may be different.</a:t>
            </a:r>
          </a:p>
          <a:p>
            <a:pPr eaLnBrk="1" hangingPunct="1"/>
            <a:endParaRPr lang="en-US" altLang="en-US" sz="2400" dirty="0"/>
          </a:p>
          <a:p>
            <a:pPr eaLnBrk="1" hangingPunct="1"/>
            <a:r>
              <a:rPr lang="en-US" altLang="en-US" sz="2400" dirty="0"/>
              <a:t>However, EFD is independent to the supports and connections. Thus, it is very easy to draw EFD of a rigid body if its CG is located. [see Examples 1-3]</a:t>
            </a:r>
          </a:p>
        </p:txBody>
      </p:sp>
      <p:cxnSp>
        <p:nvCxnSpPr>
          <p:cNvPr id="14" name="Straight Connector 13"/>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15900" y="-256519"/>
            <a:ext cx="7035800"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F.B.D vs E.F.D</a:t>
            </a:r>
          </a:p>
        </p:txBody>
      </p:sp>
      <p:sp>
        <p:nvSpPr>
          <p:cNvPr id="6" name="Slide Number Placeholder 5"/>
          <p:cNvSpPr>
            <a:spLocks noGrp="1"/>
          </p:cNvSpPr>
          <p:nvPr>
            <p:ph type="sldNum" sz="quarter" idx="12"/>
          </p:nvPr>
        </p:nvSpPr>
        <p:spPr>
          <a:xfrm>
            <a:off x="8833494" y="6496002"/>
            <a:ext cx="1066021" cy="365125"/>
          </a:xfrm>
        </p:spPr>
        <p:txBody>
          <a:bodyPr/>
          <a:lstStyle/>
          <a:p>
            <a:fld id="{9BF28668-276B-45C1-A181-AEB78CCD96EB}" type="slidenum">
              <a:rPr lang="en-SG" smtClean="0"/>
              <a:t>19</a:t>
            </a:fld>
            <a:endParaRPr lang="en-SG" dirty="0"/>
          </a:p>
        </p:txBody>
      </p:sp>
      <p:grpSp>
        <p:nvGrpSpPr>
          <p:cNvPr id="4" name="Group 3">
            <a:extLst>
              <a:ext uri="{FF2B5EF4-FFF2-40B4-BE49-F238E27FC236}">
                <a16:creationId xmlns:a16="http://schemas.microsoft.com/office/drawing/2014/main" id="{F117EB70-76C1-459F-9AE6-5165BC096E71}"/>
              </a:ext>
            </a:extLst>
          </p:cNvPr>
          <p:cNvGrpSpPr/>
          <p:nvPr/>
        </p:nvGrpSpPr>
        <p:grpSpPr>
          <a:xfrm>
            <a:off x="3790231" y="3059972"/>
            <a:ext cx="4985723" cy="2496692"/>
            <a:chOff x="3790231" y="3059972"/>
            <a:chExt cx="4985723" cy="2496692"/>
          </a:xfrm>
        </p:grpSpPr>
        <p:grpSp>
          <p:nvGrpSpPr>
            <p:cNvPr id="2" name="Group 1"/>
            <p:cNvGrpSpPr/>
            <p:nvPr/>
          </p:nvGrpSpPr>
          <p:grpSpPr>
            <a:xfrm>
              <a:off x="7463482" y="4358101"/>
              <a:ext cx="1312472" cy="1198563"/>
              <a:chOff x="3303943" y="4326597"/>
              <a:chExt cx="1312472" cy="1198563"/>
            </a:xfrm>
          </p:grpSpPr>
          <p:cxnSp>
            <p:nvCxnSpPr>
              <p:cNvPr id="32" name="Straight Arrow Connector 31"/>
              <p:cNvCxnSpPr/>
              <p:nvPr/>
            </p:nvCxnSpPr>
            <p:spPr bwMode="auto">
              <a:xfrm flipV="1">
                <a:off x="3881793" y="5069547"/>
                <a:ext cx="576263" cy="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bwMode="auto">
              <a:xfrm rot="5400000" flipH="1" flipV="1">
                <a:off x="3595249" y="4794116"/>
                <a:ext cx="576263" cy="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5" name="TextBox 8"/>
              <p:cNvSpPr txBox="1">
                <a:spLocks noChangeArrowheads="1"/>
              </p:cNvSpPr>
              <p:nvPr/>
            </p:nvSpPr>
            <p:spPr bwMode="auto">
              <a:xfrm>
                <a:off x="4361217" y="5004459"/>
                <a:ext cx="2551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b="1" dirty="0" err="1"/>
                  <a:t>i</a:t>
                </a:r>
                <a:endParaRPr lang="en-US" altLang="en-US" b="1" dirty="0"/>
              </a:p>
            </p:txBody>
          </p:sp>
          <p:sp>
            <p:nvSpPr>
              <p:cNvPr id="36" name="TextBox 27"/>
              <p:cNvSpPr txBox="1">
                <a:spLocks noChangeArrowheads="1"/>
              </p:cNvSpPr>
              <p:nvPr/>
            </p:nvSpPr>
            <p:spPr bwMode="auto">
              <a:xfrm>
                <a:off x="3938942" y="4326597"/>
                <a:ext cx="2696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b="1" dirty="0"/>
                  <a:t>j</a:t>
                </a:r>
              </a:p>
            </p:txBody>
          </p:sp>
          <p:sp>
            <p:nvSpPr>
              <p:cNvPr id="37" name="Arc 36"/>
              <p:cNvSpPr/>
              <p:nvPr/>
            </p:nvSpPr>
            <p:spPr>
              <a:xfrm>
                <a:off x="3303943" y="4863173"/>
                <a:ext cx="785813" cy="661987"/>
              </a:xfrm>
              <a:prstGeom prst="arc">
                <a:avLst/>
              </a:prstGeom>
              <a:ln w="38100">
                <a:solidFill>
                  <a:schemeClr val="tx1"/>
                </a:solidFill>
                <a:headEnd type="triangle" w="med" len="med"/>
                <a:tailEnd type="none" w="med" len="med"/>
              </a:ln>
            </p:spPr>
            <p:style>
              <a:lnRef idx="2">
                <a:schemeClr val="dk1"/>
              </a:lnRef>
              <a:fillRef idx="0">
                <a:schemeClr val="dk1"/>
              </a:fillRef>
              <a:effectRef idx="1">
                <a:schemeClr val="dk1"/>
              </a:effectRef>
              <a:fontRef idx="minor">
                <a:schemeClr val="tx1"/>
              </a:fontRef>
            </p:style>
            <p:txBody>
              <a:bodyPr anchor="ctr"/>
              <a:lstStyle/>
              <a:p>
                <a:pPr algn="ctr" eaLnBrk="1" hangingPunct="1">
                  <a:defRPr/>
                </a:pPr>
                <a:endParaRPr lang="en-US"/>
              </a:p>
            </p:txBody>
          </p:sp>
        </p:grpSp>
        <p:grpSp>
          <p:nvGrpSpPr>
            <p:cNvPr id="38" name="Group 37"/>
            <p:cNvGrpSpPr/>
            <p:nvPr/>
          </p:nvGrpSpPr>
          <p:grpSpPr>
            <a:xfrm>
              <a:off x="4147179" y="3059972"/>
              <a:ext cx="1789164" cy="1562124"/>
              <a:chOff x="5748949" y="1956625"/>
              <a:chExt cx="1789164" cy="1562124"/>
            </a:xfrm>
          </p:grpSpPr>
          <p:sp>
            <p:nvSpPr>
              <p:cNvPr id="39" name="Oval 17"/>
              <p:cNvSpPr>
                <a:spLocks noChangeArrowheads="1"/>
              </p:cNvSpPr>
              <p:nvPr/>
            </p:nvSpPr>
            <p:spPr bwMode="auto">
              <a:xfrm rot="18240611">
                <a:off x="5532255" y="2403530"/>
                <a:ext cx="1331913" cy="898525"/>
              </a:xfrm>
              <a:prstGeom prst="ellipse">
                <a:avLst/>
              </a:prstGeom>
              <a:solidFill>
                <a:srgbClr val="FFFF99"/>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grpSp>
            <p:nvGrpSpPr>
              <p:cNvPr id="40" name="Group 39"/>
              <p:cNvGrpSpPr/>
              <p:nvPr/>
            </p:nvGrpSpPr>
            <p:grpSpPr>
              <a:xfrm>
                <a:off x="5811655" y="1956625"/>
                <a:ext cx="1726458" cy="1467668"/>
                <a:chOff x="5811655" y="1956625"/>
                <a:chExt cx="1726458" cy="1467668"/>
              </a:xfrm>
            </p:grpSpPr>
            <p:graphicFrame>
              <p:nvGraphicFramePr>
                <p:cNvPr id="41" name="Object 30"/>
                <p:cNvGraphicFramePr>
                  <a:graphicFrameLocks noChangeAspect="1"/>
                </p:cNvGraphicFramePr>
                <p:nvPr>
                  <p:extLst>
                    <p:ext uri="{D42A27DB-BD31-4B8C-83A1-F6EECF244321}">
                      <p14:modId xmlns:p14="http://schemas.microsoft.com/office/powerpoint/2010/main" val="2715480775"/>
                    </p:ext>
                  </p:extLst>
                </p:nvPr>
              </p:nvGraphicFramePr>
              <p:xfrm>
                <a:off x="6906993" y="2695758"/>
                <a:ext cx="480369" cy="285491"/>
              </p:xfrm>
              <a:graphic>
                <a:graphicData uri="http://schemas.openxmlformats.org/presentationml/2006/ole">
                  <mc:AlternateContent xmlns:mc="http://schemas.openxmlformats.org/markup-compatibility/2006">
                    <mc:Choice xmlns:v="urn:schemas-microsoft-com:vml" Requires="v">
                      <p:oleObj spid="_x0000_s11266" name="公式" r:id="rId4" imgW="342720" imgH="203040" progId="Equation.3">
                        <p:embed/>
                      </p:oleObj>
                    </mc:Choice>
                    <mc:Fallback>
                      <p:oleObj name="公式" r:id="rId4" imgW="342720" imgH="203040" progId="Equation.3">
                        <p:embed/>
                        <p:pic>
                          <p:nvPicPr>
                            <p:cNvPr id="41" name="Object 30"/>
                            <p:cNvPicPr>
                              <a:picLocks noChangeAspect="1" noChangeArrowheads="1"/>
                            </p:cNvPicPr>
                            <p:nvPr/>
                          </p:nvPicPr>
                          <p:blipFill>
                            <a:blip r:embed="rId5"/>
                            <a:srcRect/>
                            <a:stretch>
                              <a:fillRect/>
                            </a:stretch>
                          </p:blipFill>
                          <p:spPr bwMode="auto">
                            <a:xfrm>
                              <a:off x="6906993" y="2695758"/>
                              <a:ext cx="480369" cy="285491"/>
                            </a:xfrm>
                            <a:prstGeom prst="rect">
                              <a:avLst/>
                            </a:prstGeom>
                            <a:noFill/>
                            <a:ln>
                              <a:noFill/>
                            </a:ln>
                            <a:effectLst/>
                            <a:extLst/>
                          </p:spPr>
                        </p:pic>
                      </p:oleObj>
                    </mc:Fallback>
                  </mc:AlternateContent>
                </a:graphicData>
              </a:graphic>
            </p:graphicFrame>
            <p:sp>
              <p:nvSpPr>
                <p:cNvPr id="43" name="Oval 18"/>
                <p:cNvSpPr>
                  <a:spLocks noChangeArrowheads="1"/>
                </p:cNvSpPr>
                <p:nvPr/>
              </p:nvSpPr>
              <p:spPr bwMode="auto">
                <a:xfrm>
                  <a:off x="6116455" y="2808343"/>
                  <a:ext cx="76200" cy="76200"/>
                </a:xfrm>
                <a:prstGeom prst="ellipse">
                  <a:avLst/>
                </a:prstGeom>
                <a:solidFill>
                  <a:schemeClr val="accent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44" name="Text Box 19"/>
                <p:cNvSpPr txBox="1">
                  <a:spLocks noChangeArrowheads="1"/>
                </p:cNvSpPr>
                <p:nvPr/>
              </p:nvSpPr>
              <p:spPr bwMode="auto">
                <a:xfrm>
                  <a:off x="6073093" y="2512401"/>
                  <a:ext cx="312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G</a:t>
                  </a:r>
                </a:p>
              </p:txBody>
            </p:sp>
            <p:sp>
              <p:nvSpPr>
                <p:cNvPr id="45" name="Line 22"/>
                <p:cNvSpPr>
                  <a:spLocks noChangeShapeType="1"/>
                </p:cNvSpPr>
                <p:nvPr/>
              </p:nvSpPr>
              <p:spPr bwMode="auto">
                <a:xfrm flipV="1">
                  <a:off x="6133917" y="2840091"/>
                  <a:ext cx="735975" cy="1"/>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sp>
              <p:nvSpPr>
                <p:cNvPr id="46" name="Arc 31"/>
                <p:cNvSpPr>
                  <a:spLocks/>
                </p:cNvSpPr>
                <p:nvPr/>
              </p:nvSpPr>
              <p:spPr bwMode="auto">
                <a:xfrm rot="8698698">
                  <a:off x="5925955" y="2714680"/>
                  <a:ext cx="344488" cy="434975"/>
                </a:xfrm>
                <a:custGeom>
                  <a:avLst/>
                  <a:gdLst>
                    <a:gd name="T0" fmla="*/ 0 w 21600"/>
                    <a:gd name="T1" fmla="*/ 0 h 38156"/>
                    <a:gd name="T2" fmla="*/ 0 w 21600"/>
                    <a:gd name="T3" fmla="*/ 0 h 38156"/>
                    <a:gd name="T4" fmla="*/ 0 w 21600"/>
                    <a:gd name="T5" fmla="*/ 0 h 38156"/>
                    <a:gd name="T6" fmla="*/ 0 60000 65536"/>
                    <a:gd name="T7" fmla="*/ 0 60000 65536"/>
                    <a:gd name="T8" fmla="*/ 0 60000 65536"/>
                    <a:gd name="T9" fmla="*/ 0 w 21600"/>
                    <a:gd name="T10" fmla="*/ 0 h 38156"/>
                    <a:gd name="T11" fmla="*/ 21600 w 21600"/>
                    <a:gd name="T12" fmla="*/ 38156 h 38156"/>
                  </a:gdLst>
                  <a:ahLst/>
                  <a:cxnLst>
                    <a:cxn ang="T6">
                      <a:pos x="T0" y="T1"/>
                    </a:cxn>
                    <a:cxn ang="T7">
                      <a:pos x="T2" y="T3"/>
                    </a:cxn>
                    <a:cxn ang="T8">
                      <a:pos x="T4" y="T5"/>
                    </a:cxn>
                  </a:cxnLst>
                  <a:rect l="T9" t="T10" r="T11" b="T12"/>
                  <a:pathLst>
                    <a:path w="21600" h="38156" fill="none" extrusionOk="0">
                      <a:moveTo>
                        <a:pt x="-1" y="0"/>
                      </a:moveTo>
                      <a:cubicBezTo>
                        <a:pt x="11929" y="0"/>
                        <a:pt x="21600" y="9670"/>
                        <a:pt x="21600" y="21600"/>
                      </a:cubicBezTo>
                      <a:cubicBezTo>
                        <a:pt x="21600" y="27989"/>
                        <a:pt x="18770" y="34051"/>
                        <a:pt x="13872" y="38155"/>
                      </a:cubicBezTo>
                    </a:path>
                    <a:path w="21600" h="38156" stroke="0" extrusionOk="0">
                      <a:moveTo>
                        <a:pt x="-1" y="0"/>
                      </a:moveTo>
                      <a:cubicBezTo>
                        <a:pt x="11929" y="0"/>
                        <a:pt x="21600" y="9670"/>
                        <a:pt x="21600" y="21600"/>
                      </a:cubicBezTo>
                      <a:cubicBezTo>
                        <a:pt x="21600" y="27989"/>
                        <a:pt x="18770" y="34051"/>
                        <a:pt x="13872" y="38155"/>
                      </a:cubicBezTo>
                      <a:lnTo>
                        <a:pt x="0" y="21600"/>
                      </a:lnTo>
                      <a:lnTo>
                        <a:pt x="-1" y="0"/>
                      </a:lnTo>
                      <a:close/>
                    </a:path>
                  </a:pathLst>
                </a:custGeom>
                <a:noFill/>
                <a:ln w="9525">
                  <a:solidFill>
                    <a:srgbClr val="000000"/>
                  </a:solidFill>
                  <a:miter lim="800000"/>
                  <a:headEnd type="triangle" w="med" len="lg"/>
                  <a:tailEn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aphicFrame>
              <p:nvGraphicFramePr>
                <p:cNvPr id="47" name="Object 32"/>
                <p:cNvGraphicFramePr>
                  <a:graphicFrameLocks noChangeAspect="1"/>
                </p:cNvGraphicFramePr>
                <p:nvPr>
                  <p:extLst>
                    <p:ext uri="{D42A27DB-BD31-4B8C-83A1-F6EECF244321}">
                      <p14:modId xmlns:p14="http://schemas.microsoft.com/office/powerpoint/2010/main" val="2915422870"/>
                    </p:ext>
                  </p:extLst>
                </p:nvPr>
              </p:nvGraphicFramePr>
              <p:xfrm>
                <a:off x="5811655" y="3013130"/>
                <a:ext cx="411163" cy="411163"/>
              </p:xfrm>
              <a:graphic>
                <a:graphicData uri="http://schemas.openxmlformats.org/presentationml/2006/ole">
                  <mc:AlternateContent xmlns:mc="http://schemas.openxmlformats.org/markup-compatibility/2006">
                    <mc:Choice xmlns:v="urn:schemas-microsoft-com:vml" Requires="v">
                      <p:oleObj spid="_x0000_s11267" name="Equation" r:id="rId6" imgW="228600" imgH="228600" progId="Equation.3">
                        <p:embed/>
                      </p:oleObj>
                    </mc:Choice>
                    <mc:Fallback>
                      <p:oleObj name="Equation" r:id="rId6" imgW="228600" imgH="228600" progId="Equation.3">
                        <p:embed/>
                        <p:pic>
                          <p:nvPicPr>
                            <p:cNvPr id="47" name="Object 3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11655" y="3013130"/>
                              <a:ext cx="411163" cy="41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 name="Line 22"/>
                <p:cNvSpPr>
                  <a:spLocks noChangeShapeType="1"/>
                </p:cNvSpPr>
                <p:nvPr/>
              </p:nvSpPr>
              <p:spPr bwMode="auto">
                <a:xfrm flipV="1">
                  <a:off x="6126820" y="2206679"/>
                  <a:ext cx="7097" cy="638907"/>
                </a:xfrm>
                <a:prstGeom prst="line">
                  <a:avLst/>
                </a:prstGeom>
                <a:noFill/>
                <a:ln w="38100">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graphicFrame>
              <p:nvGraphicFramePr>
                <p:cNvPr id="49" name="Object 30"/>
                <p:cNvGraphicFramePr>
                  <a:graphicFrameLocks noChangeAspect="1"/>
                </p:cNvGraphicFramePr>
                <p:nvPr>
                  <p:extLst>
                    <p:ext uri="{D42A27DB-BD31-4B8C-83A1-F6EECF244321}">
                      <p14:modId xmlns:p14="http://schemas.microsoft.com/office/powerpoint/2010/main" val="1790706214"/>
                    </p:ext>
                  </p:extLst>
                </p:nvPr>
              </p:nvGraphicFramePr>
              <p:xfrm>
                <a:off x="5952470" y="1956625"/>
                <a:ext cx="480369" cy="285491"/>
              </p:xfrm>
              <a:graphic>
                <a:graphicData uri="http://schemas.openxmlformats.org/presentationml/2006/ole">
                  <mc:AlternateContent xmlns:mc="http://schemas.openxmlformats.org/markup-compatibility/2006">
                    <mc:Choice xmlns:v="urn:schemas-microsoft-com:vml" Requires="v">
                      <p:oleObj spid="_x0000_s11268" name="公式" r:id="rId8" imgW="342720" imgH="203040" progId="Equation.3">
                        <p:embed/>
                      </p:oleObj>
                    </mc:Choice>
                    <mc:Fallback>
                      <p:oleObj name="公式" r:id="rId8" imgW="342720" imgH="203040" progId="Equation.3">
                        <p:embed/>
                        <p:pic>
                          <p:nvPicPr>
                            <p:cNvPr id="49" name="Object 30"/>
                            <p:cNvPicPr>
                              <a:picLocks noChangeAspect="1" noChangeArrowheads="1"/>
                            </p:cNvPicPr>
                            <p:nvPr/>
                          </p:nvPicPr>
                          <p:blipFill>
                            <a:blip r:embed="rId9"/>
                            <a:srcRect/>
                            <a:stretch>
                              <a:fillRect/>
                            </a:stretch>
                          </p:blipFill>
                          <p:spPr bwMode="auto">
                            <a:xfrm>
                              <a:off x="5952470" y="1956625"/>
                              <a:ext cx="480369" cy="285491"/>
                            </a:xfrm>
                            <a:prstGeom prst="rect">
                              <a:avLst/>
                            </a:prstGeom>
                            <a:noFill/>
                            <a:ln>
                              <a:noFill/>
                            </a:ln>
                            <a:effectLst/>
                            <a:extLst/>
                          </p:spPr>
                        </p:pic>
                      </p:oleObj>
                    </mc:Fallback>
                  </mc:AlternateContent>
                </a:graphicData>
              </a:graphic>
            </p:graphicFrame>
            <p:sp>
              <p:nvSpPr>
                <p:cNvPr id="50" name="TextBox 49"/>
                <p:cNvSpPr txBox="1"/>
                <p:nvPr/>
              </p:nvSpPr>
              <p:spPr>
                <a:xfrm>
                  <a:off x="7250855" y="2718410"/>
                  <a:ext cx="287258" cy="369332"/>
                </a:xfrm>
                <a:prstGeom prst="rect">
                  <a:avLst/>
                </a:prstGeom>
                <a:noFill/>
              </p:spPr>
              <p:txBody>
                <a:bodyPr wrap="none" rtlCol="0">
                  <a:spAutoFit/>
                </a:bodyPr>
                <a:lstStyle/>
                <a:p>
                  <a:r>
                    <a:rPr lang="en-SG" i="1" dirty="0">
                      <a:latin typeface="Times New Roman" panose="02020603050405020304" pitchFamily="18" charset="0"/>
                      <a:cs typeface="Times New Roman" panose="02020603050405020304" pitchFamily="18" charset="0"/>
                    </a:rPr>
                    <a:t>x</a:t>
                  </a:r>
                </a:p>
              </p:txBody>
            </p:sp>
            <p:sp>
              <p:nvSpPr>
                <p:cNvPr id="51" name="TextBox 50"/>
                <p:cNvSpPr txBox="1"/>
                <p:nvPr/>
              </p:nvSpPr>
              <p:spPr>
                <a:xfrm>
                  <a:off x="6287262" y="1956625"/>
                  <a:ext cx="287258" cy="369332"/>
                </a:xfrm>
                <a:prstGeom prst="rect">
                  <a:avLst/>
                </a:prstGeom>
                <a:noFill/>
              </p:spPr>
              <p:txBody>
                <a:bodyPr wrap="none" rtlCol="0">
                  <a:spAutoFit/>
                </a:bodyPr>
                <a:lstStyle/>
                <a:p>
                  <a:r>
                    <a:rPr lang="en-SG" i="1" dirty="0">
                      <a:latin typeface="Times New Roman" panose="02020603050405020304" pitchFamily="18" charset="0"/>
                      <a:cs typeface="Times New Roman" panose="02020603050405020304" pitchFamily="18" charset="0"/>
                    </a:rPr>
                    <a:t>y</a:t>
                  </a:r>
                </a:p>
              </p:txBody>
            </p:sp>
          </p:grpSp>
        </p:grpSp>
        <p:sp>
          <p:nvSpPr>
            <p:cNvPr id="3" name="TextBox 2">
              <a:extLst>
                <a:ext uri="{FF2B5EF4-FFF2-40B4-BE49-F238E27FC236}">
                  <a16:creationId xmlns:a16="http://schemas.microsoft.com/office/drawing/2014/main" id="{58430BD2-D270-451A-B315-8AECF84818D8}"/>
                </a:ext>
              </a:extLst>
            </p:cNvPr>
            <p:cNvSpPr txBox="1"/>
            <p:nvPr/>
          </p:nvSpPr>
          <p:spPr>
            <a:xfrm>
              <a:off x="3790231" y="4825620"/>
              <a:ext cx="2077428" cy="369332"/>
            </a:xfrm>
            <a:prstGeom prst="rect">
              <a:avLst/>
            </a:prstGeom>
            <a:noFill/>
          </p:spPr>
          <p:txBody>
            <a:bodyPr wrap="none" rtlCol="0">
              <a:spAutoFit/>
            </a:bodyPr>
            <a:lstStyle/>
            <a:p>
              <a:r>
                <a:rPr lang="en-US" dirty="0"/>
                <a:t>EFDs like this always</a:t>
              </a:r>
              <a:endParaRPr lang="en-SG" dirty="0"/>
            </a:p>
          </p:txBody>
        </p:sp>
      </p:grpSp>
    </p:spTree>
    <p:extLst>
      <p:ext uri="{BB962C8B-B14F-4D97-AF65-F5344CB8AC3E}">
        <p14:creationId xmlns:p14="http://schemas.microsoft.com/office/powerpoint/2010/main" val="150421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ChangeArrowheads="1"/>
          </p:cNvSpPr>
          <p:nvPr/>
        </p:nvSpPr>
        <p:spPr bwMode="auto">
          <a:xfrm>
            <a:off x="717332" y="903342"/>
            <a:ext cx="7448550" cy="603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None/>
            </a:pPr>
            <a:r>
              <a:rPr lang="en-US" altLang="en-US" sz="2400" b="1" dirty="0">
                <a:latin typeface="Arial Narrow" panose="020B0606020202030204" pitchFamily="34" charset="0"/>
              </a:rPr>
              <a:t>PLANE MOTION OF RIGID BODIES: NEWTON’S 2</a:t>
            </a:r>
            <a:r>
              <a:rPr lang="en-US" altLang="en-US" sz="2400" b="1" baseline="30000" dirty="0">
                <a:latin typeface="Arial Narrow" panose="020B0606020202030204" pitchFamily="34" charset="0"/>
              </a:rPr>
              <a:t>ND</a:t>
            </a:r>
            <a:r>
              <a:rPr lang="en-US" altLang="en-US" sz="2400" b="1" dirty="0">
                <a:latin typeface="Arial Narrow" panose="020B0606020202030204" pitchFamily="34" charset="0"/>
              </a:rPr>
              <a:t> LAW</a:t>
            </a:r>
          </a:p>
          <a:p>
            <a:pPr>
              <a:spcBef>
                <a:spcPct val="0"/>
              </a:spcBef>
              <a:buClrTx/>
              <a:buSzTx/>
              <a:buFontTx/>
              <a:buNone/>
            </a:pPr>
            <a:endParaRPr lang="en-US" altLang="en-US" sz="2400" b="1" dirty="0">
              <a:latin typeface="Arial Narrow" panose="020B0606020202030204" pitchFamily="34" charset="0"/>
            </a:endParaRPr>
          </a:p>
          <a:p>
            <a:pPr marL="342900" indent="-342900">
              <a:spcBef>
                <a:spcPct val="0"/>
              </a:spcBef>
              <a:buClrTx/>
              <a:buSzTx/>
              <a:buFont typeface="Wingdings" panose="05000000000000000000" pitchFamily="2" charset="2"/>
              <a:buChar char="q"/>
            </a:pPr>
            <a:r>
              <a:rPr lang="en-US" altLang="en-US" sz="1800" b="1" dirty="0">
                <a:latin typeface="Arial Narrow" panose="020B0606020202030204" pitchFamily="34" charset="0"/>
              </a:rPr>
              <a:t>   </a:t>
            </a:r>
            <a:r>
              <a:rPr lang="en-US" altLang="en-US" sz="2400" dirty="0">
                <a:latin typeface="Arial Narrow" panose="020B0606020202030204" pitchFamily="34" charset="0"/>
              </a:rPr>
              <a:t>Introduction</a:t>
            </a:r>
          </a:p>
          <a:p>
            <a:pPr>
              <a:spcBef>
                <a:spcPct val="0"/>
              </a:spcBef>
              <a:buClrTx/>
              <a:buSzTx/>
              <a:buNone/>
            </a:pPr>
            <a:endParaRPr lang="en-US" altLang="en-US" sz="2400" dirty="0">
              <a:latin typeface="Arial Narrow" panose="020B0606020202030204" pitchFamily="34" charset="0"/>
            </a:endParaRPr>
          </a:p>
          <a:p>
            <a:pPr marL="342900" indent="-342900">
              <a:spcBef>
                <a:spcPct val="0"/>
              </a:spcBef>
              <a:buClrTx/>
              <a:buSzTx/>
              <a:buFont typeface="Wingdings" panose="05000000000000000000" pitchFamily="2" charset="2"/>
              <a:buChar char="q"/>
            </a:pPr>
            <a:r>
              <a:rPr lang="en-US" altLang="en-US" sz="1800" dirty="0">
                <a:latin typeface="Arial Narrow" panose="020B0606020202030204" pitchFamily="34" charset="0"/>
              </a:rPr>
              <a:t>   </a:t>
            </a:r>
            <a:r>
              <a:rPr lang="en-US" altLang="en-US" sz="2400" dirty="0">
                <a:latin typeface="Arial Narrow" panose="020B0606020202030204" pitchFamily="34" charset="0"/>
              </a:rPr>
              <a:t>Recap </a:t>
            </a:r>
          </a:p>
          <a:p>
            <a:pPr marL="1085850" lvl="1" indent="-342900">
              <a:spcBef>
                <a:spcPct val="0"/>
              </a:spcBef>
              <a:buClrTx/>
              <a:buSzTx/>
              <a:buFont typeface="Wingdings" panose="05000000000000000000" pitchFamily="2" charset="2"/>
              <a:buChar char="§"/>
            </a:pPr>
            <a:r>
              <a:rPr lang="en-US" altLang="en-US" sz="2000" dirty="0">
                <a:latin typeface="Arial Narrow" panose="020B0606020202030204" pitchFamily="34" charset="0"/>
              </a:rPr>
              <a:t>Free-body diagram</a:t>
            </a:r>
          </a:p>
          <a:p>
            <a:pPr marL="1085850" lvl="1" indent="-342900">
              <a:spcBef>
                <a:spcPct val="0"/>
              </a:spcBef>
              <a:buClrTx/>
              <a:buSzTx/>
              <a:buFont typeface="Wingdings" panose="05000000000000000000" pitchFamily="2" charset="2"/>
              <a:buChar char="§"/>
            </a:pPr>
            <a:r>
              <a:rPr lang="en-US" altLang="en-US" sz="2000" dirty="0">
                <a:latin typeface="Arial Narrow" panose="020B0606020202030204" pitchFamily="34" charset="0"/>
              </a:rPr>
              <a:t>Rigid-body kinematics</a:t>
            </a:r>
          </a:p>
          <a:p>
            <a:pPr marL="1085850" lvl="1" indent="-342900">
              <a:spcBef>
                <a:spcPct val="0"/>
              </a:spcBef>
              <a:buClrTx/>
              <a:buSzTx/>
              <a:buFont typeface="Wingdings" panose="05000000000000000000" pitchFamily="2" charset="2"/>
              <a:buChar char="§"/>
            </a:pPr>
            <a:r>
              <a:rPr lang="en-US" altLang="en-US" sz="2000" dirty="0">
                <a:latin typeface="Arial Narrow" panose="020B0606020202030204" pitchFamily="34" charset="0"/>
              </a:rPr>
              <a:t>Reference-point method for acceleration</a:t>
            </a:r>
          </a:p>
          <a:p>
            <a:pPr marL="1085850" lvl="1" indent="-342900">
              <a:spcBef>
                <a:spcPct val="0"/>
              </a:spcBef>
              <a:buClrTx/>
              <a:buSzTx/>
              <a:buFont typeface="Wingdings" panose="05000000000000000000" pitchFamily="2" charset="2"/>
              <a:buChar char="§"/>
            </a:pPr>
            <a:r>
              <a:rPr lang="en-US" altLang="en-US" sz="2000" dirty="0">
                <a:latin typeface="Arial Narrow" panose="020B0606020202030204" pitchFamily="34" charset="0"/>
              </a:rPr>
              <a:t>Mass moment of inertia </a:t>
            </a:r>
            <a:endParaRPr lang="en-US" altLang="en-US" sz="1400" dirty="0">
              <a:latin typeface="Arial Narrow" panose="020B0606020202030204" pitchFamily="34" charset="0"/>
            </a:endParaRPr>
          </a:p>
          <a:p>
            <a:pPr>
              <a:spcBef>
                <a:spcPct val="0"/>
              </a:spcBef>
              <a:buClrTx/>
              <a:buSzTx/>
              <a:buNone/>
            </a:pPr>
            <a:endParaRPr lang="en-US" altLang="en-US" sz="2400" dirty="0">
              <a:latin typeface="Arial Narrow" panose="020B0606020202030204" pitchFamily="34" charset="0"/>
            </a:endParaRPr>
          </a:p>
          <a:p>
            <a:pPr marL="342900" indent="-342900">
              <a:spcBef>
                <a:spcPct val="0"/>
              </a:spcBef>
              <a:buClrTx/>
              <a:buSzTx/>
              <a:buFont typeface="Wingdings" panose="05000000000000000000" pitchFamily="2" charset="2"/>
              <a:buChar char="q"/>
            </a:pPr>
            <a:r>
              <a:rPr lang="en-US" altLang="en-US" sz="2000" dirty="0">
                <a:latin typeface="Arial Narrow" panose="020B0606020202030204" pitchFamily="34" charset="0"/>
              </a:rPr>
              <a:t>   </a:t>
            </a:r>
            <a:r>
              <a:rPr lang="en-US" altLang="en-US" sz="2400" dirty="0">
                <a:latin typeface="Arial Narrow" panose="020B0606020202030204" pitchFamily="34" charset="0"/>
              </a:rPr>
              <a:t>Effective force diagram</a:t>
            </a:r>
            <a:endParaRPr lang="en-US" altLang="en-US" sz="1800" dirty="0">
              <a:latin typeface="Arial Narrow" panose="020B0606020202030204" pitchFamily="34" charset="0"/>
            </a:endParaRPr>
          </a:p>
          <a:p>
            <a:pPr>
              <a:spcBef>
                <a:spcPct val="0"/>
              </a:spcBef>
              <a:buClrTx/>
              <a:buSzTx/>
              <a:buFont typeface="Wingdings" panose="05000000000000000000" pitchFamily="2" charset="2"/>
              <a:buNone/>
            </a:pPr>
            <a:r>
              <a:rPr lang="en-US" altLang="en-US" sz="1800" dirty="0">
                <a:latin typeface="Arial Narrow" panose="020B0606020202030204" pitchFamily="34" charset="0"/>
                <a:cs typeface="Arial" panose="020B0604020202020204" pitchFamily="34" charset="0"/>
              </a:rPr>
              <a:t>    </a:t>
            </a:r>
            <a:endParaRPr lang="en-US" altLang="en-US" sz="1800" dirty="0">
              <a:latin typeface="Arial Narrow" panose="020B0606020202030204" pitchFamily="34" charset="0"/>
            </a:endParaRPr>
          </a:p>
          <a:p>
            <a:pPr marL="285750" indent="-285750">
              <a:spcBef>
                <a:spcPct val="0"/>
              </a:spcBef>
              <a:buClrTx/>
              <a:buSzTx/>
              <a:buFont typeface="Wingdings" panose="05000000000000000000" pitchFamily="2" charset="2"/>
              <a:buChar char="q"/>
            </a:pPr>
            <a:r>
              <a:rPr lang="en-US" altLang="en-US" sz="1800" dirty="0">
                <a:latin typeface="Arial Narrow" panose="020B0606020202030204" pitchFamily="34" charset="0"/>
              </a:rPr>
              <a:t>    </a:t>
            </a:r>
            <a:r>
              <a:rPr lang="en-US" altLang="en-US" sz="2400" dirty="0">
                <a:latin typeface="Arial Narrow" panose="020B0606020202030204" pitchFamily="34" charset="0"/>
              </a:rPr>
              <a:t>Constrained plane motion</a:t>
            </a:r>
          </a:p>
          <a:p>
            <a:pPr marL="1085850" lvl="1" indent="-342900">
              <a:spcBef>
                <a:spcPct val="0"/>
              </a:spcBef>
              <a:buClrTx/>
              <a:buSzTx/>
              <a:buFont typeface="Wingdings" panose="05000000000000000000" pitchFamily="2" charset="2"/>
              <a:buChar char="§"/>
            </a:pPr>
            <a:r>
              <a:rPr lang="en-US" altLang="en-US" sz="2000" dirty="0">
                <a:latin typeface="Arial Narrow" panose="020B0606020202030204" pitchFamily="34" charset="0"/>
              </a:rPr>
              <a:t>Centroidal rotation</a:t>
            </a:r>
          </a:p>
          <a:p>
            <a:pPr marL="1085850" lvl="1" indent="-342900">
              <a:spcBef>
                <a:spcPct val="0"/>
              </a:spcBef>
              <a:buClrTx/>
              <a:buSzTx/>
              <a:buFont typeface="Wingdings" panose="05000000000000000000" pitchFamily="2" charset="2"/>
              <a:buChar char="§"/>
            </a:pPr>
            <a:r>
              <a:rPr lang="en-US" altLang="en-US" sz="2000" dirty="0">
                <a:latin typeface="Arial Narrow" panose="020B0606020202030204" pitchFamily="34" charset="0"/>
              </a:rPr>
              <a:t>Non centroidal rotation</a:t>
            </a:r>
          </a:p>
          <a:p>
            <a:pPr marL="1085850" lvl="1" indent="-342900">
              <a:spcBef>
                <a:spcPct val="0"/>
              </a:spcBef>
              <a:buClrTx/>
              <a:buSzTx/>
              <a:buFont typeface="Wingdings" panose="05000000000000000000" pitchFamily="2" charset="2"/>
              <a:buChar char="§"/>
            </a:pPr>
            <a:r>
              <a:rPr lang="en-US" altLang="en-US" sz="2000" dirty="0">
                <a:latin typeface="Arial Narrow" panose="020B0606020202030204" pitchFamily="34" charset="0"/>
              </a:rPr>
              <a:t>Rolling motion</a:t>
            </a:r>
          </a:p>
          <a:p>
            <a:pPr>
              <a:spcBef>
                <a:spcPct val="0"/>
              </a:spcBef>
              <a:buClrTx/>
              <a:buSzTx/>
              <a:buFont typeface="Wingdings" panose="05000000000000000000" pitchFamily="2" charset="2"/>
              <a:buNone/>
            </a:pPr>
            <a:r>
              <a:rPr lang="en-US" altLang="en-US" sz="1800" b="1" dirty="0">
                <a:latin typeface="Arial Narrow" panose="020B0606020202030204" pitchFamily="34" charset="0"/>
              </a:rPr>
              <a:t>                   </a:t>
            </a:r>
            <a:endParaRPr lang="en-US" altLang="en-US" sz="1800" dirty="0">
              <a:latin typeface="Arial Narrow" panose="020B0606020202030204" pitchFamily="34" charset="0"/>
            </a:endParaRPr>
          </a:p>
          <a:p>
            <a:pPr>
              <a:spcBef>
                <a:spcPct val="0"/>
              </a:spcBef>
              <a:buClrTx/>
              <a:buSzTx/>
              <a:buFontTx/>
              <a:buNone/>
            </a:pPr>
            <a:r>
              <a:rPr lang="en-US" altLang="en-US" sz="1800" dirty="0">
                <a:latin typeface="Arial Narrow" panose="020B0606020202030204" pitchFamily="34" charset="0"/>
              </a:rPr>
              <a:t> </a:t>
            </a:r>
          </a:p>
        </p:txBody>
      </p:sp>
      <p:cxnSp>
        <p:nvCxnSpPr>
          <p:cNvPr id="6" name="Straight Connector 5"/>
          <p:cNvCxnSpPr/>
          <p:nvPr/>
        </p:nvCxnSpPr>
        <p:spPr>
          <a:xfrm>
            <a:off x="541761" y="73169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4" descr="http://www.nus.edu.sg/identity/images/identity/logo/fullcolo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42875" y="-184764"/>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Contents</a:t>
            </a:r>
          </a:p>
        </p:txBody>
      </p:sp>
      <p:sp>
        <p:nvSpPr>
          <p:cNvPr id="2" name="Slide Number Placeholder 1"/>
          <p:cNvSpPr>
            <a:spLocks noGrp="1"/>
          </p:cNvSpPr>
          <p:nvPr>
            <p:ph type="sldNum" sz="quarter" idx="12"/>
          </p:nvPr>
        </p:nvSpPr>
        <p:spPr/>
        <p:txBody>
          <a:bodyPr/>
          <a:lstStyle/>
          <a:p>
            <a:fld id="{9BF28668-276B-45C1-A181-AEB78CCD96EB}" type="slidenum">
              <a:rPr lang="en-SG" smtClean="0"/>
              <a:t>2</a:t>
            </a:fld>
            <a:endParaRPr lang="en-SG" dirty="0"/>
          </a:p>
        </p:txBody>
      </p:sp>
      <p:sp>
        <p:nvSpPr>
          <p:cNvPr id="3" name="Right Brace 2"/>
          <p:cNvSpPr/>
          <p:nvPr/>
        </p:nvSpPr>
        <p:spPr>
          <a:xfrm>
            <a:off x="5720317" y="2828260"/>
            <a:ext cx="372139" cy="118021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 name="TextBox 3"/>
          <p:cNvSpPr txBox="1"/>
          <p:nvPr/>
        </p:nvSpPr>
        <p:spPr>
          <a:xfrm>
            <a:off x="6198782" y="3233701"/>
            <a:ext cx="3141886" cy="369332"/>
          </a:xfrm>
          <a:prstGeom prst="rect">
            <a:avLst/>
          </a:prstGeom>
          <a:noFill/>
        </p:spPr>
        <p:txBody>
          <a:bodyPr wrap="none" rtlCol="0">
            <a:spAutoFit/>
          </a:bodyPr>
          <a:lstStyle/>
          <a:p>
            <a:r>
              <a:rPr lang="en-SG" dirty="0"/>
              <a:t>All will be used in this Chapter !</a:t>
            </a:r>
          </a:p>
        </p:txBody>
      </p:sp>
      <p:sp>
        <p:nvSpPr>
          <p:cNvPr id="5" name="TextBox 4"/>
          <p:cNvSpPr txBox="1"/>
          <p:nvPr/>
        </p:nvSpPr>
        <p:spPr>
          <a:xfrm>
            <a:off x="3912781" y="4263655"/>
            <a:ext cx="613117" cy="369332"/>
          </a:xfrm>
          <a:prstGeom prst="rect">
            <a:avLst/>
          </a:prstGeom>
          <a:noFill/>
        </p:spPr>
        <p:txBody>
          <a:bodyPr wrap="none" rtlCol="0">
            <a:spAutoFit/>
          </a:bodyPr>
          <a:lstStyle/>
          <a:p>
            <a:r>
              <a:rPr lang="en-SG" dirty="0">
                <a:solidFill>
                  <a:srgbClr val="FF0000"/>
                </a:solidFill>
              </a:rPr>
              <a:t>New</a:t>
            </a:r>
          </a:p>
        </p:txBody>
      </p:sp>
    </p:spTree>
    <p:extLst>
      <p:ext uri="{BB962C8B-B14F-4D97-AF65-F5344CB8AC3E}">
        <p14:creationId xmlns:p14="http://schemas.microsoft.com/office/powerpoint/2010/main" val="956520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3" descr="bee29230_p16-078"/>
          <p:cNvPicPr>
            <a:picLocks noChangeAspect="1" noChangeArrowheads="1"/>
          </p:cNvPicPr>
          <p:nvPr/>
        </p:nvPicPr>
        <p:blipFill>
          <a:blip r:embed="rId2">
            <a:extLst>
              <a:ext uri="{28A0092B-C50C-407E-A947-70E740481C1C}">
                <a14:useLocalDpi xmlns:a14="http://schemas.microsoft.com/office/drawing/2010/main" val="0"/>
              </a:ext>
            </a:extLst>
          </a:blip>
          <a:srcRect l="12846" t="4526" r="9961"/>
          <a:stretch>
            <a:fillRect/>
          </a:stretch>
        </p:blipFill>
        <p:spPr bwMode="auto">
          <a:xfrm>
            <a:off x="1112838" y="922392"/>
            <a:ext cx="2528651" cy="400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9" name="TextBox 4"/>
          <p:cNvSpPr txBox="1">
            <a:spLocks noChangeArrowheads="1"/>
          </p:cNvSpPr>
          <p:nvPr/>
        </p:nvSpPr>
        <p:spPr bwMode="auto">
          <a:xfrm>
            <a:off x="4706938" y="1374775"/>
            <a:ext cx="428625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algn="just" eaLnBrk="1" hangingPunct="1"/>
            <a:r>
              <a:rPr lang="en-US" altLang="en-US" sz="2800" dirty="0"/>
              <a:t>Draw the FBD and EFD for the </a:t>
            </a:r>
            <a:r>
              <a:rPr lang="en-US" altLang="en-US" sz="2800" dirty="0">
                <a:solidFill>
                  <a:srgbClr val="0000FF"/>
                </a:solidFill>
              </a:rPr>
              <a:t>bar </a:t>
            </a:r>
            <a:r>
              <a:rPr lang="en-US" altLang="en-US" sz="2800" i="1" dirty="0">
                <a:solidFill>
                  <a:srgbClr val="0000FF"/>
                </a:solidFill>
              </a:rPr>
              <a:t>AB</a:t>
            </a:r>
            <a:r>
              <a:rPr lang="en-US" altLang="en-US" sz="2800" dirty="0">
                <a:solidFill>
                  <a:srgbClr val="0000FF"/>
                </a:solidFill>
              </a:rPr>
              <a:t> </a:t>
            </a:r>
            <a:r>
              <a:rPr lang="en-US" altLang="en-US" sz="2800" dirty="0"/>
              <a:t>of mass </a:t>
            </a:r>
            <a:r>
              <a:rPr lang="en-US" altLang="en-US" sz="2800" i="1" dirty="0"/>
              <a:t>m</a:t>
            </a:r>
            <a:r>
              <a:rPr lang="en-US" altLang="en-US" sz="2800" dirty="0"/>
              <a:t>.  A known force </a:t>
            </a:r>
            <a:r>
              <a:rPr lang="en-US" altLang="en-US" sz="2800" i="1" dirty="0"/>
              <a:t>P</a:t>
            </a:r>
            <a:r>
              <a:rPr lang="en-US" altLang="en-US" sz="2800" dirty="0"/>
              <a:t> is applied at the bottom of the bar. </a:t>
            </a:r>
          </a:p>
        </p:txBody>
      </p:sp>
      <p:cxnSp>
        <p:nvCxnSpPr>
          <p:cNvPr id="7" name="Straight Connector 6"/>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15900" y="-256519"/>
            <a:ext cx="7035800"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1</a:t>
            </a:r>
          </a:p>
        </p:txBody>
      </p:sp>
      <p:sp>
        <p:nvSpPr>
          <p:cNvPr id="3" name="Slide Number Placeholder 2"/>
          <p:cNvSpPr>
            <a:spLocks noGrp="1"/>
          </p:cNvSpPr>
          <p:nvPr>
            <p:ph type="sldNum" sz="quarter" idx="12"/>
          </p:nvPr>
        </p:nvSpPr>
        <p:spPr/>
        <p:txBody>
          <a:bodyPr/>
          <a:lstStyle/>
          <a:p>
            <a:fld id="{9BF28668-276B-45C1-A181-AEB78CCD96EB}" type="slidenum">
              <a:rPr lang="en-SG" smtClean="0"/>
              <a:t>20</a:t>
            </a:fld>
            <a:endParaRPr lang="en-SG" dirty="0"/>
          </a:p>
        </p:txBody>
      </p:sp>
    </p:spTree>
    <p:extLst>
      <p:ext uri="{BB962C8B-B14F-4D97-AF65-F5344CB8AC3E}">
        <p14:creationId xmlns:p14="http://schemas.microsoft.com/office/powerpoint/2010/main" val="3911285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841500" y="2279651"/>
            <a:ext cx="204788" cy="3984625"/>
          </a:xfrm>
          <a:prstGeom prst="roundRect">
            <a:avLst/>
          </a:prstGeom>
          <a:solidFill>
            <a:schemeClr val="accent2">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6" name="Straight Arrow Connector 5"/>
          <p:cNvCxnSpPr/>
          <p:nvPr/>
        </p:nvCxnSpPr>
        <p:spPr>
          <a:xfrm flipH="1">
            <a:off x="2046289" y="6210300"/>
            <a:ext cx="1296987" cy="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a:spLocks noChangeArrowheads="1"/>
          </p:cNvSpPr>
          <p:nvPr/>
        </p:nvSpPr>
        <p:spPr bwMode="auto">
          <a:xfrm>
            <a:off x="3419476" y="5907089"/>
            <a:ext cx="404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800" b="1">
                <a:solidFill>
                  <a:srgbClr val="FF0000"/>
                </a:solidFill>
              </a:rPr>
              <a:t>P</a:t>
            </a:r>
            <a:endParaRPr lang="en-US" altLang="en-US" b="1">
              <a:solidFill>
                <a:srgbClr val="FF0000"/>
              </a:solidFill>
            </a:endParaRPr>
          </a:p>
        </p:txBody>
      </p:sp>
      <p:cxnSp>
        <p:nvCxnSpPr>
          <p:cNvPr id="9" name="Straight Connector 8"/>
          <p:cNvCxnSpPr/>
          <p:nvPr/>
        </p:nvCxnSpPr>
        <p:spPr>
          <a:xfrm>
            <a:off x="695325" y="4271963"/>
            <a:ext cx="1328738"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a:off x="752475" y="2322513"/>
            <a:ext cx="1328738"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flipV="1">
            <a:off x="2119314" y="2978150"/>
            <a:ext cx="454025"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12" name="TextBox 11"/>
          <p:cNvSpPr txBox="1">
            <a:spLocks noChangeArrowheads="1"/>
          </p:cNvSpPr>
          <p:nvPr/>
        </p:nvSpPr>
        <p:spPr bwMode="auto">
          <a:xfrm>
            <a:off x="947738" y="5035550"/>
            <a:ext cx="539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a:t>L/2</a:t>
            </a:r>
          </a:p>
        </p:txBody>
      </p:sp>
      <p:cxnSp>
        <p:nvCxnSpPr>
          <p:cNvPr id="15" name="Straight Arrow Connector 14"/>
          <p:cNvCxnSpPr/>
          <p:nvPr/>
        </p:nvCxnSpPr>
        <p:spPr>
          <a:xfrm flipH="1">
            <a:off x="1219201" y="3425825"/>
            <a:ext cx="3175" cy="7937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flipH="1">
            <a:off x="1195389" y="5365750"/>
            <a:ext cx="1587" cy="7937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flipH="1" flipV="1">
            <a:off x="1222376" y="2322513"/>
            <a:ext cx="3175" cy="7937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flipH="1" flipV="1">
            <a:off x="1211264" y="4276725"/>
            <a:ext cx="1587" cy="7937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0" name="TextBox 19"/>
          <p:cNvSpPr txBox="1">
            <a:spLocks noChangeArrowheads="1"/>
          </p:cNvSpPr>
          <p:nvPr/>
        </p:nvSpPr>
        <p:spPr bwMode="auto">
          <a:xfrm>
            <a:off x="949325" y="3032125"/>
            <a:ext cx="541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a:t>L/2</a:t>
            </a:r>
          </a:p>
        </p:txBody>
      </p:sp>
      <p:cxnSp>
        <p:nvCxnSpPr>
          <p:cNvPr id="22" name="Straight Arrow Connector 21"/>
          <p:cNvCxnSpPr/>
          <p:nvPr/>
        </p:nvCxnSpPr>
        <p:spPr>
          <a:xfrm flipH="1">
            <a:off x="2346326" y="3851276"/>
            <a:ext cx="3175" cy="3667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p:nvPr/>
        </p:nvCxnSpPr>
        <p:spPr>
          <a:xfrm flipH="1" flipV="1">
            <a:off x="2343151" y="3024189"/>
            <a:ext cx="3175" cy="3651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4" name="TextBox 23"/>
          <p:cNvSpPr txBox="1">
            <a:spLocks noChangeArrowheads="1"/>
          </p:cNvSpPr>
          <p:nvPr/>
        </p:nvSpPr>
        <p:spPr bwMode="auto">
          <a:xfrm>
            <a:off x="2208214" y="3373438"/>
            <a:ext cx="268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a:t>r</a:t>
            </a:r>
          </a:p>
        </p:txBody>
      </p:sp>
      <p:cxnSp>
        <p:nvCxnSpPr>
          <p:cNvPr id="26" name="Straight Arrow Connector 25"/>
          <p:cNvCxnSpPr/>
          <p:nvPr/>
        </p:nvCxnSpPr>
        <p:spPr>
          <a:xfrm>
            <a:off x="1943101" y="2978150"/>
            <a:ext cx="917575" cy="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23901" y="6226175"/>
            <a:ext cx="133032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a:xfrm rot="16200000">
            <a:off x="1481931" y="2515394"/>
            <a:ext cx="915988" cy="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rot="5400000" flipV="1">
            <a:off x="1485107" y="4742657"/>
            <a:ext cx="915987" cy="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a:spLocks noChangeArrowheads="1"/>
          </p:cNvSpPr>
          <p:nvPr/>
        </p:nvSpPr>
        <p:spPr bwMode="auto">
          <a:xfrm>
            <a:off x="2024064" y="2079625"/>
            <a:ext cx="37623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800" i="1"/>
              <a:t>A</a:t>
            </a:r>
          </a:p>
        </p:txBody>
      </p:sp>
      <p:sp>
        <p:nvSpPr>
          <p:cNvPr id="31" name="TextBox 30"/>
          <p:cNvSpPr txBox="1">
            <a:spLocks noChangeArrowheads="1"/>
          </p:cNvSpPr>
          <p:nvPr/>
        </p:nvSpPr>
        <p:spPr bwMode="auto">
          <a:xfrm>
            <a:off x="2868614" y="2770189"/>
            <a:ext cx="5730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800" b="1">
                <a:solidFill>
                  <a:srgbClr val="FF0000"/>
                </a:solidFill>
              </a:rPr>
              <a:t>C</a:t>
            </a:r>
            <a:r>
              <a:rPr lang="en-US" altLang="en-US" sz="2800" b="1" baseline="-25000">
                <a:solidFill>
                  <a:srgbClr val="FF0000"/>
                </a:solidFill>
              </a:rPr>
              <a:t>x</a:t>
            </a:r>
          </a:p>
        </p:txBody>
      </p:sp>
      <p:sp>
        <p:nvSpPr>
          <p:cNvPr id="32" name="TextBox 31"/>
          <p:cNvSpPr txBox="1">
            <a:spLocks noChangeArrowheads="1"/>
          </p:cNvSpPr>
          <p:nvPr/>
        </p:nvSpPr>
        <p:spPr bwMode="auto">
          <a:xfrm>
            <a:off x="1727201" y="1619251"/>
            <a:ext cx="739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800" b="1">
                <a:solidFill>
                  <a:srgbClr val="FF0000"/>
                </a:solidFill>
              </a:rPr>
              <a:t>C</a:t>
            </a:r>
            <a:r>
              <a:rPr lang="en-US" altLang="en-US" sz="2800" b="1" baseline="-25000">
                <a:solidFill>
                  <a:srgbClr val="FF0000"/>
                </a:solidFill>
              </a:rPr>
              <a:t>y</a:t>
            </a:r>
          </a:p>
        </p:txBody>
      </p:sp>
      <p:sp>
        <p:nvSpPr>
          <p:cNvPr id="33" name="TextBox 32"/>
          <p:cNvSpPr txBox="1">
            <a:spLocks noChangeArrowheads="1"/>
          </p:cNvSpPr>
          <p:nvPr/>
        </p:nvSpPr>
        <p:spPr bwMode="auto">
          <a:xfrm>
            <a:off x="2084388" y="4911726"/>
            <a:ext cx="8763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800" b="1">
                <a:solidFill>
                  <a:srgbClr val="FF0000"/>
                </a:solidFill>
              </a:rPr>
              <a:t>mg</a:t>
            </a:r>
            <a:endParaRPr lang="en-US" altLang="en-US" sz="2800" b="1" baseline="-25000">
              <a:solidFill>
                <a:srgbClr val="FF0000"/>
              </a:solidFill>
            </a:endParaRPr>
          </a:p>
        </p:txBody>
      </p:sp>
      <p:sp>
        <p:nvSpPr>
          <p:cNvPr id="34" name="Rounded Rectangle 33"/>
          <p:cNvSpPr/>
          <p:nvPr/>
        </p:nvSpPr>
        <p:spPr>
          <a:xfrm>
            <a:off x="4818064" y="2295526"/>
            <a:ext cx="204787" cy="3984625"/>
          </a:xfrm>
          <a:prstGeom prst="roundRect">
            <a:avLst/>
          </a:prstGeom>
          <a:solidFill>
            <a:schemeClr val="accent2">
              <a:lumMod val="20000"/>
              <a:lumOff val="80000"/>
            </a:schemeClr>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5" name="TextBox 34"/>
          <p:cNvSpPr txBox="1">
            <a:spLocks noChangeArrowheads="1"/>
          </p:cNvSpPr>
          <p:nvPr/>
        </p:nvSpPr>
        <p:spPr bwMode="auto">
          <a:xfrm>
            <a:off x="5989638" y="981075"/>
            <a:ext cx="1763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dirty="0"/>
              <a:t>1.  Isolate body</a:t>
            </a:r>
          </a:p>
        </p:txBody>
      </p:sp>
      <p:sp>
        <p:nvSpPr>
          <p:cNvPr id="36" name="TextBox 35"/>
          <p:cNvSpPr txBox="1">
            <a:spLocks noChangeArrowheads="1"/>
          </p:cNvSpPr>
          <p:nvPr/>
        </p:nvSpPr>
        <p:spPr bwMode="auto">
          <a:xfrm>
            <a:off x="5989639" y="1312863"/>
            <a:ext cx="1392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a:t>2.  Axes</a:t>
            </a:r>
          </a:p>
        </p:txBody>
      </p:sp>
      <p:sp>
        <p:nvSpPr>
          <p:cNvPr id="37" name="TextBox 36"/>
          <p:cNvSpPr txBox="1">
            <a:spLocks noChangeArrowheads="1"/>
          </p:cNvSpPr>
          <p:nvPr/>
        </p:nvSpPr>
        <p:spPr bwMode="auto">
          <a:xfrm>
            <a:off x="5989638" y="1692275"/>
            <a:ext cx="29638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dirty="0"/>
              <a:t>3.  Non-constrained  forces</a:t>
            </a:r>
          </a:p>
        </p:txBody>
      </p:sp>
      <p:sp>
        <p:nvSpPr>
          <p:cNvPr id="38" name="TextBox 37"/>
          <p:cNvSpPr txBox="1">
            <a:spLocks noChangeArrowheads="1"/>
          </p:cNvSpPr>
          <p:nvPr/>
        </p:nvSpPr>
        <p:spPr bwMode="auto">
          <a:xfrm>
            <a:off x="5989638" y="2060575"/>
            <a:ext cx="3683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dirty="0"/>
              <a:t>4.  Replace supports with constrained forces</a:t>
            </a:r>
          </a:p>
        </p:txBody>
      </p:sp>
      <p:sp>
        <p:nvSpPr>
          <p:cNvPr id="39" name="TextBox 38"/>
          <p:cNvSpPr txBox="1">
            <a:spLocks noChangeArrowheads="1"/>
          </p:cNvSpPr>
          <p:nvPr/>
        </p:nvSpPr>
        <p:spPr bwMode="auto">
          <a:xfrm>
            <a:off x="5986463" y="2644775"/>
            <a:ext cx="4051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dirty="0"/>
              <a:t>5.  Dimensions</a:t>
            </a:r>
          </a:p>
        </p:txBody>
      </p:sp>
      <p:cxnSp>
        <p:nvCxnSpPr>
          <p:cNvPr id="41" name="Straight Connector 40"/>
          <p:cNvCxnSpPr/>
          <p:nvPr/>
        </p:nvCxnSpPr>
        <p:spPr>
          <a:xfrm flipV="1">
            <a:off x="5110164" y="4235450"/>
            <a:ext cx="45402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43" name="Straight Arrow Connector 42"/>
          <p:cNvCxnSpPr/>
          <p:nvPr/>
        </p:nvCxnSpPr>
        <p:spPr>
          <a:xfrm>
            <a:off x="4935539" y="4235450"/>
            <a:ext cx="915987" cy="0"/>
          </a:xfrm>
          <a:prstGeom prst="straightConnector1">
            <a:avLst/>
          </a:prstGeom>
          <a:ln w="3810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rot="16200000">
            <a:off x="4471988" y="3773488"/>
            <a:ext cx="917575" cy="0"/>
          </a:xfrm>
          <a:prstGeom prst="straightConnector1">
            <a:avLst/>
          </a:prstGeom>
          <a:ln w="3810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a:spLocks noChangeArrowheads="1"/>
          </p:cNvSpPr>
          <p:nvPr/>
        </p:nvSpPr>
        <p:spPr bwMode="auto">
          <a:xfrm>
            <a:off x="4443413" y="4010026"/>
            <a:ext cx="374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800" i="1"/>
              <a:t>G</a:t>
            </a:r>
          </a:p>
        </p:txBody>
      </p:sp>
      <p:sp>
        <p:nvSpPr>
          <p:cNvPr id="48" name="TextBox 47"/>
          <p:cNvSpPr txBox="1">
            <a:spLocks noChangeArrowheads="1"/>
          </p:cNvSpPr>
          <p:nvPr/>
        </p:nvSpPr>
        <p:spPr bwMode="auto">
          <a:xfrm>
            <a:off x="1470025" y="3848101"/>
            <a:ext cx="3762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800" i="1" dirty="0"/>
              <a:t>G</a:t>
            </a:r>
          </a:p>
        </p:txBody>
      </p:sp>
      <p:sp>
        <p:nvSpPr>
          <p:cNvPr id="49" name="Oval 48"/>
          <p:cNvSpPr/>
          <p:nvPr/>
        </p:nvSpPr>
        <p:spPr>
          <a:xfrm>
            <a:off x="1854201" y="4184651"/>
            <a:ext cx="182563" cy="182563"/>
          </a:xfrm>
          <a:prstGeom prst="ellipse">
            <a:avLst/>
          </a:prstGeom>
          <a:solidFill>
            <a:schemeClr val="accent4"/>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50" name="Oval 49"/>
          <p:cNvSpPr/>
          <p:nvPr/>
        </p:nvSpPr>
        <p:spPr>
          <a:xfrm>
            <a:off x="4829175" y="4168775"/>
            <a:ext cx="184150" cy="184150"/>
          </a:xfrm>
          <a:prstGeom prst="ellipse">
            <a:avLst/>
          </a:prstGeom>
          <a:solidFill>
            <a:schemeClr val="accent4"/>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aphicFrame>
        <p:nvGraphicFramePr>
          <p:cNvPr id="51" name="Object 50"/>
          <p:cNvGraphicFramePr>
            <a:graphicFrameLocks noChangeAspect="1"/>
          </p:cNvGraphicFramePr>
          <p:nvPr/>
        </p:nvGraphicFramePr>
        <p:xfrm>
          <a:off x="5851526" y="4084638"/>
          <a:ext cx="595313" cy="487362"/>
        </p:xfrm>
        <a:graphic>
          <a:graphicData uri="http://schemas.openxmlformats.org/presentationml/2006/ole">
            <mc:AlternateContent xmlns:mc="http://schemas.openxmlformats.org/markup-compatibility/2006">
              <mc:Choice xmlns:v="urn:schemas-microsoft-com:vml" Requires="v">
                <p:oleObj spid="_x0000_s12290" name="Equation" r:id="rId3" imgW="279400" imgH="228600" progId="Equation.DSMT4">
                  <p:embed/>
                </p:oleObj>
              </mc:Choice>
              <mc:Fallback>
                <p:oleObj name="Equation" r:id="rId3" imgW="279400" imgH="228600" progId="Equation.DSMT4">
                  <p:embed/>
                  <p:pic>
                    <p:nvPicPr>
                      <p:cNvPr id="51" name="Object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1526" y="4084638"/>
                        <a:ext cx="595313"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 name="Object 51"/>
          <p:cNvGraphicFramePr>
            <a:graphicFrameLocks noChangeAspect="1"/>
          </p:cNvGraphicFramePr>
          <p:nvPr/>
        </p:nvGraphicFramePr>
        <p:xfrm>
          <a:off x="5081588" y="3157538"/>
          <a:ext cx="622300" cy="514350"/>
        </p:xfrm>
        <a:graphic>
          <a:graphicData uri="http://schemas.openxmlformats.org/presentationml/2006/ole">
            <mc:AlternateContent xmlns:mc="http://schemas.openxmlformats.org/markup-compatibility/2006">
              <mc:Choice xmlns:v="urn:schemas-microsoft-com:vml" Requires="v">
                <p:oleObj spid="_x0000_s12291" name="Equation" r:id="rId5" imgW="291973" imgH="241195" progId="Equation.DSMT4">
                  <p:embed/>
                </p:oleObj>
              </mc:Choice>
              <mc:Fallback>
                <p:oleObj name="Equation" r:id="rId5" imgW="291973" imgH="241195" progId="Equation.DSMT4">
                  <p:embed/>
                  <p:pic>
                    <p:nvPicPr>
                      <p:cNvPr id="52" name="Object 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1588" y="3157538"/>
                        <a:ext cx="6223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 name="Arc 52"/>
          <p:cNvSpPr/>
          <p:nvPr/>
        </p:nvSpPr>
        <p:spPr>
          <a:xfrm>
            <a:off x="3944938" y="3802063"/>
            <a:ext cx="1371600" cy="1371600"/>
          </a:xfrm>
          <a:prstGeom prst="arc">
            <a:avLst/>
          </a:prstGeom>
          <a:ln w="38100">
            <a:solidFill>
              <a:schemeClr val="accent6"/>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graphicFrame>
        <p:nvGraphicFramePr>
          <p:cNvPr id="54" name="Object 53"/>
          <p:cNvGraphicFramePr>
            <a:graphicFrameLocks noChangeAspect="1"/>
          </p:cNvGraphicFramePr>
          <p:nvPr/>
        </p:nvGraphicFramePr>
        <p:xfrm>
          <a:off x="4062413" y="3570289"/>
          <a:ext cx="512762" cy="433387"/>
        </p:xfrm>
        <a:graphic>
          <a:graphicData uri="http://schemas.openxmlformats.org/presentationml/2006/ole">
            <mc:AlternateContent xmlns:mc="http://schemas.openxmlformats.org/markup-compatibility/2006">
              <mc:Choice xmlns:v="urn:schemas-microsoft-com:vml" Requires="v">
                <p:oleObj spid="_x0000_s12292" name="Equation" r:id="rId7" imgW="241195" imgH="203112" progId="Equation.DSMT4">
                  <p:embed/>
                </p:oleObj>
              </mc:Choice>
              <mc:Fallback>
                <p:oleObj name="Equation" r:id="rId7" imgW="241195" imgH="203112" progId="Equation.DSMT4">
                  <p:embed/>
                  <p:pic>
                    <p:nvPicPr>
                      <p:cNvPr id="54" name="Object 5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2413" y="3570289"/>
                        <a:ext cx="512762"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 name="TextBox 54"/>
          <p:cNvSpPr txBox="1">
            <a:spLocks noChangeArrowheads="1"/>
          </p:cNvSpPr>
          <p:nvPr/>
        </p:nvSpPr>
        <p:spPr bwMode="auto">
          <a:xfrm>
            <a:off x="1430339" y="2659064"/>
            <a:ext cx="3762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800" i="1"/>
              <a:t>C</a:t>
            </a:r>
          </a:p>
        </p:txBody>
      </p:sp>
      <p:sp>
        <p:nvSpPr>
          <p:cNvPr id="56" name="TextBox 55"/>
          <p:cNvSpPr txBox="1">
            <a:spLocks noChangeArrowheads="1"/>
          </p:cNvSpPr>
          <p:nvPr/>
        </p:nvSpPr>
        <p:spPr bwMode="auto">
          <a:xfrm>
            <a:off x="1463675" y="5740401"/>
            <a:ext cx="3762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800" i="1"/>
              <a:t>B</a:t>
            </a:r>
          </a:p>
        </p:txBody>
      </p:sp>
      <p:cxnSp>
        <p:nvCxnSpPr>
          <p:cNvPr id="57" name="Straight Arrow Connector 56"/>
          <p:cNvCxnSpPr/>
          <p:nvPr/>
        </p:nvCxnSpPr>
        <p:spPr bwMode="auto">
          <a:xfrm flipV="1">
            <a:off x="3273426" y="2119313"/>
            <a:ext cx="576263" cy="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bwMode="auto">
          <a:xfrm rot="5400000" flipH="1" flipV="1">
            <a:off x="2985294" y="1843882"/>
            <a:ext cx="576263" cy="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9" name="TextBox 8"/>
          <p:cNvSpPr txBox="1">
            <a:spLocks noChangeArrowheads="1"/>
          </p:cNvSpPr>
          <p:nvPr/>
        </p:nvSpPr>
        <p:spPr bwMode="auto">
          <a:xfrm>
            <a:off x="3751264" y="2054225"/>
            <a:ext cx="31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b="1"/>
              <a:t>x</a:t>
            </a:r>
          </a:p>
        </p:txBody>
      </p:sp>
      <p:sp>
        <p:nvSpPr>
          <p:cNvPr id="60" name="TextBox 27"/>
          <p:cNvSpPr txBox="1">
            <a:spLocks noChangeArrowheads="1"/>
          </p:cNvSpPr>
          <p:nvPr/>
        </p:nvSpPr>
        <p:spPr bwMode="auto">
          <a:xfrm>
            <a:off x="3330575" y="1376363"/>
            <a:ext cx="312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b="1"/>
              <a:t>y</a:t>
            </a:r>
          </a:p>
        </p:txBody>
      </p:sp>
      <p:sp>
        <p:nvSpPr>
          <p:cNvPr id="61" name="Arc 60"/>
          <p:cNvSpPr/>
          <p:nvPr/>
        </p:nvSpPr>
        <p:spPr>
          <a:xfrm>
            <a:off x="2693988" y="1912939"/>
            <a:ext cx="787400" cy="661987"/>
          </a:xfrm>
          <a:prstGeom prst="arc">
            <a:avLst/>
          </a:prstGeom>
          <a:ln w="38100">
            <a:solidFill>
              <a:schemeClr val="tx1"/>
            </a:solidFill>
            <a:headEnd type="triangle" w="med" len="med"/>
            <a:tailEnd type="none" w="med" len="med"/>
          </a:ln>
        </p:spPr>
        <p:style>
          <a:lnRef idx="2">
            <a:schemeClr val="dk1"/>
          </a:lnRef>
          <a:fillRef idx="0">
            <a:schemeClr val="dk1"/>
          </a:fillRef>
          <a:effectRef idx="1">
            <a:schemeClr val="dk1"/>
          </a:effectRef>
          <a:fontRef idx="minor">
            <a:schemeClr val="tx1"/>
          </a:fontRef>
        </p:style>
        <p:txBody>
          <a:bodyPr anchor="ctr"/>
          <a:lstStyle/>
          <a:p>
            <a:pPr algn="ctr" eaLnBrk="1" hangingPunct="1">
              <a:defRPr/>
            </a:pPr>
            <a:endParaRPr lang="en-US"/>
          </a:p>
        </p:txBody>
      </p:sp>
      <p:pic>
        <p:nvPicPr>
          <p:cNvPr id="17460" name="Picture 3" descr="bee29230_p16-078"/>
          <p:cNvPicPr>
            <a:picLocks noChangeAspect="1" noChangeArrowheads="1"/>
          </p:cNvPicPr>
          <p:nvPr/>
        </p:nvPicPr>
        <p:blipFill>
          <a:blip r:embed="rId9">
            <a:extLst>
              <a:ext uri="{28A0092B-C50C-407E-A947-70E740481C1C}">
                <a14:useLocalDpi xmlns:a14="http://schemas.microsoft.com/office/drawing/2010/main" val="0"/>
              </a:ext>
            </a:extLst>
          </a:blip>
          <a:srcRect l="12846" t="4526" r="9961"/>
          <a:stretch>
            <a:fillRect/>
          </a:stretch>
        </p:blipFill>
        <p:spPr bwMode="auto">
          <a:xfrm>
            <a:off x="7413626" y="3071815"/>
            <a:ext cx="198755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2" name="Straight Connector 61"/>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3" name="Picture 4" descr="http://www.nus.edu.sg/identity/images/identity/logo/fullcolorlogo.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215900" y="-256519"/>
            <a:ext cx="7035800"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1 (solution)</a:t>
            </a:r>
          </a:p>
        </p:txBody>
      </p:sp>
      <p:sp>
        <p:nvSpPr>
          <p:cNvPr id="40" name="TextBox 39"/>
          <p:cNvSpPr txBox="1">
            <a:spLocks noChangeArrowheads="1"/>
          </p:cNvSpPr>
          <p:nvPr/>
        </p:nvSpPr>
        <p:spPr bwMode="auto">
          <a:xfrm>
            <a:off x="5989638" y="2973388"/>
            <a:ext cx="4678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dirty="0"/>
              <a:t>6.  Kinetic E.F.D</a:t>
            </a:r>
          </a:p>
        </p:txBody>
      </p:sp>
      <p:sp>
        <p:nvSpPr>
          <p:cNvPr id="3" name="Slide Number Placeholder 2"/>
          <p:cNvSpPr>
            <a:spLocks noGrp="1"/>
          </p:cNvSpPr>
          <p:nvPr>
            <p:ph type="sldNum" sz="quarter" idx="12"/>
          </p:nvPr>
        </p:nvSpPr>
        <p:spPr/>
        <p:txBody>
          <a:bodyPr/>
          <a:lstStyle/>
          <a:p>
            <a:fld id="{9BF28668-276B-45C1-A181-AEB78CCD96EB}" type="slidenum">
              <a:rPr lang="en-SG" smtClean="0"/>
              <a:t>21</a:t>
            </a:fld>
            <a:endParaRPr lang="en-SG" dirty="0"/>
          </a:p>
        </p:txBody>
      </p:sp>
    </p:spTree>
    <p:extLst>
      <p:ext uri="{BB962C8B-B14F-4D97-AF65-F5344CB8AC3E}">
        <p14:creationId xmlns:p14="http://schemas.microsoft.com/office/powerpoint/2010/main" val="30988559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nodeType="click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3"/>
                                        </p:tgtEl>
                                        <p:attrNameLst>
                                          <p:attrName>style.visibility</p:attrName>
                                        </p:attrNameLst>
                                      </p:cBhvr>
                                      <p:to>
                                        <p:strVal val="visible"/>
                                      </p:to>
                                    </p:se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0"/>
                                        </p:tgtEl>
                                        <p:attrNameLst>
                                          <p:attrName>style.visibility</p:attrName>
                                        </p:attrNameLst>
                                      </p:cBhvr>
                                      <p:to>
                                        <p:strVal val="visible"/>
                                      </p:to>
                                    </p:se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3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0"/>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3"/>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2" grpId="0"/>
      <p:bldP spid="20" grpId="0"/>
      <p:bldP spid="24" grpId="0"/>
      <p:bldP spid="30" grpId="0"/>
      <p:bldP spid="31" grpId="0"/>
      <p:bldP spid="32" grpId="0"/>
      <p:bldP spid="33" grpId="0"/>
      <p:bldP spid="34" grpId="0" animBg="1"/>
      <p:bldP spid="35" grpId="0"/>
      <p:bldP spid="36" grpId="0"/>
      <p:bldP spid="37" grpId="0"/>
      <p:bldP spid="38" grpId="0"/>
      <p:bldP spid="39" grpId="0"/>
      <p:bldP spid="45" grpId="0"/>
      <p:bldP spid="48" grpId="0"/>
      <p:bldP spid="49" grpId="0" animBg="1"/>
      <p:bldP spid="50" grpId="0" animBg="1"/>
      <p:bldP spid="55" grpId="0"/>
      <p:bldP spid="56" grpId="0"/>
      <p:bldP spid="59" grpId="0"/>
      <p:bldP spid="60" grpId="0"/>
      <p:bldP spid="4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4" name="Picture 3" descr="bee29230_p16-c02"/>
          <p:cNvPicPr>
            <a:picLocks noChangeAspect="1" noChangeArrowheads="1"/>
          </p:cNvPicPr>
          <p:nvPr/>
        </p:nvPicPr>
        <p:blipFill>
          <a:blip r:embed="rId2">
            <a:extLst>
              <a:ext uri="{28A0092B-C50C-407E-A947-70E740481C1C}">
                <a14:useLocalDpi xmlns:a14="http://schemas.microsoft.com/office/drawing/2010/main" val="0"/>
              </a:ext>
            </a:extLst>
          </a:blip>
          <a:srcRect t="4117"/>
          <a:stretch>
            <a:fillRect/>
          </a:stretch>
        </p:blipFill>
        <p:spPr bwMode="auto">
          <a:xfrm>
            <a:off x="1036638" y="1250950"/>
            <a:ext cx="2992437" cy="4217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Box 6"/>
          <p:cNvSpPr txBox="1">
            <a:spLocks noChangeArrowheads="1"/>
          </p:cNvSpPr>
          <p:nvPr/>
        </p:nvSpPr>
        <p:spPr bwMode="auto">
          <a:xfrm>
            <a:off x="5443539" y="1814514"/>
            <a:ext cx="376713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400" dirty="0"/>
              <a:t>A uniform slender </a:t>
            </a:r>
            <a:r>
              <a:rPr lang="en-US" altLang="en-US" sz="2400" dirty="0">
                <a:solidFill>
                  <a:srgbClr val="0000FF"/>
                </a:solidFill>
              </a:rPr>
              <a:t>bar </a:t>
            </a:r>
            <a:r>
              <a:rPr lang="en-US" altLang="en-US" sz="2400" i="1" dirty="0">
                <a:solidFill>
                  <a:srgbClr val="0000FF"/>
                </a:solidFill>
              </a:rPr>
              <a:t>AB</a:t>
            </a:r>
            <a:r>
              <a:rPr lang="en-US" altLang="en-US" sz="2400" dirty="0">
                <a:solidFill>
                  <a:srgbClr val="0000FF"/>
                </a:solidFill>
              </a:rPr>
              <a:t> </a:t>
            </a:r>
            <a:r>
              <a:rPr lang="en-US" altLang="en-US" sz="2400" dirty="0"/>
              <a:t>of length </a:t>
            </a:r>
            <a:r>
              <a:rPr lang="en-US" altLang="en-US" sz="2400" i="1" dirty="0"/>
              <a:t>L</a:t>
            </a:r>
            <a:r>
              <a:rPr lang="en-US" altLang="en-US" sz="2400" dirty="0"/>
              <a:t> slides down the wall as shown. The wall and floor are both rough. Draw the FBD and EFD for the bar.</a:t>
            </a:r>
          </a:p>
        </p:txBody>
      </p:sp>
      <p:cxnSp>
        <p:nvCxnSpPr>
          <p:cNvPr id="7" name="Straight Connector 6"/>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15900" y="-256519"/>
            <a:ext cx="7035800"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2</a:t>
            </a:r>
          </a:p>
        </p:txBody>
      </p:sp>
      <p:sp>
        <p:nvSpPr>
          <p:cNvPr id="3" name="Slide Number Placeholder 2"/>
          <p:cNvSpPr>
            <a:spLocks noGrp="1"/>
          </p:cNvSpPr>
          <p:nvPr>
            <p:ph type="sldNum" sz="quarter" idx="12"/>
          </p:nvPr>
        </p:nvSpPr>
        <p:spPr/>
        <p:txBody>
          <a:bodyPr/>
          <a:lstStyle/>
          <a:p>
            <a:fld id="{9BF28668-276B-45C1-A181-AEB78CCD96EB}" type="slidenum">
              <a:rPr lang="en-SG" smtClean="0"/>
              <a:t>22</a:t>
            </a:fld>
            <a:endParaRPr lang="en-SG" dirty="0"/>
          </a:p>
        </p:txBody>
      </p:sp>
    </p:spTree>
    <p:extLst>
      <p:ext uri="{BB962C8B-B14F-4D97-AF65-F5344CB8AC3E}">
        <p14:creationId xmlns:p14="http://schemas.microsoft.com/office/powerpoint/2010/main" val="1867445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3" descr="bee29230_p16-c02"/>
          <p:cNvPicPr>
            <a:picLocks noChangeAspect="1" noChangeArrowheads="1"/>
          </p:cNvPicPr>
          <p:nvPr/>
        </p:nvPicPr>
        <p:blipFill>
          <a:blip r:embed="rId3">
            <a:extLst>
              <a:ext uri="{28A0092B-C50C-407E-A947-70E740481C1C}">
                <a14:useLocalDpi xmlns:a14="http://schemas.microsoft.com/office/drawing/2010/main" val="0"/>
              </a:ext>
            </a:extLst>
          </a:blip>
          <a:srcRect t="4117"/>
          <a:stretch>
            <a:fillRect/>
          </a:stretch>
        </p:blipFill>
        <p:spPr bwMode="auto">
          <a:xfrm>
            <a:off x="7202489" y="3005138"/>
            <a:ext cx="2281237" cy="321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l="26683" r="6392" b="4443"/>
          <a:stretch>
            <a:fillRect/>
          </a:stretch>
        </p:blipFill>
        <p:spPr bwMode="auto">
          <a:xfrm>
            <a:off x="1387475" y="2166938"/>
            <a:ext cx="1811338" cy="364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a:off x="2376488" y="4130675"/>
            <a:ext cx="0" cy="1371600"/>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1638300" y="5810250"/>
            <a:ext cx="0" cy="731838"/>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rot="5400000" flipV="1">
            <a:off x="1637507" y="5261769"/>
            <a:ext cx="0" cy="1096963"/>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464" name="TextBox 11"/>
          <p:cNvSpPr txBox="1">
            <a:spLocks noChangeArrowheads="1"/>
          </p:cNvSpPr>
          <p:nvPr/>
        </p:nvSpPr>
        <p:spPr bwMode="auto">
          <a:xfrm>
            <a:off x="2058989" y="5854701"/>
            <a:ext cx="4968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400" b="1">
                <a:solidFill>
                  <a:srgbClr val="FF0000"/>
                </a:solidFill>
              </a:rPr>
              <a:t>F</a:t>
            </a:r>
            <a:r>
              <a:rPr lang="en-US" altLang="en-US" sz="2400" b="1" baseline="-25000">
                <a:solidFill>
                  <a:srgbClr val="FF0000"/>
                </a:solidFill>
              </a:rPr>
              <a:t>A</a:t>
            </a:r>
          </a:p>
        </p:txBody>
      </p:sp>
      <p:sp>
        <p:nvSpPr>
          <p:cNvPr id="19465" name="TextBox 12"/>
          <p:cNvSpPr txBox="1">
            <a:spLocks noChangeArrowheads="1"/>
          </p:cNvSpPr>
          <p:nvPr/>
        </p:nvSpPr>
        <p:spPr bwMode="auto">
          <a:xfrm>
            <a:off x="2365376" y="4741863"/>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400" b="1">
                <a:solidFill>
                  <a:srgbClr val="FF0000"/>
                </a:solidFill>
              </a:rPr>
              <a:t>W</a:t>
            </a:r>
          </a:p>
        </p:txBody>
      </p:sp>
      <p:sp>
        <p:nvSpPr>
          <p:cNvPr id="19466" name="TextBox 13"/>
          <p:cNvSpPr txBox="1">
            <a:spLocks noChangeArrowheads="1"/>
          </p:cNvSpPr>
          <p:nvPr/>
        </p:nvSpPr>
        <p:spPr bwMode="auto">
          <a:xfrm>
            <a:off x="1119189" y="6145214"/>
            <a:ext cx="555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400" b="1">
                <a:solidFill>
                  <a:srgbClr val="FF0000"/>
                </a:solidFill>
              </a:rPr>
              <a:t>N</a:t>
            </a:r>
            <a:r>
              <a:rPr lang="en-US" altLang="en-US" sz="2400" b="1" baseline="-25000">
                <a:solidFill>
                  <a:srgbClr val="FF0000"/>
                </a:solidFill>
              </a:rPr>
              <a:t>A</a:t>
            </a:r>
          </a:p>
        </p:txBody>
      </p:sp>
      <p:pic>
        <p:nvPicPr>
          <p:cNvPr id="19467" name="Picture 14"/>
          <p:cNvPicPr>
            <a:picLocks noChangeAspect="1"/>
          </p:cNvPicPr>
          <p:nvPr/>
        </p:nvPicPr>
        <p:blipFill>
          <a:blip r:embed="rId4">
            <a:extLst>
              <a:ext uri="{28A0092B-C50C-407E-A947-70E740481C1C}">
                <a14:useLocalDpi xmlns:a14="http://schemas.microsoft.com/office/drawing/2010/main" val="0"/>
              </a:ext>
            </a:extLst>
          </a:blip>
          <a:srcRect l="26683" r="6392" b="4443"/>
          <a:stretch>
            <a:fillRect/>
          </a:stretch>
        </p:blipFill>
        <p:spPr bwMode="auto">
          <a:xfrm>
            <a:off x="4924425" y="2319338"/>
            <a:ext cx="1811338" cy="364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Arrow Connector 15"/>
          <p:cNvCxnSpPr/>
          <p:nvPr/>
        </p:nvCxnSpPr>
        <p:spPr>
          <a:xfrm flipV="1">
            <a:off x="3198813" y="2166939"/>
            <a:ext cx="0" cy="1189037"/>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6200000" flipH="1" flipV="1">
            <a:off x="3747294" y="2107407"/>
            <a:ext cx="0" cy="1096962"/>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470" name="TextBox 17"/>
          <p:cNvSpPr txBox="1">
            <a:spLocks noChangeArrowheads="1"/>
          </p:cNvSpPr>
          <p:nvPr/>
        </p:nvSpPr>
        <p:spPr bwMode="auto">
          <a:xfrm>
            <a:off x="3143250" y="3270251"/>
            <a:ext cx="508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400" b="1">
                <a:solidFill>
                  <a:srgbClr val="FF0000"/>
                </a:solidFill>
              </a:rPr>
              <a:t>F</a:t>
            </a:r>
            <a:r>
              <a:rPr lang="en-US" altLang="en-US" sz="2400" b="1" baseline="-25000">
                <a:solidFill>
                  <a:srgbClr val="FF0000"/>
                </a:solidFill>
              </a:rPr>
              <a:t>B</a:t>
            </a:r>
          </a:p>
        </p:txBody>
      </p:sp>
      <p:sp>
        <p:nvSpPr>
          <p:cNvPr id="19471" name="TextBox 18"/>
          <p:cNvSpPr txBox="1">
            <a:spLocks noChangeArrowheads="1"/>
          </p:cNvSpPr>
          <p:nvPr/>
        </p:nvSpPr>
        <p:spPr bwMode="auto">
          <a:xfrm>
            <a:off x="4002088" y="2655888"/>
            <a:ext cx="5445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400" b="1">
                <a:solidFill>
                  <a:srgbClr val="FF0000"/>
                </a:solidFill>
              </a:rPr>
              <a:t>N</a:t>
            </a:r>
            <a:r>
              <a:rPr lang="en-US" altLang="en-US" sz="2400" b="1" baseline="-25000">
                <a:solidFill>
                  <a:srgbClr val="FF0000"/>
                </a:solidFill>
              </a:rPr>
              <a:t>B</a:t>
            </a:r>
          </a:p>
        </p:txBody>
      </p:sp>
      <p:cxnSp>
        <p:nvCxnSpPr>
          <p:cNvPr id="20" name="Straight Connector 19"/>
          <p:cNvCxnSpPr/>
          <p:nvPr/>
        </p:nvCxnSpPr>
        <p:spPr>
          <a:xfrm flipV="1">
            <a:off x="6227764" y="4108450"/>
            <a:ext cx="45402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21" name="Straight Arrow Connector 20"/>
          <p:cNvCxnSpPr/>
          <p:nvPr/>
        </p:nvCxnSpPr>
        <p:spPr>
          <a:xfrm>
            <a:off x="6051551" y="4108450"/>
            <a:ext cx="917575" cy="0"/>
          </a:xfrm>
          <a:prstGeom prst="straightConnector1">
            <a:avLst/>
          </a:prstGeom>
          <a:ln w="3810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16200000">
            <a:off x="5548313" y="3646488"/>
            <a:ext cx="917575" cy="0"/>
          </a:xfrm>
          <a:prstGeom prst="straightConnector1">
            <a:avLst/>
          </a:prstGeom>
          <a:ln w="3810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5905501" y="4041775"/>
            <a:ext cx="182563" cy="184150"/>
          </a:xfrm>
          <a:prstGeom prst="ellipse">
            <a:avLst/>
          </a:prstGeom>
          <a:solidFill>
            <a:schemeClr val="accent4"/>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aphicFrame>
        <p:nvGraphicFramePr>
          <p:cNvPr id="19476" name="Object 23"/>
          <p:cNvGraphicFramePr>
            <a:graphicFrameLocks noChangeAspect="1"/>
          </p:cNvGraphicFramePr>
          <p:nvPr/>
        </p:nvGraphicFramePr>
        <p:xfrm>
          <a:off x="6969126" y="3957638"/>
          <a:ext cx="595313" cy="487362"/>
        </p:xfrm>
        <a:graphic>
          <a:graphicData uri="http://schemas.openxmlformats.org/presentationml/2006/ole">
            <mc:AlternateContent xmlns:mc="http://schemas.openxmlformats.org/markup-compatibility/2006">
              <mc:Choice xmlns:v="urn:schemas-microsoft-com:vml" Requires="v">
                <p:oleObj spid="_x0000_s13314" name="Equation" r:id="rId5" imgW="279400" imgH="228600" progId="Equation.DSMT4">
                  <p:embed/>
                </p:oleObj>
              </mc:Choice>
              <mc:Fallback>
                <p:oleObj name="Equation" r:id="rId5" imgW="279400" imgH="228600" progId="Equation.DSMT4">
                  <p:embed/>
                  <p:pic>
                    <p:nvPicPr>
                      <p:cNvPr id="19476"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9126" y="3957638"/>
                        <a:ext cx="595313"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77" name="Object 24"/>
          <p:cNvGraphicFramePr>
            <a:graphicFrameLocks noChangeAspect="1"/>
          </p:cNvGraphicFramePr>
          <p:nvPr/>
        </p:nvGraphicFramePr>
        <p:xfrm>
          <a:off x="5435600" y="2813050"/>
          <a:ext cx="622300" cy="514350"/>
        </p:xfrm>
        <a:graphic>
          <a:graphicData uri="http://schemas.openxmlformats.org/presentationml/2006/ole">
            <mc:AlternateContent xmlns:mc="http://schemas.openxmlformats.org/markup-compatibility/2006">
              <mc:Choice xmlns:v="urn:schemas-microsoft-com:vml" Requires="v">
                <p:oleObj spid="_x0000_s13315" name="Equation" r:id="rId7" imgW="291973" imgH="241195" progId="Equation.DSMT4">
                  <p:embed/>
                </p:oleObj>
              </mc:Choice>
              <mc:Fallback>
                <p:oleObj name="Equation" r:id="rId7" imgW="291973" imgH="241195" progId="Equation.DSMT4">
                  <p:embed/>
                  <p:pic>
                    <p:nvPicPr>
                      <p:cNvPr id="19477"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5600" y="2813050"/>
                        <a:ext cx="6223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78" name="Object 25"/>
          <p:cNvGraphicFramePr>
            <a:graphicFrameLocks noChangeAspect="1"/>
          </p:cNvGraphicFramePr>
          <p:nvPr/>
        </p:nvGraphicFramePr>
        <p:xfrm>
          <a:off x="5180013" y="3443289"/>
          <a:ext cx="512762" cy="433387"/>
        </p:xfrm>
        <a:graphic>
          <a:graphicData uri="http://schemas.openxmlformats.org/presentationml/2006/ole">
            <mc:AlternateContent xmlns:mc="http://schemas.openxmlformats.org/markup-compatibility/2006">
              <mc:Choice xmlns:v="urn:schemas-microsoft-com:vml" Requires="v">
                <p:oleObj spid="_x0000_s13316" name="Equation" r:id="rId9" imgW="241195" imgH="203112" progId="Equation.DSMT4">
                  <p:embed/>
                </p:oleObj>
              </mc:Choice>
              <mc:Fallback>
                <p:oleObj name="Equation" r:id="rId9" imgW="241195" imgH="203112" progId="Equation.DSMT4">
                  <p:embed/>
                  <p:pic>
                    <p:nvPicPr>
                      <p:cNvPr id="19478" name="Object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80013" y="3443289"/>
                        <a:ext cx="512762"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Arc 26"/>
          <p:cNvSpPr/>
          <p:nvPr/>
        </p:nvSpPr>
        <p:spPr>
          <a:xfrm>
            <a:off x="5059363" y="3673475"/>
            <a:ext cx="1371600" cy="1371600"/>
          </a:xfrm>
          <a:prstGeom prst="arc">
            <a:avLst/>
          </a:prstGeom>
          <a:ln w="38100">
            <a:solidFill>
              <a:schemeClr val="accent6"/>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24" name="Oval 23"/>
          <p:cNvSpPr/>
          <p:nvPr/>
        </p:nvSpPr>
        <p:spPr>
          <a:xfrm>
            <a:off x="2308226" y="3965575"/>
            <a:ext cx="182563" cy="184150"/>
          </a:xfrm>
          <a:prstGeom prst="ellipse">
            <a:avLst/>
          </a:prstGeom>
          <a:solidFill>
            <a:schemeClr val="accent4"/>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1" name="TextBox 30"/>
          <p:cNvSpPr txBox="1">
            <a:spLocks noChangeArrowheads="1"/>
          </p:cNvSpPr>
          <p:nvPr/>
        </p:nvSpPr>
        <p:spPr bwMode="auto">
          <a:xfrm>
            <a:off x="847726" y="1112838"/>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a:t>1.  Isolate body</a:t>
            </a:r>
          </a:p>
        </p:txBody>
      </p:sp>
      <p:sp>
        <p:nvSpPr>
          <p:cNvPr id="32" name="TextBox 31"/>
          <p:cNvSpPr txBox="1">
            <a:spLocks noChangeArrowheads="1"/>
          </p:cNvSpPr>
          <p:nvPr/>
        </p:nvSpPr>
        <p:spPr bwMode="auto">
          <a:xfrm>
            <a:off x="847725" y="1516063"/>
            <a:ext cx="1392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a:t>2.  Axes</a:t>
            </a:r>
          </a:p>
        </p:txBody>
      </p:sp>
      <p:sp>
        <p:nvSpPr>
          <p:cNvPr id="33" name="TextBox 32"/>
          <p:cNvSpPr txBox="1">
            <a:spLocks noChangeArrowheads="1"/>
          </p:cNvSpPr>
          <p:nvPr/>
        </p:nvSpPr>
        <p:spPr bwMode="auto">
          <a:xfrm>
            <a:off x="3143251" y="1125538"/>
            <a:ext cx="2908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dirty="0"/>
              <a:t>3. Non-constrained forces</a:t>
            </a:r>
          </a:p>
        </p:txBody>
      </p:sp>
      <p:sp>
        <p:nvSpPr>
          <p:cNvPr id="34" name="TextBox 33"/>
          <p:cNvSpPr txBox="1">
            <a:spLocks noChangeArrowheads="1"/>
          </p:cNvSpPr>
          <p:nvPr/>
        </p:nvSpPr>
        <p:spPr bwMode="auto">
          <a:xfrm>
            <a:off x="3136900" y="1525588"/>
            <a:ext cx="3683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dirty="0"/>
              <a:t>4.  Replace supports with constrained forces</a:t>
            </a:r>
          </a:p>
        </p:txBody>
      </p:sp>
      <p:sp>
        <p:nvSpPr>
          <p:cNvPr id="35" name="TextBox 34"/>
          <p:cNvSpPr txBox="1">
            <a:spLocks noChangeArrowheads="1"/>
          </p:cNvSpPr>
          <p:nvPr/>
        </p:nvSpPr>
        <p:spPr bwMode="auto">
          <a:xfrm>
            <a:off x="6954838" y="1125538"/>
            <a:ext cx="2025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a:t>5.  Dimensions</a:t>
            </a:r>
          </a:p>
        </p:txBody>
      </p:sp>
      <p:sp>
        <p:nvSpPr>
          <p:cNvPr id="36" name="TextBox 35"/>
          <p:cNvSpPr txBox="1">
            <a:spLocks noChangeArrowheads="1"/>
          </p:cNvSpPr>
          <p:nvPr/>
        </p:nvSpPr>
        <p:spPr bwMode="auto">
          <a:xfrm>
            <a:off x="6942139" y="1512888"/>
            <a:ext cx="24272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dirty="0"/>
              <a:t>6.  E.F.D</a:t>
            </a:r>
          </a:p>
        </p:txBody>
      </p:sp>
      <p:sp>
        <p:nvSpPr>
          <p:cNvPr id="38" name="TextBox 37"/>
          <p:cNvSpPr txBox="1">
            <a:spLocks noChangeArrowheads="1"/>
          </p:cNvSpPr>
          <p:nvPr/>
        </p:nvSpPr>
        <p:spPr bwMode="auto">
          <a:xfrm>
            <a:off x="3984625" y="3892551"/>
            <a:ext cx="5794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5400" b="1"/>
              <a:t>=</a:t>
            </a:r>
            <a:endParaRPr lang="en-US" altLang="en-US" b="1"/>
          </a:p>
        </p:txBody>
      </p:sp>
      <p:grpSp>
        <p:nvGrpSpPr>
          <p:cNvPr id="39" name="Group 38"/>
          <p:cNvGrpSpPr>
            <a:grpSpLocks/>
          </p:cNvGrpSpPr>
          <p:nvPr/>
        </p:nvGrpSpPr>
        <p:grpSpPr bwMode="auto">
          <a:xfrm>
            <a:off x="3136901" y="5329239"/>
            <a:ext cx="1370013" cy="1196975"/>
            <a:chOff x="3854450" y="1252538"/>
            <a:chExt cx="1370013" cy="1196975"/>
          </a:xfrm>
        </p:grpSpPr>
        <p:cxnSp>
          <p:nvCxnSpPr>
            <p:cNvPr id="40" name="Straight Arrow Connector 39"/>
            <p:cNvCxnSpPr/>
            <p:nvPr/>
          </p:nvCxnSpPr>
          <p:spPr bwMode="auto">
            <a:xfrm flipV="1">
              <a:off x="4433888" y="1993900"/>
              <a:ext cx="576262" cy="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bwMode="auto">
            <a:xfrm rot="5400000" flipH="1" flipV="1">
              <a:off x="4147344" y="1718469"/>
              <a:ext cx="576262" cy="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1550" name="TextBox 8"/>
            <p:cNvSpPr txBox="1">
              <a:spLocks noChangeArrowheads="1"/>
            </p:cNvSpPr>
            <p:nvPr/>
          </p:nvSpPr>
          <p:spPr bwMode="auto">
            <a:xfrm>
              <a:off x="4911725" y="1930400"/>
              <a:ext cx="312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b="1"/>
                <a:t>x</a:t>
              </a:r>
            </a:p>
          </p:txBody>
        </p:sp>
        <p:sp>
          <p:nvSpPr>
            <p:cNvPr id="21551" name="TextBox 27"/>
            <p:cNvSpPr txBox="1">
              <a:spLocks noChangeArrowheads="1"/>
            </p:cNvSpPr>
            <p:nvPr/>
          </p:nvSpPr>
          <p:spPr bwMode="auto">
            <a:xfrm>
              <a:off x="4491038" y="1252538"/>
              <a:ext cx="31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b="1"/>
                <a:t>y</a:t>
              </a:r>
            </a:p>
          </p:txBody>
        </p:sp>
        <p:sp>
          <p:nvSpPr>
            <p:cNvPr id="44" name="Arc 43"/>
            <p:cNvSpPr/>
            <p:nvPr/>
          </p:nvSpPr>
          <p:spPr>
            <a:xfrm>
              <a:off x="3854450" y="1787525"/>
              <a:ext cx="787400" cy="661988"/>
            </a:xfrm>
            <a:prstGeom prst="arc">
              <a:avLst/>
            </a:prstGeom>
            <a:ln w="38100">
              <a:solidFill>
                <a:schemeClr val="tx1"/>
              </a:solidFill>
              <a:headEnd type="triangle" w="med" len="med"/>
              <a:tailEnd type="none" w="med" len="med"/>
            </a:ln>
          </p:spPr>
          <p:style>
            <a:lnRef idx="2">
              <a:schemeClr val="dk1"/>
            </a:lnRef>
            <a:fillRef idx="0">
              <a:schemeClr val="dk1"/>
            </a:fillRef>
            <a:effectRef idx="1">
              <a:schemeClr val="dk1"/>
            </a:effectRef>
            <a:fontRef idx="minor">
              <a:schemeClr val="tx1"/>
            </a:fontRef>
          </p:style>
          <p:txBody>
            <a:bodyPr anchor="ctr"/>
            <a:lstStyle/>
            <a:p>
              <a:pPr algn="ctr" eaLnBrk="1" hangingPunct="1">
                <a:defRPr/>
              </a:pPr>
              <a:endParaRPr lang="en-US"/>
            </a:p>
          </p:txBody>
        </p:sp>
      </p:grpSp>
      <p:sp>
        <p:nvSpPr>
          <p:cNvPr id="2" name="TextBox 1"/>
          <p:cNvSpPr txBox="1">
            <a:spLocks noChangeArrowheads="1"/>
          </p:cNvSpPr>
          <p:nvPr/>
        </p:nvSpPr>
        <p:spPr bwMode="auto">
          <a:xfrm>
            <a:off x="2898775" y="2922588"/>
            <a:ext cx="317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a:latin typeface="Symbol" panose="05050102010706020507" pitchFamily="18" charset="2"/>
              </a:rPr>
              <a:t>q</a:t>
            </a:r>
          </a:p>
        </p:txBody>
      </p:sp>
      <p:cxnSp>
        <p:nvCxnSpPr>
          <p:cNvPr id="55" name="Straight Connector 5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56" name="Picture 4" descr="http://www.nus.edu.sg/identity/images/identity/logo/fullcolorlogo.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215900" y="-256519"/>
            <a:ext cx="7035800"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2 (solution)</a:t>
            </a:r>
          </a:p>
        </p:txBody>
      </p:sp>
      <p:sp>
        <p:nvSpPr>
          <p:cNvPr id="7" name="Slide Number Placeholder 6"/>
          <p:cNvSpPr>
            <a:spLocks noGrp="1"/>
          </p:cNvSpPr>
          <p:nvPr>
            <p:ph type="sldNum" sz="quarter" idx="12"/>
          </p:nvPr>
        </p:nvSpPr>
        <p:spPr/>
        <p:txBody>
          <a:bodyPr/>
          <a:lstStyle/>
          <a:p>
            <a:fld id="{9BF28668-276B-45C1-A181-AEB78CCD96EB}" type="slidenum">
              <a:rPr lang="en-SG" smtClean="0"/>
              <a:t>23</a:t>
            </a:fld>
            <a:endParaRPr lang="en-SG" dirty="0"/>
          </a:p>
        </p:txBody>
      </p:sp>
    </p:spTree>
    <p:extLst>
      <p:ext uri="{BB962C8B-B14F-4D97-AF65-F5344CB8AC3E}">
        <p14:creationId xmlns:p14="http://schemas.microsoft.com/office/powerpoint/2010/main" val="21523884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46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47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47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46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464"/>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946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947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947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947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4" grpId="0"/>
      <p:bldP spid="19465" grpId="0"/>
      <p:bldP spid="19466" grpId="0"/>
      <p:bldP spid="19470" grpId="0"/>
      <p:bldP spid="19471" grpId="0"/>
      <p:bldP spid="23" grpId="0" animBg="1"/>
      <p:bldP spid="24" grpId="0" animBg="1"/>
      <p:bldP spid="31" grpId="0"/>
      <p:bldP spid="32" grpId="0"/>
      <p:bldP spid="33" grpId="0"/>
      <p:bldP spid="34" grpId="0"/>
      <p:bldP spid="35" grpId="0"/>
      <p:bldP spid="36" grpId="0"/>
      <p:bldP spid="38" grpId="0"/>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TextBox 4"/>
          <p:cNvSpPr txBox="1">
            <a:spLocks noChangeArrowheads="1"/>
          </p:cNvSpPr>
          <p:nvPr/>
        </p:nvSpPr>
        <p:spPr bwMode="auto">
          <a:xfrm>
            <a:off x="5672202" y="1948272"/>
            <a:ext cx="386955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r>
              <a:rPr lang="en-US" altLang="en-US" sz="2400" dirty="0"/>
              <a:t>A uniform slender </a:t>
            </a:r>
            <a:r>
              <a:rPr lang="en-US" altLang="en-US" sz="2400" dirty="0">
                <a:solidFill>
                  <a:srgbClr val="0000FF"/>
                </a:solidFill>
              </a:rPr>
              <a:t>bar </a:t>
            </a:r>
            <a:r>
              <a:rPr lang="en-US" altLang="en-US" sz="2400" i="1" dirty="0">
                <a:solidFill>
                  <a:srgbClr val="0000FF"/>
                </a:solidFill>
              </a:rPr>
              <a:t>AB</a:t>
            </a:r>
            <a:r>
              <a:rPr lang="en-US" altLang="en-US" sz="2400" dirty="0">
                <a:solidFill>
                  <a:srgbClr val="0000FF"/>
                </a:solidFill>
              </a:rPr>
              <a:t> </a:t>
            </a:r>
            <a:r>
              <a:rPr lang="en-US" altLang="en-US" sz="2400" dirty="0"/>
              <a:t>of length </a:t>
            </a:r>
            <a:r>
              <a:rPr lang="en-US" altLang="en-US" sz="2400" i="1" dirty="0"/>
              <a:t>L</a:t>
            </a:r>
            <a:r>
              <a:rPr lang="en-US" altLang="en-US" sz="2400" dirty="0"/>
              <a:t> hangs by a string as shown. The surface of the ramp is rough. Draw the FBD and EFD for the bar.</a:t>
            </a:r>
          </a:p>
        </p:txBody>
      </p:sp>
      <p:cxnSp>
        <p:nvCxnSpPr>
          <p:cNvPr id="7" name="Straight Connector 6"/>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4" descr="http://www.nus.edu.sg/identity/images/identity/logo/fullcolo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15900" y="-256519"/>
            <a:ext cx="7035800"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3</a:t>
            </a:r>
          </a:p>
        </p:txBody>
      </p:sp>
      <p:sp>
        <p:nvSpPr>
          <p:cNvPr id="3" name="Slide Number Placeholder 2"/>
          <p:cNvSpPr>
            <a:spLocks noGrp="1"/>
          </p:cNvSpPr>
          <p:nvPr>
            <p:ph type="sldNum" sz="quarter" idx="12"/>
          </p:nvPr>
        </p:nvSpPr>
        <p:spPr/>
        <p:txBody>
          <a:bodyPr/>
          <a:lstStyle/>
          <a:p>
            <a:fld id="{9BF28668-276B-45C1-A181-AEB78CCD96EB}" type="slidenum">
              <a:rPr lang="en-SG" smtClean="0"/>
              <a:t>24</a:t>
            </a:fld>
            <a:endParaRPr lang="en-SG" dirty="0"/>
          </a:p>
        </p:txBody>
      </p:sp>
      <p:grpSp>
        <p:nvGrpSpPr>
          <p:cNvPr id="15" name="Group 14"/>
          <p:cNvGrpSpPr/>
          <p:nvPr/>
        </p:nvGrpSpPr>
        <p:grpSpPr>
          <a:xfrm>
            <a:off x="214074" y="1051560"/>
            <a:ext cx="5384976" cy="3519409"/>
            <a:chOff x="214074" y="1051560"/>
            <a:chExt cx="5384976" cy="3519409"/>
          </a:xfrm>
        </p:grpSpPr>
        <p:sp>
          <p:nvSpPr>
            <p:cNvPr id="4" name="Rounded Rectangle 3"/>
            <p:cNvSpPr/>
            <p:nvPr/>
          </p:nvSpPr>
          <p:spPr>
            <a:xfrm rot="20231608">
              <a:off x="702858" y="2394131"/>
              <a:ext cx="4480560" cy="18713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6" name="Straight Connector 5"/>
            <p:cNvCxnSpPr>
              <a:stCxn id="4" idx="3"/>
            </p:cNvCxnSpPr>
            <p:nvPr/>
          </p:nvCxnSpPr>
          <p:spPr>
            <a:xfrm flipH="1" flipV="1">
              <a:off x="5001768" y="1051560"/>
              <a:ext cx="6503" cy="567762"/>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p:nvPr/>
          </p:nvCxnSpPr>
          <p:spPr>
            <a:xfrm>
              <a:off x="4334256" y="1051560"/>
              <a:ext cx="1264794" cy="0"/>
            </a:xfrm>
            <a:prstGeom prst="line">
              <a:avLst/>
            </a:prstGeom>
            <a:ln w="76200"/>
          </p:spPr>
          <p:style>
            <a:lnRef idx="1">
              <a:schemeClr val="dk1"/>
            </a:lnRef>
            <a:fillRef idx="0">
              <a:schemeClr val="dk1"/>
            </a:fillRef>
            <a:effectRef idx="0">
              <a:schemeClr val="dk1"/>
            </a:effectRef>
            <a:fontRef idx="minor">
              <a:schemeClr val="tx1"/>
            </a:fontRef>
          </p:style>
        </p:cxnSp>
        <p:sp>
          <p:nvSpPr>
            <p:cNvPr id="12" name="Right Triangle 11"/>
            <p:cNvSpPr/>
            <p:nvPr/>
          </p:nvSpPr>
          <p:spPr>
            <a:xfrm>
              <a:off x="214074" y="3203559"/>
              <a:ext cx="3867912" cy="1367410"/>
            </a:xfrm>
            <a:prstGeom prst="rtTriangle">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p:cNvSpPr txBox="1"/>
            <p:nvPr/>
          </p:nvSpPr>
          <p:spPr>
            <a:xfrm>
              <a:off x="5040655" y="1414845"/>
              <a:ext cx="317716" cy="369332"/>
            </a:xfrm>
            <a:prstGeom prst="rect">
              <a:avLst/>
            </a:prstGeom>
            <a:noFill/>
          </p:spPr>
          <p:txBody>
            <a:bodyPr wrap="none" rtlCol="0">
              <a:spAutoFit/>
            </a:bodyPr>
            <a:lstStyle/>
            <a:p>
              <a:r>
                <a:rPr lang="en-SG" dirty="0"/>
                <a:t>B</a:t>
              </a:r>
            </a:p>
          </p:txBody>
        </p:sp>
        <p:sp>
          <p:nvSpPr>
            <p:cNvPr id="14" name="TextBox 13"/>
            <p:cNvSpPr txBox="1"/>
            <p:nvPr/>
          </p:nvSpPr>
          <p:spPr>
            <a:xfrm>
              <a:off x="605769" y="2917768"/>
              <a:ext cx="317716" cy="369332"/>
            </a:xfrm>
            <a:prstGeom prst="rect">
              <a:avLst/>
            </a:prstGeom>
            <a:noFill/>
          </p:spPr>
          <p:txBody>
            <a:bodyPr wrap="none" rtlCol="0">
              <a:spAutoFit/>
            </a:bodyPr>
            <a:lstStyle/>
            <a:p>
              <a:r>
                <a:rPr lang="en-SG" dirty="0"/>
                <a:t>A</a:t>
              </a:r>
            </a:p>
          </p:txBody>
        </p:sp>
      </p:grpSp>
    </p:spTree>
    <p:extLst>
      <p:ext uri="{BB962C8B-B14F-4D97-AF65-F5344CB8AC3E}">
        <p14:creationId xmlns:p14="http://schemas.microsoft.com/office/powerpoint/2010/main" val="3798227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215900" y="-256519"/>
            <a:ext cx="7035800"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3 (solution)</a:t>
            </a:r>
          </a:p>
        </p:txBody>
      </p:sp>
      <p:sp>
        <p:nvSpPr>
          <p:cNvPr id="6" name="Slide Number Placeholder 5"/>
          <p:cNvSpPr>
            <a:spLocks noGrp="1"/>
          </p:cNvSpPr>
          <p:nvPr>
            <p:ph type="sldNum" sz="quarter" idx="12"/>
          </p:nvPr>
        </p:nvSpPr>
        <p:spPr/>
        <p:txBody>
          <a:bodyPr/>
          <a:lstStyle/>
          <a:p>
            <a:fld id="{9BF28668-276B-45C1-A181-AEB78CCD96EB}" type="slidenum">
              <a:rPr lang="en-SG" smtClean="0"/>
              <a:t>25</a:t>
            </a:fld>
            <a:endParaRPr lang="en-SG" dirty="0"/>
          </a:p>
        </p:txBody>
      </p:sp>
      <p:pic>
        <p:nvPicPr>
          <p:cNvPr id="48" name="Picture 47"/>
          <p:cNvPicPr>
            <a:picLocks noChangeAspect="1"/>
          </p:cNvPicPr>
          <p:nvPr/>
        </p:nvPicPr>
        <p:blipFill>
          <a:blip r:embed="rId4">
            <a:extLst>
              <a:ext uri="{28A0092B-C50C-407E-A947-70E740481C1C}">
                <a14:useLocalDpi xmlns:a14="http://schemas.microsoft.com/office/drawing/2010/main" val="0"/>
              </a:ext>
            </a:extLst>
          </a:blip>
          <a:srcRect l="26683" r="6392" b="4443"/>
          <a:stretch>
            <a:fillRect/>
          </a:stretch>
        </p:blipFill>
        <p:spPr bwMode="auto">
          <a:xfrm rot="2304750">
            <a:off x="1725803" y="1964612"/>
            <a:ext cx="1811338" cy="364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9" name="Straight Arrow Connector 48"/>
          <p:cNvCxnSpPr/>
          <p:nvPr/>
        </p:nvCxnSpPr>
        <p:spPr>
          <a:xfrm>
            <a:off x="2714816" y="3928349"/>
            <a:ext cx="0" cy="1371600"/>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694944" y="4795125"/>
            <a:ext cx="284988" cy="634416"/>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H="1" flipV="1">
            <a:off x="1095910" y="4822797"/>
            <a:ext cx="639419" cy="375762"/>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2" name="TextBox 11"/>
          <p:cNvSpPr txBox="1">
            <a:spLocks noChangeArrowheads="1"/>
          </p:cNvSpPr>
          <p:nvPr/>
        </p:nvSpPr>
        <p:spPr bwMode="auto">
          <a:xfrm>
            <a:off x="1804089" y="4967578"/>
            <a:ext cx="4968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400" b="1" dirty="0">
                <a:solidFill>
                  <a:srgbClr val="FF0000"/>
                </a:solidFill>
              </a:rPr>
              <a:t>F</a:t>
            </a:r>
            <a:r>
              <a:rPr lang="en-US" altLang="en-US" sz="2400" b="1" baseline="-25000" dirty="0">
                <a:solidFill>
                  <a:srgbClr val="FF0000"/>
                </a:solidFill>
              </a:rPr>
              <a:t>A</a:t>
            </a:r>
          </a:p>
        </p:txBody>
      </p:sp>
      <p:sp>
        <p:nvSpPr>
          <p:cNvPr id="53" name="TextBox 12"/>
          <p:cNvSpPr txBox="1">
            <a:spLocks noChangeArrowheads="1"/>
          </p:cNvSpPr>
          <p:nvPr/>
        </p:nvSpPr>
        <p:spPr bwMode="auto">
          <a:xfrm>
            <a:off x="2703704" y="4539537"/>
            <a:ext cx="492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400" b="1">
                <a:solidFill>
                  <a:srgbClr val="FF0000"/>
                </a:solidFill>
              </a:rPr>
              <a:t>W</a:t>
            </a:r>
          </a:p>
        </p:txBody>
      </p:sp>
      <p:sp>
        <p:nvSpPr>
          <p:cNvPr id="54" name="TextBox 13"/>
          <p:cNvSpPr txBox="1">
            <a:spLocks noChangeArrowheads="1"/>
          </p:cNvSpPr>
          <p:nvPr/>
        </p:nvSpPr>
        <p:spPr bwMode="auto">
          <a:xfrm>
            <a:off x="368739" y="5326938"/>
            <a:ext cx="555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400" b="1" dirty="0">
                <a:solidFill>
                  <a:srgbClr val="FF0000"/>
                </a:solidFill>
              </a:rPr>
              <a:t>N</a:t>
            </a:r>
            <a:r>
              <a:rPr lang="en-US" altLang="en-US" sz="2400" b="1" baseline="-25000" dirty="0">
                <a:solidFill>
                  <a:srgbClr val="FF0000"/>
                </a:solidFill>
              </a:rPr>
              <a:t>A</a:t>
            </a:r>
          </a:p>
        </p:txBody>
      </p:sp>
      <p:pic>
        <p:nvPicPr>
          <p:cNvPr id="55" name="Picture 14"/>
          <p:cNvPicPr>
            <a:picLocks noChangeAspect="1"/>
          </p:cNvPicPr>
          <p:nvPr/>
        </p:nvPicPr>
        <p:blipFill>
          <a:blip r:embed="rId4">
            <a:extLst>
              <a:ext uri="{28A0092B-C50C-407E-A947-70E740481C1C}">
                <a14:useLocalDpi xmlns:a14="http://schemas.microsoft.com/office/drawing/2010/main" val="0"/>
              </a:ext>
            </a:extLst>
          </a:blip>
          <a:srcRect l="26683" r="6392" b="4443"/>
          <a:stretch>
            <a:fillRect/>
          </a:stretch>
        </p:blipFill>
        <p:spPr bwMode="auto">
          <a:xfrm rot="2278468">
            <a:off x="5602276" y="1894907"/>
            <a:ext cx="1811338" cy="364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Straight Arrow Connector 55"/>
          <p:cNvCxnSpPr/>
          <p:nvPr/>
        </p:nvCxnSpPr>
        <p:spPr>
          <a:xfrm flipV="1">
            <a:off x="4119374" y="2016205"/>
            <a:ext cx="0" cy="1189037"/>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8" name="TextBox 17"/>
          <p:cNvSpPr txBox="1">
            <a:spLocks noChangeArrowheads="1"/>
          </p:cNvSpPr>
          <p:nvPr/>
        </p:nvSpPr>
        <p:spPr bwMode="auto">
          <a:xfrm>
            <a:off x="4205945" y="2949801"/>
            <a:ext cx="508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400" b="1" dirty="0">
                <a:solidFill>
                  <a:srgbClr val="FF0000"/>
                </a:solidFill>
              </a:rPr>
              <a:t>F</a:t>
            </a:r>
            <a:r>
              <a:rPr lang="en-US" altLang="en-US" sz="2400" b="1" baseline="-25000" dirty="0">
                <a:solidFill>
                  <a:srgbClr val="FF0000"/>
                </a:solidFill>
              </a:rPr>
              <a:t>B</a:t>
            </a:r>
          </a:p>
        </p:txBody>
      </p:sp>
      <p:cxnSp>
        <p:nvCxnSpPr>
          <p:cNvPr id="60" name="Straight Connector 59"/>
          <p:cNvCxnSpPr/>
          <p:nvPr/>
        </p:nvCxnSpPr>
        <p:spPr>
          <a:xfrm flipV="1">
            <a:off x="6566092" y="3906124"/>
            <a:ext cx="454025"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61" name="Straight Arrow Connector 60"/>
          <p:cNvCxnSpPr/>
          <p:nvPr/>
        </p:nvCxnSpPr>
        <p:spPr>
          <a:xfrm>
            <a:off x="6389879" y="3906124"/>
            <a:ext cx="917575" cy="0"/>
          </a:xfrm>
          <a:prstGeom prst="straightConnector1">
            <a:avLst/>
          </a:prstGeom>
          <a:ln w="3810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rot="16200000">
            <a:off x="5886641" y="3444162"/>
            <a:ext cx="917575" cy="0"/>
          </a:xfrm>
          <a:prstGeom prst="straightConnector1">
            <a:avLst/>
          </a:prstGeom>
          <a:ln w="3810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6243829" y="3839449"/>
            <a:ext cx="182563" cy="184150"/>
          </a:xfrm>
          <a:prstGeom prst="ellipse">
            <a:avLst/>
          </a:prstGeom>
          <a:solidFill>
            <a:schemeClr val="accent4"/>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aphicFrame>
        <p:nvGraphicFramePr>
          <p:cNvPr id="64" name="Object 23"/>
          <p:cNvGraphicFramePr>
            <a:graphicFrameLocks noChangeAspect="1"/>
          </p:cNvGraphicFramePr>
          <p:nvPr>
            <p:extLst>
              <p:ext uri="{D42A27DB-BD31-4B8C-83A1-F6EECF244321}">
                <p14:modId xmlns:p14="http://schemas.microsoft.com/office/powerpoint/2010/main" val="420837604"/>
              </p:ext>
            </p:extLst>
          </p:nvPr>
        </p:nvGraphicFramePr>
        <p:xfrm>
          <a:off x="7307454" y="3755312"/>
          <a:ext cx="595313" cy="487362"/>
        </p:xfrm>
        <a:graphic>
          <a:graphicData uri="http://schemas.openxmlformats.org/presentationml/2006/ole">
            <mc:AlternateContent xmlns:mc="http://schemas.openxmlformats.org/markup-compatibility/2006">
              <mc:Choice xmlns:v="urn:schemas-microsoft-com:vml" Requires="v">
                <p:oleObj spid="_x0000_s14338" name="Equation" r:id="rId5" imgW="279400" imgH="228600" progId="Equation.DSMT4">
                  <p:embed/>
                </p:oleObj>
              </mc:Choice>
              <mc:Fallback>
                <p:oleObj name="Equation" r:id="rId5" imgW="279400" imgH="228600" progId="Equation.DSMT4">
                  <p:embed/>
                  <p:pic>
                    <p:nvPicPr>
                      <p:cNvPr id="64"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07454" y="3755312"/>
                        <a:ext cx="595313"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 name="Object 24"/>
          <p:cNvGraphicFramePr>
            <a:graphicFrameLocks noChangeAspect="1"/>
          </p:cNvGraphicFramePr>
          <p:nvPr>
            <p:extLst>
              <p:ext uri="{D42A27DB-BD31-4B8C-83A1-F6EECF244321}">
                <p14:modId xmlns:p14="http://schemas.microsoft.com/office/powerpoint/2010/main" val="2366935442"/>
              </p:ext>
            </p:extLst>
          </p:nvPr>
        </p:nvGraphicFramePr>
        <p:xfrm>
          <a:off x="5773928" y="2610724"/>
          <a:ext cx="622300" cy="514350"/>
        </p:xfrm>
        <a:graphic>
          <a:graphicData uri="http://schemas.openxmlformats.org/presentationml/2006/ole">
            <mc:AlternateContent xmlns:mc="http://schemas.openxmlformats.org/markup-compatibility/2006">
              <mc:Choice xmlns:v="urn:schemas-microsoft-com:vml" Requires="v">
                <p:oleObj spid="_x0000_s14339" name="Equation" r:id="rId7" imgW="291973" imgH="241195" progId="Equation.DSMT4">
                  <p:embed/>
                </p:oleObj>
              </mc:Choice>
              <mc:Fallback>
                <p:oleObj name="Equation" r:id="rId7" imgW="291973" imgH="241195" progId="Equation.DSMT4">
                  <p:embed/>
                  <p:pic>
                    <p:nvPicPr>
                      <p:cNvPr id="65"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3928" y="2610724"/>
                        <a:ext cx="6223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 name="Object 25"/>
          <p:cNvGraphicFramePr>
            <a:graphicFrameLocks noChangeAspect="1"/>
          </p:cNvGraphicFramePr>
          <p:nvPr>
            <p:extLst>
              <p:ext uri="{D42A27DB-BD31-4B8C-83A1-F6EECF244321}">
                <p14:modId xmlns:p14="http://schemas.microsoft.com/office/powerpoint/2010/main" val="1305755433"/>
              </p:ext>
            </p:extLst>
          </p:nvPr>
        </p:nvGraphicFramePr>
        <p:xfrm>
          <a:off x="5518341" y="3240963"/>
          <a:ext cx="512762" cy="433387"/>
        </p:xfrm>
        <a:graphic>
          <a:graphicData uri="http://schemas.openxmlformats.org/presentationml/2006/ole">
            <mc:AlternateContent xmlns:mc="http://schemas.openxmlformats.org/markup-compatibility/2006">
              <mc:Choice xmlns:v="urn:schemas-microsoft-com:vml" Requires="v">
                <p:oleObj spid="_x0000_s14340" name="Equation" r:id="rId9" imgW="241195" imgH="203112" progId="Equation.DSMT4">
                  <p:embed/>
                </p:oleObj>
              </mc:Choice>
              <mc:Fallback>
                <p:oleObj name="Equation" r:id="rId9" imgW="241195" imgH="203112" progId="Equation.DSMT4">
                  <p:embed/>
                  <p:pic>
                    <p:nvPicPr>
                      <p:cNvPr id="66" name="Object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18341" y="3240963"/>
                        <a:ext cx="512762"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7" name="Arc 66"/>
          <p:cNvSpPr/>
          <p:nvPr/>
        </p:nvSpPr>
        <p:spPr>
          <a:xfrm>
            <a:off x="5397691" y="3471149"/>
            <a:ext cx="1371600" cy="1371600"/>
          </a:xfrm>
          <a:prstGeom prst="arc">
            <a:avLst/>
          </a:prstGeom>
          <a:ln w="38100">
            <a:solidFill>
              <a:schemeClr val="accent6"/>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68" name="Oval 67"/>
          <p:cNvSpPr/>
          <p:nvPr/>
        </p:nvSpPr>
        <p:spPr>
          <a:xfrm>
            <a:off x="2646554" y="3763249"/>
            <a:ext cx="182563" cy="184150"/>
          </a:xfrm>
          <a:prstGeom prst="ellipse">
            <a:avLst/>
          </a:prstGeom>
          <a:solidFill>
            <a:schemeClr val="accent4"/>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69" name="TextBox 68"/>
          <p:cNvSpPr txBox="1">
            <a:spLocks noChangeArrowheads="1"/>
          </p:cNvSpPr>
          <p:nvPr/>
        </p:nvSpPr>
        <p:spPr bwMode="auto">
          <a:xfrm>
            <a:off x="399670" y="910512"/>
            <a:ext cx="17637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a:t>1.  Isolate body</a:t>
            </a:r>
          </a:p>
        </p:txBody>
      </p:sp>
      <p:sp>
        <p:nvSpPr>
          <p:cNvPr id="70" name="TextBox 69"/>
          <p:cNvSpPr txBox="1">
            <a:spLocks noChangeArrowheads="1"/>
          </p:cNvSpPr>
          <p:nvPr/>
        </p:nvSpPr>
        <p:spPr bwMode="auto">
          <a:xfrm>
            <a:off x="399669" y="1313737"/>
            <a:ext cx="13922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a:t>2.  Axes</a:t>
            </a:r>
          </a:p>
        </p:txBody>
      </p:sp>
      <p:sp>
        <p:nvSpPr>
          <p:cNvPr id="71" name="TextBox 70"/>
          <p:cNvSpPr txBox="1">
            <a:spLocks noChangeArrowheads="1"/>
          </p:cNvSpPr>
          <p:nvPr/>
        </p:nvSpPr>
        <p:spPr bwMode="auto">
          <a:xfrm>
            <a:off x="2695195" y="923212"/>
            <a:ext cx="29083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dirty="0"/>
              <a:t>3. Non-constrained forces</a:t>
            </a:r>
          </a:p>
        </p:txBody>
      </p:sp>
      <p:sp>
        <p:nvSpPr>
          <p:cNvPr id="72" name="TextBox 71"/>
          <p:cNvSpPr txBox="1">
            <a:spLocks noChangeArrowheads="1"/>
          </p:cNvSpPr>
          <p:nvPr/>
        </p:nvSpPr>
        <p:spPr bwMode="auto">
          <a:xfrm>
            <a:off x="2688844" y="1323262"/>
            <a:ext cx="3683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dirty="0"/>
              <a:t>4.  Replace supports with constrained forces</a:t>
            </a:r>
          </a:p>
        </p:txBody>
      </p:sp>
      <p:sp>
        <p:nvSpPr>
          <p:cNvPr id="73" name="TextBox 72"/>
          <p:cNvSpPr txBox="1">
            <a:spLocks noChangeArrowheads="1"/>
          </p:cNvSpPr>
          <p:nvPr/>
        </p:nvSpPr>
        <p:spPr bwMode="auto">
          <a:xfrm>
            <a:off x="6506782" y="923212"/>
            <a:ext cx="2025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a:t>5.  Dimensions</a:t>
            </a:r>
          </a:p>
        </p:txBody>
      </p:sp>
      <p:sp>
        <p:nvSpPr>
          <p:cNvPr id="74" name="TextBox 73"/>
          <p:cNvSpPr txBox="1">
            <a:spLocks noChangeArrowheads="1"/>
          </p:cNvSpPr>
          <p:nvPr/>
        </p:nvSpPr>
        <p:spPr bwMode="auto">
          <a:xfrm>
            <a:off x="6494083" y="1310562"/>
            <a:ext cx="24272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dirty="0"/>
              <a:t>6.  E.F.D</a:t>
            </a:r>
          </a:p>
        </p:txBody>
      </p:sp>
      <p:sp>
        <p:nvSpPr>
          <p:cNvPr id="75" name="TextBox 74"/>
          <p:cNvSpPr txBox="1">
            <a:spLocks noChangeArrowheads="1"/>
          </p:cNvSpPr>
          <p:nvPr/>
        </p:nvSpPr>
        <p:spPr bwMode="auto">
          <a:xfrm>
            <a:off x="4322953" y="3690225"/>
            <a:ext cx="5794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5400" b="1"/>
              <a:t>=</a:t>
            </a:r>
            <a:endParaRPr lang="en-US" altLang="en-US" b="1"/>
          </a:p>
        </p:txBody>
      </p:sp>
      <p:grpSp>
        <p:nvGrpSpPr>
          <p:cNvPr id="76" name="Group 75"/>
          <p:cNvGrpSpPr>
            <a:grpSpLocks/>
          </p:cNvGrpSpPr>
          <p:nvPr/>
        </p:nvGrpSpPr>
        <p:grpSpPr bwMode="auto">
          <a:xfrm>
            <a:off x="3475229" y="5126913"/>
            <a:ext cx="1370013" cy="1196975"/>
            <a:chOff x="3854450" y="1252538"/>
            <a:chExt cx="1370013" cy="1196975"/>
          </a:xfrm>
        </p:grpSpPr>
        <p:cxnSp>
          <p:nvCxnSpPr>
            <p:cNvPr id="77" name="Straight Arrow Connector 76"/>
            <p:cNvCxnSpPr/>
            <p:nvPr/>
          </p:nvCxnSpPr>
          <p:spPr bwMode="auto">
            <a:xfrm flipV="1">
              <a:off x="4433888" y="1993900"/>
              <a:ext cx="576262" cy="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bwMode="auto">
            <a:xfrm rot="5400000" flipH="1" flipV="1">
              <a:off x="4147344" y="1718469"/>
              <a:ext cx="576262" cy="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9" name="TextBox 8"/>
            <p:cNvSpPr txBox="1">
              <a:spLocks noChangeArrowheads="1"/>
            </p:cNvSpPr>
            <p:nvPr/>
          </p:nvSpPr>
          <p:spPr bwMode="auto">
            <a:xfrm>
              <a:off x="4911725" y="1930400"/>
              <a:ext cx="312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b="1"/>
                <a:t>x</a:t>
              </a:r>
            </a:p>
          </p:txBody>
        </p:sp>
        <p:sp>
          <p:nvSpPr>
            <p:cNvPr id="80" name="TextBox 27"/>
            <p:cNvSpPr txBox="1">
              <a:spLocks noChangeArrowheads="1"/>
            </p:cNvSpPr>
            <p:nvPr/>
          </p:nvSpPr>
          <p:spPr bwMode="auto">
            <a:xfrm>
              <a:off x="4491038" y="1252538"/>
              <a:ext cx="31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b="1"/>
                <a:t>y</a:t>
              </a:r>
            </a:p>
          </p:txBody>
        </p:sp>
        <p:sp>
          <p:nvSpPr>
            <p:cNvPr id="81" name="Arc 80"/>
            <p:cNvSpPr/>
            <p:nvPr/>
          </p:nvSpPr>
          <p:spPr>
            <a:xfrm>
              <a:off x="3854450" y="1787525"/>
              <a:ext cx="787400" cy="661988"/>
            </a:xfrm>
            <a:prstGeom prst="arc">
              <a:avLst/>
            </a:prstGeom>
            <a:ln w="38100">
              <a:solidFill>
                <a:schemeClr val="tx1"/>
              </a:solidFill>
              <a:headEnd type="triangle" w="med" len="med"/>
              <a:tailEnd type="none" w="med" len="med"/>
            </a:ln>
          </p:spPr>
          <p:style>
            <a:lnRef idx="2">
              <a:schemeClr val="dk1"/>
            </a:lnRef>
            <a:fillRef idx="0">
              <a:schemeClr val="dk1"/>
            </a:fillRef>
            <a:effectRef idx="1">
              <a:schemeClr val="dk1"/>
            </a:effectRef>
            <a:fontRef idx="minor">
              <a:schemeClr val="tx1"/>
            </a:fontRef>
          </p:style>
          <p:txBody>
            <a:bodyPr anchor="ctr"/>
            <a:lstStyle/>
            <a:p>
              <a:pPr algn="ctr" eaLnBrk="1" hangingPunct="1">
                <a:defRPr/>
              </a:pPr>
              <a:endParaRPr lang="en-US"/>
            </a:p>
          </p:txBody>
        </p:sp>
      </p:grpSp>
      <p:sp>
        <p:nvSpPr>
          <p:cNvPr id="82" name="TextBox 81"/>
          <p:cNvSpPr txBox="1">
            <a:spLocks noChangeArrowheads="1"/>
          </p:cNvSpPr>
          <p:nvPr/>
        </p:nvSpPr>
        <p:spPr bwMode="auto">
          <a:xfrm>
            <a:off x="1365568" y="4581573"/>
            <a:ext cx="317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dirty="0">
                <a:latin typeface="Symbol" panose="05050102010706020507" pitchFamily="18" charset="2"/>
              </a:rPr>
              <a:t>q</a:t>
            </a:r>
          </a:p>
        </p:txBody>
      </p:sp>
      <p:pic>
        <p:nvPicPr>
          <p:cNvPr id="8" name="Picture 7"/>
          <p:cNvPicPr>
            <a:picLocks noChangeAspect="1"/>
          </p:cNvPicPr>
          <p:nvPr/>
        </p:nvPicPr>
        <p:blipFill>
          <a:blip r:embed="rId11"/>
          <a:stretch>
            <a:fillRect/>
          </a:stretch>
        </p:blipFill>
        <p:spPr>
          <a:xfrm>
            <a:off x="6788362" y="4242674"/>
            <a:ext cx="3117638" cy="2044640"/>
          </a:xfrm>
          <a:prstGeom prst="rect">
            <a:avLst/>
          </a:prstGeom>
        </p:spPr>
      </p:pic>
      <p:sp>
        <p:nvSpPr>
          <p:cNvPr id="108" name="TextBox 107"/>
          <p:cNvSpPr txBox="1">
            <a:spLocks noChangeArrowheads="1"/>
          </p:cNvSpPr>
          <p:nvPr/>
        </p:nvSpPr>
        <p:spPr bwMode="auto">
          <a:xfrm>
            <a:off x="7446086" y="5429541"/>
            <a:ext cx="317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dirty="0">
                <a:latin typeface="Symbol" panose="05050102010706020507" pitchFamily="18" charset="2"/>
              </a:rPr>
              <a:t>q</a:t>
            </a:r>
          </a:p>
        </p:txBody>
      </p:sp>
    </p:spTree>
    <p:extLst>
      <p:ext uri="{BB962C8B-B14F-4D97-AF65-F5344CB8AC3E}">
        <p14:creationId xmlns:p14="http://schemas.microsoft.com/office/powerpoint/2010/main" val="301169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8" grpId="0"/>
      <p:bldP spid="63" grpId="0" animBg="1"/>
      <p:bldP spid="68" grpId="0" animBg="1"/>
      <p:bldP spid="69" grpId="0"/>
      <p:bldP spid="70" grpId="0"/>
      <p:bldP spid="71" grpId="0"/>
      <p:bldP spid="72" grpId="0"/>
      <p:bldP spid="73" grpId="0"/>
      <p:bldP spid="74" grpId="0"/>
      <p:bldP spid="75" grpId="0"/>
      <p:bldP spid="8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4" descr="http://www.nus.edu.sg/identity/images/identity/logo/fullcolo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15900" y="-256519"/>
            <a:ext cx="7035800"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Comparison of Examples 1-3</a:t>
            </a:r>
          </a:p>
        </p:txBody>
      </p:sp>
      <p:sp>
        <p:nvSpPr>
          <p:cNvPr id="3" name="Slide Number Placeholder 2"/>
          <p:cNvSpPr>
            <a:spLocks noGrp="1"/>
          </p:cNvSpPr>
          <p:nvPr>
            <p:ph type="sldNum" sz="quarter" idx="12"/>
          </p:nvPr>
        </p:nvSpPr>
        <p:spPr/>
        <p:txBody>
          <a:bodyPr/>
          <a:lstStyle/>
          <a:p>
            <a:fld id="{9BF28668-276B-45C1-A181-AEB78CCD96EB}" type="slidenum">
              <a:rPr lang="en-SG" smtClean="0"/>
              <a:t>26</a:t>
            </a:fld>
            <a:endParaRPr lang="en-SG" dirty="0"/>
          </a:p>
        </p:txBody>
      </p:sp>
      <p:pic>
        <p:nvPicPr>
          <p:cNvPr id="10" name="Picture 9"/>
          <p:cNvPicPr>
            <a:picLocks noChangeAspect="1"/>
          </p:cNvPicPr>
          <p:nvPr/>
        </p:nvPicPr>
        <p:blipFill>
          <a:blip r:embed="rId3"/>
          <a:stretch>
            <a:fillRect/>
          </a:stretch>
        </p:blipFill>
        <p:spPr>
          <a:xfrm>
            <a:off x="600011" y="750746"/>
            <a:ext cx="1278221" cy="2921142"/>
          </a:xfrm>
          <a:prstGeom prst="rect">
            <a:avLst/>
          </a:prstGeom>
        </p:spPr>
      </p:pic>
      <p:pic>
        <p:nvPicPr>
          <p:cNvPr id="18433" name="Picture 18432"/>
          <p:cNvPicPr>
            <a:picLocks noChangeAspect="1"/>
          </p:cNvPicPr>
          <p:nvPr/>
        </p:nvPicPr>
        <p:blipFill>
          <a:blip r:embed="rId4"/>
          <a:stretch>
            <a:fillRect/>
          </a:stretch>
        </p:blipFill>
        <p:spPr>
          <a:xfrm>
            <a:off x="423221" y="3904489"/>
            <a:ext cx="1455011" cy="2483168"/>
          </a:xfrm>
          <a:prstGeom prst="rect">
            <a:avLst/>
          </a:prstGeom>
        </p:spPr>
      </p:pic>
      <p:pic>
        <p:nvPicPr>
          <p:cNvPr id="18436" name="Picture 18435"/>
          <p:cNvPicPr>
            <a:picLocks noChangeAspect="1"/>
          </p:cNvPicPr>
          <p:nvPr/>
        </p:nvPicPr>
        <p:blipFill>
          <a:blip r:embed="rId5"/>
          <a:stretch>
            <a:fillRect/>
          </a:stretch>
        </p:blipFill>
        <p:spPr>
          <a:xfrm>
            <a:off x="3242922" y="606345"/>
            <a:ext cx="1981401" cy="3019824"/>
          </a:xfrm>
          <a:prstGeom prst="rect">
            <a:avLst/>
          </a:prstGeom>
        </p:spPr>
      </p:pic>
      <p:pic>
        <p:nvPicPr>
          <p:cNvPr id="18444" name="Picture 18443"/>
          <p:cNvPicPr>
            <a:picLocks noChangeAspect="1"/>
          </p:cNvPicPr>
          <p:nvPr/>
        </p:nvPicPr>
        <p:blipFill>
          <a:blip r:embed="rId6"/>
          <a:stretch>
            <a:fillRect/>
          </a:stretch>
        </p:blipFill>
        <p:spPr>
          <a:xfrm>
            <a:off x="5552575" y="730819"/>
            <a:ext cx="3130570" cy="2895350"/>
          </a:xfrm>
          <a:prstGeom prst="rect">
            <a:avLst/>
          </a:prstGeom>
        </p:spPr>
      </p:pic>
      <p:grpSp>
        <p:nvGrpSpPr>
          <p:cNvPr id="18447" name="Group 18446"/>
          <p:cNvGrpSpPr/>
          <p:nvPr/>
        </p:nvGrpSpPr>
        <p:grpSpPr>
          <a:xfrm>
            <a:off x="3320001" y="3668125"/>
            <a:ext cx="1932583" cy="2791509"/>
            <a:chOff x="2977745" y="3636723"/>
            <a:chExt cx="1932583" cy="2791509"/>
          </a:xfrm>
        </p:grpSpPr>
        <p:pic>
          <p:nvPicPr>
            <p:cNvPr id="18441" name="Picture 18440"/>
            <p:cNvPicPr>
              <a:picLocks noChangeAspect="1"/>
            </p:cNvPicPr>
            <p:nvPr/>
          </p:nvPicPr>
          <p:blipFill>
            <a:blip r:embed="rId7"/>
            <a:stretch>
              <a:fillRect/>
            </a:stretch>
          </p:blipFill>
          <p:spPr>
            <a:xfrm>
              <a:off x="2977745" y="3636723"/>
              <a:ext cx="1932583" cy="2791509"/>
            </a:xfrm>
            <a:prstGeom prst="rect">
              <a:avLst/>
            </a:prstGeom>
          </p:spPr>
        </p:pic>
        <p:sp>
          <p:nvSpPr>
            <p:cNvPr id="205" name="TextBox 204"/>
            <p:cNvSpPr txBox="1">
              <a:spLocks noChangeArrowheads="1"/>
            </p:cNvSpPr>
            <p:nvPr/>
          </p:nvSpPr>
          <p:spPr bwMode="auto">
            <a:xfrm>
              <a:off x="3307969" y="4975575"/>
              <a:ext cx="376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i="1" dirty="0"/>
                <a:t>G</a:t>
              </a:r>
            </a:p>
          </p:txBody>
        </p:sp>
      </p:grpSp>
      <p:grpSp>
        <p:nvGrpSpPr>
          <p:cNvPr id="18448" name="Group 18447"/>
          <p:cNvGrpSpPr/>
          <p:nvPr/>
        </p:nvGrpSpPr>
        <p:grpSpPr>
          <a:xfrm>
            <a:off x="5654336" y="3444205"/>
            <a:ext cx="2927047" cy="3179461"/>
            <a:chOff x="6183097" y="3462888"/>
            <a:chExt cx="2927047" cy="3179461"/>
          </a:xfrm>
        </p:grpSpPr>
        <p:pic>
          <p:nvPicPr>
            <p:cNvPr id="18446" name="Picture 18445"/>
            <p:cNvPicPr>
              <a:picLocks noChangeAspect="1"/>
            </p:cNvPicPr>
            <p:nvPr/>
          </p:nvPicPr>
          <p:blipFill>
            <a:blip r:embed="rId8"/>
            <a:stretch>
              <a:fillRect/>
            </a:stretch>
          </p:blipFill>
          <p:spPr>
            <a:xfrm>
              <a:off x="6183097" y="3462888"/>
              <a:ext cx="2927047" cy="3179461"/>
            </a:xfrm>
            <a:prstGeom prst="rect">
              <a:avLst/>
            </a:prstGeom>
          </p:spPr>
        </p:pic>
        <p:sp>
          <p:nvSpPr>
            <p:cNvPr id="206" name="TextBox 205"/>
            <p:cNvSpPr txBox="1">
              <a:spLocks noChangeArrowheads="1"/>
            </p:cNvSpPr>
            <p:nvPr/>
          </p:nvSpPr>
          <p:spPr bwMode="auto">
            <a:xfrm>
              <a:off x="7063105" y="4983834"/>
              <a:ext cx="376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i="1" dirty="0"/>
                <a:t>G</a:t>
              </a:r>
            </a:p>
          </p:txBody>
        </p:sp>
      </p:grpSp>
      <p:sp>
        <p:nvSpPr>
          <p:cNvPr id="18449" name="TextBox 18448"/>
          <p:cNvSpPr txBox="1"/>
          <p:nvPr/>
        </p:nvSpPr>
        <p:spPr>
          <a:xfrm>
            <a:off x="8208903" y="2116257"/>
            <a:ext cx="1802481" cy="1077218"/>
          </a:xfrm>
          <a:prstGeom prst="rect">
            <a:avLst/>
          </a:prstGeom>
          <a:noFill/>
        </p:spPr>
        <p:txBody>
          <a:bodyPr wrap="none" rtlCol="0">
            <a:spAutoFit/>
          </a:bodyPr>
          <a:lstStyle/>
          <a:p>
            <a:r>
              <a:rPr lang="en-SG" sz="3200" b="1" dirty="0"/>
              <a:t>Different </a:t>
            </a:r>
          </a:p>
          <a:p>
            <a:r>
              <a:rPr lang="en-SG" sz="3200" b="1" dirty="0"/>
              <a:t>FBDs</a:t>
            </a:r>
          </a:p>
        </p:txBody>
      </p:sp>
      <p:sp>
        <p:nvSpPr>
          <p:cNvPr id="210" name="TextBox 209"/>
          <p:cNvSpPr txBox="1"/>
          <p:nvPr/>
        </p:nvSpPr>
        <p:spPr>
          <a:xfrm>
            <a:off x="8577133" y="4809715"/>
            <a:ext cx="1213794" cy="1077218"/>
          </a:xfrm>
          <a:prstGeom prst="rect">
            <a:avLst/>
          </a:prstGeom>
          <a:noFill/>
        </p:spPr>
        <p:txBody>
          <a:bodyPr wrap="none" rtlCol="0">
            <a:spAutoFit/>
          </a:bodyPr>
          <a:lstStyle/>
          <a:p>
            <a:r>
              <a:rPr lang="en-SG" sz="3200" b="1" dirty="0"/>
              <a:t>Same </a:t>
            </a:r>
          </a:p>
          <a:p>
            <a:r>
              <a:rPr lang="en-SG" sz="3200" b="1" dirty="0"/>
              <a:t>EFD</a:t>
            </a:r>
          </a:p>
        </p:txBody>
      </p:sp>
      <p:cxnSp>
        <p:nvCxnSpPr>
          <p:cNvPr id="4" name="Straight Connector 3">
            <a:extLst>
              <a:ext uri="{FF2B5EF4-FFF2-40B4-BE49-F238E27FC236}">
                <a16:creationId xmlns:a16="http://schemas.microsoft.com/office/drawing/2014/main" id="{02219B6D-2F2A-4F77-9E72-BE557BB7804D}"/>
              </a:ext>
            </a:extLst>
          </p:cNvPr>
          <p:cNvCxnSpPr/>
          <p:nvPr/>
        </p:nvCxnSpPr>
        <p:spPr>
          <a:xfrm>
            <a:off x="0" y="3786069"/>
            <a:ext cx="99059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8165517-14BA-48B7-BB64-14F6DAFFD4BF}"/>
              </a:ext>
            </a:extLst>
          </p:cNvPr>
          <p:cNvCxnSpPr/>
          <p:nvPr/>
        </p:nvCxnSpPr>
        <p:spPr>
          <a:xfrm>
            <a:off x="2667630" y="730819"/>
            <a:ext cx="0" cy="5656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769009E-0A06-4A1C-972B-17DD1F3F3DA3}"/>
              </a:ext>
            </a:extLst>
          </p:cNvPr>
          <p:cNvCxnSpPr/>
          <p:nvPr/>
        </p:nvCxnSpPr>
        <p:spPr>
          <a:xfrm>
            <a:off x="5523606" y="730819"/>
            <a:ext cx="0" cy="565683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549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90500" y="-116360"/>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4</a:t>
            </a:r>
          </a:p>
        </p:txBody>
      </p:sp>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27</a:t>
            </a:fld>
            <a:endParaRPr lang="en-US" altLang="en-US"/>
          </a:p>
        </p:txBody>
      </p:sp>
      <p:sp>
        <p:nvSpPr>
          <p:cNvPr id="13" name="Text Box 4"/>
          <p:cNvSpPr txBox="1">
            <a:spLocks noChangeArrowheads="1"/>
          </p:cNvSpPr>
          <p:nvPr/>
        </p:nvSpPr>
        <p:spPr bwMode="auto">
          <a:xfrm>
            <a:off x="287338" y="3740150"/>
            <a:ext cx="4119562"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dirty="0"/>
              <a:t>A cord is wrapped around a homogeneous disk of mass 15 kg.  The cord is pulled upwards with a force </a:t>
            </a:r>
            <a:r>
              <a:rPr lang="en-US" altLang="en-US" i="1" dirty="0"/>
              <a:t>T</a:t>
            </a:r>
            <a:r>
              <a:rPr lang="en-US" altLang="en-US" dirty="0"/>
              <a:t> = 180 N.</a:t>
            </a:r>
          </a:p>
          <a:p>
            <a:pPr eaLnBrk="1" hangingPunct="1">
              <a:spcBef>
                <a:spcPct val="50000"/>
              </a:spcBef>
            </a:pPr>
            <a:r>
              <a:rPr lang="en-US" altLang="en-US" dirty="0"/>
              <a:t>Determine: (</a:t>
            </a:r>
            <a:r>
              <a:rPr lang="en-US" altLang="en-US" i="1" dirty="0"/>
              <a:t>a</a:t>
            </a:r>
            <a:r>
              <a:rPr lang="en-US" altLang="en-US" dirty="0"/>
              <a:t>) the acceleration of the center of the disk, and (</a:t>
            </a:r>
            <a:r>
              <a:rPr lang="en-US" altLang="en-US" i="1" dirty="0"/>
              <a:t>b</a:t>
            </a:r>
            <a:r>
              <a:rPr lang="en-US" altLang="en-US" dirty="0"/>
              <a:t>) the angular acceleration of the disk.</a:t>
            </a:r>
          </a:p>
        </p:txBody>
      </p:sp>
      <p:sp>
        <p:nvSpPr>
          <p:cNvPr id="14" name="Text Box 6"/>
          <p:cNvSpPr txBox="1">
            <a:spLocks noChangeArrowheads="1"/>
          </p:cNvSpPr>
          <p:nvPr/>
        </p:nvSpPr>
        <p:spPr bwMode="auto">
          <a:xfrm>
            <a:off x="4441825" y="1068388"/>
            <a:ext cx="4678363"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u="sng"/>
              <a:t>SOLUTION</a:t>
            </a:r>
            <a:r>
              <a:rPr lang="en-US" altLang="en-US"/>
              <a:t>:</a:t>
            </a:r>
          </a:p>
          <a:p>
            <a:pPr eaLnBrk="1" hangingPunct="1">
              <a:spcBef>
                <a:spcPct val="50000"/>
              </a:spcBef>
              <a:buFontTx/>
              <a:buChar char="•"/>
            </a:pPr>
            <a:r>
              <a:rPr lang="en-US" altLang="en-US"/>
              <a:t>Draw the free-body-diagram equation expressing the equivalence of the external and effective forces on the disk.</a:t>
            </a:r>
          </a:p>
        </p:txBody>
      </p:sp>
      <p:sp>
        <p:nvSpPr>
          <p:cNvPr id="15" name="Text Box 7"/>
          <p:cNvSpPr txBox="1">
            <a:spLocks noChangeArrowheads="1"/>
          </p:cNvSpPr>
          <p:nvPr/>
        </p:nvSpPr>
        <p:spPr bwMode="auto">
          <a:xfrm>
            <a:off x="4441825" y="2589213"/>
            <a:ext cx="46767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a:t>Solve the three corresponding scalar equilibrium equations for the horizontal, vertical, and angular accelerations of the disk.</a:t>
            </a:r>
          </a:p>
        </p:txBody>
      </p:sp>
      <p:pic>
        <p:nvPicPr>
          <p:cNvPr id="3" name="Picture 2">
            <a:extLst>
              <a:ext uri="{FF2B5EF4-FFF2-40B4-BE49-F238E27FC236}">
                <a16:creationId xmlns:a16="http://schemas.microsoft.com/office/drawing/2014/main" id="{298F041C-74D1-461A-BE88-AB6292411008}"/>
              </a:ext>
            </a:extLst>
          </p:cNvPr>
          <p:cNvPicPr>
            <a:picLocks noChangeAspect="1"/>
          </p:cNvPicPr>
          <p:nvPr/>
        </p:nvPicPr>
        <p:blipFill>
          <a:blip r:embed="rId3"/>
          <a:stretch>
            <a:fillRect/>
          </a:stretch>
        </p:blipFill>
        <p:spPr>
          <a:xfrm>
            <a:off x="910560" y="977712"/>
            <a:ext cx="2011175" cy="2286608"/>
          </a:xfrm>
          <a:prstGeom prst="rect">
            <a:avLst/>
          </a:prstGeom>
        </p:spPr>
      </p:pic>
    </p:spTree>
    <p:extLst>
      <p:ext uri="{BB962C8B-B14F-4D97-AF65-F5344CB8AC3E}">
        <p14:creationId xmlns:p14="http://schemas.microsoft.com/office/powerpoint/2010/main" val="384579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5"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4 (solution)</a:t>
            </a:r>
          </a:p>
        </p:txBody>
      </p:sp>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28</a:t>
            </a:fld>
            <a:endParaRPr lang="en-US" altLang="en-US"/>
          </a:p>
        </p:txBody>
      </p:sp>
      <p:cxnSp>
        <p:nvCxnSpPr>
          <p:cNvPr id="66" name="Straight Connector 65"/>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 Box 7"/>
          <p:cNvSpPr txBox="1">
            <a:spLocks noChangeArrowheads="1"/>
          </p:cNvSpPr>
          <p:nvPr/>
        </p:nvSpPr>
        <p:spPr bwMode="auto">
          <a:xfrm>
            <a:off x="3921379" y="750746"/>
            <a:ext cx="5367338"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800" u="sng"/>
              <a:t>SOLUTION</a:t>
            </a:r>
            <a:r>
              <a:rPr lang="en-US" altLang="en-US" sz="1800"/>
              <a:t>:</a:t>
            </a:r>
          </a:p>
          <a:p>
            <a:pPr eaLnBrk="1" hangingPunct="1">
              <a:buFontTx/>
              <a:buChar char="•"/>
            </a:pPr>
            <a:r>
              <a:rPr lang="en-US" altLang="en-US" sz="1800"/>
              <a:t>Draw the free-body-diagram equation expressing the equivalence of the external and effective forces on the disk.</a:t>
            </a:r>
          </a:p>
        </p:txBody>
      </p:sp>
      <p:grpSp>
        <p:nvGrpSpPr>
          <p:cNvPr id="31" name="Group 41"/>
          <p:cNvGrpSpPr>
            <a:grpSpLocks/>
          </p:cNvGrpSpPr>
          <p:nvPr/>
        </p:nvGrpSpPr>
        <p:grpSpPr bwMode="auto">
          <a:xfrm>
            <a:off x="4178554" y="3058971"/>
            <a:ext cx="4832350" cy="1925637"/>
            <a:chOff x="2555" y="2015"/>
            <a:chExt cx="3044" cy="1213"/>
          </a:xfrm>
        </p:grpSpPr>
        <p:grpSp>
          <p:nvGrpSpPr>
            <p:cNvPr id="32" name="Group 15"/>
            <p:cNvGrpSpPr>
              <a:grpSpLocks/>
            </p:cNvGrpSpPr>
            <p:nvPr/>
          </p:nvGrpSpPr>
          <p:grpSpPr bwMode="auto">
            <a:xfrm>
              <a:off x="2555" y="2015"/>
              <a:ext cx="1118" cy="240"/>
              <a:chOff x="2678" y="1762"/>
              <a:chExt cx="1118" cy="240"/>
            </a:xfrm>
          </p:grpSpPr>
          <p:graphicFrame>
            <p:nvGraphicFramePr>
              <p:cNvPr id="38" name="Object 14"/>
              <p:cNvGraphicFramePr>
                <a:graphicFrameLocks noChangeAspect="1"/>
              </p:cNvGraphicFramePr>
              <p:nvPr/>
            </p:nvGraphicFramePr>
            <p:xfrm>
              <a:off x="2812" y="1762"/>
              <a:ext cx="984" cy="240"/>
            </p:xfrm>
            <a:graphic>
              <a:graphicData uri="http://schemas.openxmlformats.org/presentationml/2006/ole">
                <mc:AlternateContent xmlns:mc="http://schemas.openxmlformats.org/markup-compatibility/2006">
                  <mc:Choice xmlns:v="urn:schemas-microsoft-com:vml" Requires="v">
                    <p:oleObj spid="_x0000_s15362" name="Equation" r:id="rId4" imgW="1562100" imgH="381000" progId="Equation.3">
                      <p:embed/>
                    </p:oleObj>
                  </mc:Choice>
                  <mc:Fallback>
                    <p:oleObj name="Equation" r:id="rId4" imgW="1562100" imgH="381000" progId="Equation.3">
                      <p:embed/>
                      <p:pic>
                        <p:nvPicPr>
                          <p:cNvPr id="38"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2" y="1762"/>
                            <a:ext cx="9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15"/>
              <p:cNvGraphicFramePr>
                <a:graphicFrameLocks noChangeAspect="1"/>
              </p:cNvGraphicFramePr>
              <p:nvPr/>
            </p:nvGraphicFramePr>
            <p:xfrm>
              <a:off x="2678" y="1798"/>
              <a:ext cx="120" cy="168"/>
            </p:xfrm>
            <a:graphic>
              <a:graphicData uri="http://schemas.openxmlformats.org/presentationml/2006/ole">
                <mc:AlternateContent xmlns:mc="http://schemas.openxmlformats.org/markup-compatibility/2006">
                  <mc:Choice xmlns:v="urn:schemas-microsoft-com:vml" Requires="v">
                    <p:oleObj spid="_x0000_s15363" name="Bitmap Image" r:id="rId6" imgW="190426" imgH="266737" progId="Paint.Picture">
                      <p:embed/>
                    </p:oleObj>
                  </mc:Choice>
                  <mc:Fallback>
                    <p:oleObj name="Bitmap Image" r:id="rId6" imgW="190426" imgH="266737" progId="Paint.Picture">
                      <p:embed/>
                      <p:pic>
                        <p:nvPicPr>
                          <p:cNvPr id="39"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78" y="1798"/>
                            <a:ext cx="120"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3" name="Object 11"/>
            <p:cNvGraphicFramePr>
              <a:graphicFrameLocks noChangeAspect="1"/>
            </p:cNvGraphicFramePr>
            <p:nvPr/>
          </p:nvGraphicFramePr>
          <p:xfrm>
            <a:off x="2754" y="2297"/>
            <a:ext cx="2280" cy="664"/>
          </p:xfrm>
          <a:graphic>
            <a:graphicData uri="http://schemas.openxmlformats.org/presentationml/2006/ole">
              <mc:AlternateContent xmlns:mc="http://schemas.openxmlformats.org/markup-compatibility/2006">
                <mc:Choice xmlns:v="urn:schemas-microsoft-com:vml" Requires="v">
                  <p:oleObj spid="_x0000_s15364" name="Equation" r:id="rId8" imgW="3619500" imgH="1054100" progId="Equation.3">
                    <p:embed/>
                  </p:oleObj>
                </mc:Choice>
                <mc:Fallback>
                  <p:oleObj name="Equation" r:id="rId8" imgW="3619500" imgH="1054100" progId="Equation.3">
                    <p:embed/>
                    <p:pic>
                      <p:nvPicPr>
                        <p:cNvPr id="33"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4" y="2297"/>
                          <a:ext cx="2280" cy="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4" name="Group 40"/>
            <p:cNvGrpSpPr>
              <a:grpSpLocks/>
            </p:cNvGrpSpPr>
            <p:nvPr/>
          </p:nvGrpSpPr>
          <p:grpSpPr bwMode="auto">
            <a:xfrm>
              <a:off x="4596" y="2974"/>
              <a:ext cx="1003" cy="254"/>
              <a:chOff x="4596" y="2974"/>
              <a:chExt cx="1003" cy="254"/>
            </a:xfrm>
          </p:grpSpPr>
          <p:graphicFrame>
            <p:nvGraphicFramePr>
              <p:cNvPr id="35" name="Object 12"/>
              <p:cNvGraphicFramePr>
                <a:graphicFrameLocks noChangeAspect="1"/>
              </p:cNvGraphicFramePr>
              <p:nvPr>
                <p:extLst>
                  <p:ext uri="{D42A27DB-BD31-4B8C-83A1-F6EECF244321}">
                    <p14:modId xmlns:p14="http://schemas.microsoft.com/office/powerpoint/2010/main" val="241660607"/>
                  </p:ext>
                </p:extLst>
              </p:nvPr>
            </p:nvGraphicFramePr>
            <p:xfrm>
              <a:off x="4612" y="2976"/>
              <a:ext cx="888" cy="248"/>
            </p:xfrm>
            <a:graphic>
              <a:graphicData uri="http://schemas.openxmlformats.org/presentationml/2006/ole">
                <mc:AlternateContent xmlns:mc="http://schemas.openxmlformats.org/markup-compatibility/2006">
                  <mc:Choice xmlns:v="urn:schemas-microsoft-com:vml" Requires="v">
                    <p:oleObj spid="_x0000_s15365" name="Equation" r:id="rId10" imgW="1409088" imgH="393529" progId="Equation.3">
                      <p:embed/>
                    </p:oleObj>
                  </mc:Choice>
                  <mc:Fallback>
                    <p:oleObj name="Equation" r:id="rId10" imgW="1409088" imgH="393529" progId="Equation.3">
                      <p:embed/>
                      <p:pic>
                        <p:nvPicPr>
                          <p:cNvPr id="35"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12" y="2976"/>
                            <a:ext cx="888" cy="248"/>
                          </a:xfrm>
                          <a:prstGeom prst="rect">
                            <a:avLst/>
                          </a:prstGeom>
                          <a:solidFill>
                            <a:srgbClr val="FFFF00"/>
                          </a:solidFill>
                          <a:ln>
                            <a:noFill/>
                          </a:ln>
                          <a:effectLst/>
                        </p:spPr>
                      </p:pic>
                    </p:oleObj>
                  </mc:Fallback>
                </mc:AlternateContent>
              </a:graphicData>
            </a:graphic>
          </p:graphicFrame>
          <p:graphicFrame>
            <p:nvGraphicFramePr>
              <p:cNvPr id="36" name="Object 13"/>
              <p:cNvGraphicFramePr>
                <a:graphicFrameLocks noChangeAspect="1"/>
              </p:cNvGraphicFramePr>
              <p:nvPr/>
            </p:nvGraphicFramePr>
            <p:xfrm>
              <a:off x="5534" y="3022"/>
              <a:ext cx="48" cy="156"/>
            </p:xfrm>
            <a:graphic>
              <a:graphicData uri="http://schemas.openxmlformats.org/presentationml/2006/ole">
                <mc:AlternateContent xmlns:mc="http://schemas.openxmlformats.org/markup-compatibility/2006">
                  <mc:Choice xmlns:v="urn:schemas-microsoft-com:vml" Requires="v">
                    <p:oleObj spid="_x0000_s15366" name="Bitmap Image" r:id="rId12" imgW="76312" imgH="247685" progId="Paint.Picture">
                      <p:embed/>
                    </p:oleObj>
                  </mc:Choice>
                  <mc:Fallback>
                    <p:oleObj name="Bitmap Image" r:id="rId12" imgW="76312" imgH="247685" progId="Paint.Picture">
                      <p:embed/>
                      <p:pic>
                        <p:nvPicPr>
                          <p:cNvPr id="36"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34" y="3022"/>
                            <a:ext cx="48"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 name="Rectangle 22"/>
              <p:cNvSpPr>
                <a:spLocks noChangeArrowheads="1"/>
              </p:cNvSpPr>
              <p:nvPr/>
            </p:nvSpPr>
            <p:spPr bwMode="auto">
              <a:xfrm>
                <a:off x="4596" y="2974"/>
                <a:ext cx="1003" cy="25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grpSp>
      </p:grpSp>
      <p:grpSp>
        <p:nvGrpSpPr>
          <p:cNvPr id="40" name="Group 35"/>
          <p:cNvGrpSpPr>
            <a:grpSpLocks/>
          </p:cNvGrpSpPr>
          <p:nvPr/>
        </p:nvGrpSpPr>
        <p:grpSpPr bwMode="auto">
          <a:xfrm>
            <a:off x="4202367" y="4909996"/>
            <a:ext cx="4930775" cy="1446212"/>
            <a:chOff x="2562" y="3159"/>
            <a:chExt cx="3106" cy="911"/>
          </a:xfrm>
        </p:grpSpPr>
        <p:grpSp>
          <p:nvGrpSpPr>
            <p:cNvPr id="41" name="Group 28"/>
            <p:cNvGrpSpPr>
              <a:grpSpLocks/>
            </p:cNvGrpSpPr>
            <p:nvPr/>
          </p:nvGrpSpPr>
          <p:grpSpPr bwMode="auto">
            <a:xfrm>
              <a:off x="2562" y="3159"/>
              <a:ext cx="1287" cy="216"/>
              <a:chOff x="2562" y="3159"/>
              <a:chExt cx="1287" cy="216"/>
            </a:xfrm>
          </p:grpSpPr>
          <p:graphicFrame>
            <p:nvGraphicFramePr>
              <p:cNvPr id="48" name="Object 9"/>
              <p:cNvGraphicFramePr>
                <a:graphicFrameLocks noChangeAspect="1"/>
              </p:cNvGraphicFramePr>
              <p:nvPr/>
            </p:nvGraphicFramePr>
            <p:xfrm>
              <a:off x="2705" y="3159"/>
              <a:ext cx="1144" cy="216"/>
            </p:xfrm>
            <a:graphic>
              <a:graphicData uri="http://schemas.openxmlformats.org/presentationml/2006/ole">
                <mc:AlternateContent xmlns:mc="http://schemas.openxmlformats.org/markup-compatibility/2006">
                  <mc:Choice xmlns:v="urn:schemas-microsoft-com:vml" Requires="v">
                    <p:oleObj spid="_x0000_s15367" name="Equation" r:id="rId14" imgW="1816100" imgH="342900" progId="Equation.3">
                      <p:embed/>
                    </p:oleObj>
                  </mc:Choice>
                  <mc:Fallback>
                    <p:oleObj name="Equation" r:id="rId14" imgW="1816100" imgH="342900" progId="Equation.3">
                      <p:embed/>
                      <p:pic>
                        <p:nvPicPr>
                          <p:cNvPr id="48"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05" y="3159"/>
                            <a:ext cx="1144"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10"/>
              <p:cNvGraphicFramePr>
                <a:graphicFrameLocks noChangeAspect="1"/>
              </p:cNvGraphicFramePr>
              <p:nvPr/>
            </p:nvGraphicFramePr>
            <p:xfrm>
              <a:off x="2562" y="3177"/>
              <a:ext cx="144" cy="180"/>
            </p:xfrm>
            <a:graphic>
              <a:graphicData uri="http://schemas.openxmlformats.org/presentationml/2006/ole">
                <mc:AlternateContent xmlns:mc="http://schemas.openxmlformats.org/markup-compatibility/2006">
                  <mc:Choice xmlns:v="urn:schemas-microsoft-com:vml" Requires="v">
                    <p:oleObj spid="_x0000_s15368" name="Bitmap Image" r:id="rId16" imgW="228571" imgH="285866" progId="Paint.Picture">
                      <p:embed/>
                    </p:oleObj>
                  </mc:Choice>
                  <mc:Fallback>
                    <p:oleObj name="Bitmap Image" r:id="rId16" imgW="228571" imgH="285866" progId="Paint.Picture">
                      <p:embed/>
                      <p:pic>
                        <p:nvPicPr>
                          <p:cNvPr id="49" name="Object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62" y="3177"/>
                            <a:ext cx="144"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42" name="Object 6"/>
            <p:cNvGraphicFramePr>
              <a:graphicFrameLocks noChangeAspect="1"/>
            </p:cNvGraphicFramePr>
            <p:nvPr/>
          </p:nvGraphicFramePr>
          <p:xfrm>
            <a:off x="2859" y="3406"/>
            <a:ext cx="1584" cy="664"/>
          </p:xfrm>
          <a:graphic>
            <a:graphicData uri="http://schemas.openxmlformats.org/presentationml/2006/ole">
              <mc:AlternateContent xmlns:mc="http://schemas.openxmlformats.org/markup-compatibility/2006">
                <mc:Choice xmlns:v="urn:schemas-microsoft-com:vml" Requires="v">
                  <p:oleObj spid="_x0000_s15369" name="Equation" r:id="rId18" imgW="2514600" imgH="1054100" progId="Equation.3">
                    <p:embed/>
                  </p:oleObj>
                </mc:Choice>
                <mc:Fallback>
                  <p:oleObj name="Equation" r:id="rId18" imgW="2514600" imgH="1054100" progId="Equation.3">
                    <p:embed/>
                    <p:pic>
                      <p:nvPicPr>
                        <p:cNvPr id="42" name="Object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859" y="3406"/>
                          <a:ext cx="1584" cy="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3" name="Group 34"/>
            <p:cNvGrpSpPr>
              <a:grpSpLocks/>
            </p:cNvGrpSpPr>
            <p:nvPr/>
          </p:nvGrpSpPr>
          <p:grpSpPr bwMode="auto">
            <a:xfrm>
              <a:off x="4613" y="3709"/>
              <a:ext cx="1055" cy="276"/>
              <a:chOff x="4608" y="3762"/>
              <a:chExt cx="1055" cy="276"/>
            </a:xfrm>
          </p:grpSpPr>
          <p:grpSp>
            <p:nvGrpSpPr>
              <p:cNvPr id="44" name="Group 32"/>
              <p:cNvGrpSpPr>
                <a:grpSpLocks/>
              </p:cNvGrpSpPr>
              <p:nvPr/>
            </p:nvGrpSpPr>
            <p:grpSpPr bwMode="auto">
              <a:xfrm>
                <a:off x="4636" y="3788"/>
                <a:ext cx="999" cy="224"/>
                <a:chOff x="4661" y="3761"/>
                <a:chExt cx="999" cy="224"/>
              </a:xfrm>
            </p:grpSpPr>
            <p:graphicFrame>
              <p:nvGraphicFramePr>
                <p:cNvPr id="46" name="Object 7"/>
                <p:cNvGraphicFramePr>
                  <a:graphicFrameLocks noChangeAspect="1"/>
                </p:cNvGraphicFramePr>
                <p:nvPr>
                  <p:extLst>
                    <p:ext uri="{D42A27DB-BD31-4B8C-83A1-F6EECF244321}">
                      <p14:modId xmlns:p14="http://schemas.microsoft.com/office/powerpoint/2010/main" val="3567193148"/>
                    </p:ext>
                  </p:extLst>
                </p:nvPr>
              </p:nvGraphicFramePr>
              <p:xfrm>
                <a:off x="4661" y="3761"/>
                <a:ext cx="912" cy="224"/>
              </p:xfrm>
              <a:graphic>
                <a:graphicData uri="http://schemas.openxmlformats.org/presentationml/2006/ole">
                  <mc:AlternateContent xmlns:mc="http://schemas.openxmlformats.org/markup-compatibility/2006">
                    <mc:Choice xmlns:v="urn:schemas-microsoft-com:vml" Requires="v">
                      <p:oleObj spid="_x0000_s15370" name="Equation" r:id="rId20" imgW="1447172" imgH="355446" progId="Equation.3">
                        <p:embed/>
                      </p:oleObj>
                    </mc:Choice>
                    <mc:Fallback>
                      <p:oleObj name="Equation" r:id="rId20" imgW="1447172" imgH="355446" progId="Equation.3">
                        <p:embed/>
                        <p:pic>
                          <p:nvPicPr>
                            <p:cNvPr id="46" name="Object 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61" y="3761"/>
                              <a:ext cx="912" cy="224"/>
                            </a:xfrm>
                            <a:prstGeom prst="rect">
                              <a:avLst/>
                            </a:prstGeom>
                            <a:solidFill>
                              <a:srgbClr val="FFFF00"/>
                            </a:solidFill>
                            <a:ln>
                              <a:noFill/>
                            </a:ln>
                            <a:effectLst/>
                          </p:spPr>
                        </p:pic>
                      </p:oleObj>
                    </mc:Fallback>
                  </mc:AlternateContent>
                </a:graphicData>
              </a:graphic>
            </p:graphicFrame>
            <p:graphicFrame>
              <p:nvGraphicFramePr>
                <p:cNvPr id="47" name="Object 8"/>
                <p:cNvGraphicFramePr>
                  <a:graphicFrameLocks noChangeAspect="1"/>
                </p:cNvGraphicFramePr>
                <p:nvPr/>
              </p:nvGraphicFramePr>
              <p:xfrm>
                <a:off x="5576" y="3789"/>
                <a:ext cx="84" cy="168"/>
              </p:xfrm>
              <a:graphic>
                <a:graphicData uri="http://schemas.openxmlformats.org/presentationml/2006/ole">
                  <mc:AlternateContent xmlns:mc="http://schemas.openxmlformats.org/markup-compatibility/2006">
                    <mc:Choice xmlns:v="urn:schemas-microsoft-com:vml" Requires="v">
                      <p:oleObj spid="_x0000_s15371" name="Bitmap Image" r:id="rId22" imgW="133192" imgH="266737" progId="Paint.Picture">
                        <p:embed/>
                      </p:oleObj>
                    </mc:Choice>
                    <mc:Fallback>
                      <p:oleObj name="Bitmap Image" r:id="rId22" imgW="133192" imgH="266737" progId="Paint.Picture">
                        <p:embed/>
                        <p:pic>
                          <p:nvPicPr>
                            <p:cNvPr id="47" name="Object 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576" y="3789"/>
                              <a:ext cx="84"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5" name="Rectangle 33"/>
              <p:cNvSpPr>
                <a:spLocks noChangeArrowheads="1"/>
              </p:cNvSpPr>
              <p:nvPr/>
            </p:nvSpPr>
            <p:spPr bwMode="auto">
              <a:xfrm>
                <a:off x="4608" y="3762"/>
                <a:ext cx="1055" cy="27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grpSp>
      </p:grpSp>
      <p:grpSp>
        <p:nvGrpSpPr>
          <p:cNvPr id="5" name="Group 4">
            <a:extLst>
              <a:ext uri="{FF2B5EF4-FFF2-40B4-BE49-F238E27FC236}">
                <a16:creationId xmlns:a16="http://schemas.microsoft.com/office/drawing/2014/main" id="{FAA9E4A2-5828-495B-8BA0-E7311332FF53}"/>
              </a:ext>
            </a:extLst>
          </p:cNvPr>
          <p:cNvGrpSpPr/>
          <p:nvPr/>
        </p:nvGrpSpPr>
        <p:grpSpPr>
          <a:xfrm>
            <a:off x="3946779" y="1858821"/>
            <a:ext cx="5505006" cy="1147762"/>
            <a:chOff x="3946779" y="1858821"/>
            <a:chExt cx="5505006" cy="1147762"/>
          </a:xfrm>
        </p:grpSpPr>
        <p:grpSp>
          <p:nvGrpSpPr>
            <p:cNvPr id="50" name="Group 38"/>
            <p:cNvGrpSpPr>
              <a:grpSpLocks/>
            </p:cNvGrpSpPr>
            <p:nvPr/>
          </p:nvGrpSpPr>
          <p:grpSpPr bwMode="auto">
            <a:xfrm>
              <a:off x="3946779" y="1858821"/>
              <a:ext cx="5341938" cy="1147762"/>
              <a:chOff x="2378" y="1177"/>
              <a:chExt cx="3365" cy="723"/>
            </a:xfrm>
          </p:grpSpPr>
          <p:grpSp>
            <p:nvGrpSpPr>
              <p:cNvPr id="51" name="Group 24"/>
              <p:cNvGrpSpPr>
                <a:grpSpLocks/>
              </p:cNvGrpSpPr>
              <p:nvPr/>
            </p:nvGrpSpPr>
            <p:grpSpPr bwMode="auto">
              <a:xfrm>
                <a:off x="2555" y="1461"/>
                <a:ext cx="3052" cy="439"/>
                <a:chOff x="2611" y="1237"/>
                <a:chExt cx="3052" cy="439"/>
              </a:xfrm>
            </p:grpSpPr>
            <p:grpSp>
              <p:nvGrpSpPr>
                <p:cNvPr id="53" name="Group 10"/>
                <p:cNvGrpSpPr>
                  <a:grpSpLocks/>
                </p:cNvGrpSpPr>
                <p:nvPr/>
              </p:nvGrpSpPr>
              <p:grpSpPr bwMode="auto">
                <a:xfrm>
                  <a:off x="2611" y="1237"/>
                  <a:ext cx="1172" cy="216"/>
                  <a:chOff x="2694" y="1282"/>
                  <a:chExt cx="1172" cy="216"/>
                </a:xfrm>
              </p:grpSpPr>
              <p:graphicFrame>
                <p:nvGraphicFramePr>
                  <p:cNvPr id="56" name="Object 4"/>
                  <p:cNvGraphicFramePr>
                    <a:graphicFrameLocks noChangeAspect="1"/>
                  </p:cNvGraphicFramePr>
                  <p:nvPr/>
                </p:nvGraphicFramePr>
                <p:xfrm>
                  <a:off x="2882" y="1282"/>
                  <a:ext cx="984" cy="216"/>
                </p:xfrm>
                <a:graphic>
                  <a:graphicData uri="http://schemas.openxmlformats.org/presentationml/2006/ole">
                    <mc:AlternateContent xmlns:mc="http://schemas.openxmlformats.org/markup-compatibility/2006">
                      <mc:Choice xmlns:v="urn:schemas-microsoft-com:vml" Requires="v">
                        <p:oleObj spid="_x0000_s15372" name="Equation" r:id="rId24" imgW="1562100" imgH="342900" progId="Equation.3">
                          <p:embed/>
                        </p:oleObj>
                      </mc:Choice>
                      <mc:Fallback>
                        <p:oleObj name="Equation" r:id="rId24" imgW="1562100" imgH="342900" progId="Equation.3">
                          <p:embed/>
                          <p:pic>
                            <p:nvPicPr>
                              <p:cNvPr id="56" name="Object 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882" y="1282"/>
                                <a:ext cx="984"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 name="Object 5"/>
                  <p:cNvGraphicFramePr>
                    <a:graphicFrameLocks noChangeAspect="1"/>
                  </p:cNvGraphicFramePr>
                  <p:nvPr/>
                </p:nvGraphicFramePr>
                <p:xfrm>
                  <a:off x="2694" y="1327"/>
                  <a:ext cx="162" cy="126"/>
                </p:xfrm>
                <a:graphic>
                  <a:graphicData uri="http://schemas.openxmlformats.org/presentationml/2006/ole">
                    <mc:AlternateContent xmlns:mc="http://schemas.openxmlformats.org/markup-compatibility/2006">
                      <mc:Choice xmlns:v="urn:schemas-microsoft-com:vml" Requires="v">
                        <p:oleObj spid="_x0000_s15373" name="Bitmap Image" r:id="rId26" imgW="257007" imgH="200159" progId="Paint.Picture">
                          <p:embed/>
                        </p:oleObj>
                      </mc:Choice>
                      <mc:Fallback>
                        <p:oleObj name="Bitmap Image" r:id="rId26" imgW="257007" imgH="200159" progId="Paint.Picture">
                          <p:embed/>
                          <p:pic>
                            <p:nvPicPr>
                              <p:cNvPr id="57" name="Object 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694" y="1327"/>
                                <a:ext cx="162"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54" name="Object 2"/>
                <p:cNvGraphicFramePr>
                  <a:graphicFrameLocks noChangeAspect="1"/>
                </p:cNvGraphicFramePr>
                <p:nvPr/>
              </p:nvGraphicFramePr>
              <p:xfrm>
                <a:off x="2825" y="1492"/>
                <a:ext cx="472" cy="184"/>
              </p:xfrm>
              <a:graphic>
                <a:graphicData uri="http://schemas.openxmlformats.org/presentationml/2006/ole">
                  <mc:AlternateContent xmlns:mc="http://schemas.openxmlformats.org/markup-compatibility/2006">
                    <mc:Choice xmlns:v="urn:schemas-microsoft-com:vml" Requires="v">
                      <p:oleObj spid="_x0000_s15374" name="Equation" r:id="rId28" imgW="748975" imgH="291973" progId="Equation.3">
                        <p:embed/>
                      </p:oleObj>
                    </mc:Choice>
                    <mc:Fallback>
                      <p:oleObj name="Equation" r:id="rId28" imgW="748975" imgH="291973" progId="Equation.3">
                        <p:embed/>
                        <p:pic>
                          <p:nvPicPr>
                            <p:cNvPr id="54" name="Object 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825" y="1492"/>
                              <a:ext cx="472"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 name="Object 3"/>
                <p:cNvGraphicFramePr>
                  <a:graphicFrameLocks noChangeAspect="1"/>
                </p:cNvGraphicFramePr>
                <p:nvPr>
                  <p:extLst>
                    <p:ext uri="{D42A27DB-BD31-4B8C-83A1-F6EECF244321}">
                      <p14:modId xmlns:p14="http://schemas.microsoft.com/office/powerpoint/2010/main" val="3533843978"/>
                    </p:ext>
                  </p:extLst>
                </p:nvPr>
              </p:nvGraphicFramePr>
              <p:xfrm>
                <a:off x="5279" y="1490"/>
                <a:ext cx="384" cy="184"/>
              </p:xfrm>
              <a:graphic>
                <a:graphicData uri="http://schemas.openxmlformats.org/presentationml/2006/ole">
                  <mc:AlternateContent xmlns:mc="http://schemas.openxmlformats.org/markup-compatibility/2006">
                    <mc:Choice xmlns:v="urn:schemas-microsoft-com:vml" Requires="v">
                      <p:oleObj spid="_x0000_s15375" name="Equation" r:id="rId30" imgW="609336" imgH="291973" progId="Equation.3">
                        <p:embed/>
                      </p:oleObj>
                    </mc:Choice>
                    <mc:Fallback>
                      <p:oleObj name="Equation" r:id="rId30" imgW="609336" imgH="291973" progId="Equation.3">
                        <p:embed/>
                        <p:pic>
                          <p:nvPicPr>
                            <p:cNvPr id="55" name="Object 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279" y="1490"/>
                              <a:ext cx="384" cy="184"/>
                            </a:xfrm>
                            <a:prstGeom prst="rect">
                              <a:avLst/>
                            </a:prstGeom>
                            <a:solidFill>
                              <a:srgbClr val="FFFF00"/>
                            </a:solidFill>
                            <a:ln w="9525">
                              <a:solidFill>
                                <a:srgbClr val="FF0000"/>
                              </a:solidFill>
                              <a:miter lim="800000"/>
                              <a:headEnd/>
                              <a:tailEnd/>
                            </a:ln>
                            <a:effectLst/>
                          </p:spPr>
                        </p:pic>
                      </p:oleObj>
                    </mc:Fallback>
                  </mc:AlternateContent>
                </a:graphicData>
              </a:graphic>
            </p:graphicFrame>
          </p:grpSp>
          <p:sp>
            <p:nvSpPr>
              <p:cNvPr id="52" name="Text Box 36"/>
              <p:cNvSpPr txBox="1">
                <a:spLocks noChangeArrowheads="1"/>
              </p:cNvSpPr>
              <p:nvPr/>
            </p:nvSpPr>
            <p:spPr bwMode="auto">
              <a:xfrm>
                <a:off x="2378" y="1177"/>
                <a:ext cx="336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buFontTx/>
                  <a:buChar char="•"/>
                </a:pPr>
                <a:r>
                  <a:rPr lang="en-US" altLang="en-US" sz="1800"/>
                  <a:t>Solve the three scalar equilibrium equations.</a:t>
                </a:r>
                <a:endParaRPr lang="en-US" altLang="en-US"/>
              </a:p>
            </p:txBody>
          </p:sp>
        </p:grpSp>
        <p:pic>
          <p:nvPicPr>
            <p:cNvPr id="3" name="Picture 2"/>
            <p:cNvPicPr>
              <a:picLocks noChangeAspect="1"/>
            </p:cNvPicPr>
            <p:nvPr/>
          </p:nvPicPr>
          <p:blipFill>
            <a:blip r:embed="rId32"/>
            <a:stretch>
              <a:fillRect/>
            </a:stretch>
          </p:blipFill>
          <p:spPr>
            <a:xfrm rot="5400000">
              <a:off x="9288717" y="2733152"/>
              <a:ext cx="77724" cy="248412"/>
            </a:xfrm>
            <a:prstGeom prst="rect">
              <a:avLst/>
            </a:prstGeom>
          </p:spPr>
        </p:pic>
      </p:grpSp>
      <p:pic>
        <p:nvPicPr>
          <p:cNvPr id="4" name="Picture 3">
            <a:extLst>
              <a:ext uri="{FF2B5EF4-FFF2-40B4-BE49-F238E27FC236}">
                <a16:creationId xmlns:a16="http://schemas.microsoft.com/office/drawing/2014/main" id="{508378E9-FDEE-4855-BA2D-357DA554C331}"/>
              </a:ext>
            </a:extLst>
          </p:cNvPr>
          <p:cNvPicPr>
            <a:picLocks noChangeAspect="1"/>
          </p:cNvPicPr>
          <p:nvPr/>
        </p:nvPicPr>
        <p:blipFill>
          <a:blip r:embed="rId33"/>
          <a:stretch>
            <a:fillRect/>
          </a:stretch>
        </p:blipFill>
        <p:spPr>
          <a:xfrm>
            <a:off x="346459" y="1583325"/>
            <a:ext cx="3369801" cy="1777733"/>
          </a:xfrm>
          <a:prstGeom prst="rect">
            <a:avLst/>
          </a:prstGeom>
        </p:spPr>
      </p:pic>
      <p:grpSp>
        <p:nvGrpSpPr>
          <p:cNvPr id="10" name="Group 9"/>
          <p:cNvGrpSpPr/>
          <p:nvPr/>
        </p:nvGrpSpPr>
        <p:grpSpPr>
          <a:xfrm>
            <a:off x="1363028" y="3646521"/>
            <a:ext cx="1312474" cy="1198563"/>
            <a:chOff x="1363028" y="3646521"/>
            <a:chExt cx="1312474" cy="1198563"/>
          </a:xfrm>
        </p:grpSpPr>
        <p:cxnSp>
          <p:nvCxnSpPr>
            <p:cNvPr id="58" name="Straight Arrow Connector 57"/>
            <p:cNvCxnSpPr/>
            <p:nvPr/>
          </p:nvCxnSpPr>
          <p:spPr bwMode="auto">
            <a:xfrm flipV="1">
              <a:off x="1942466" y="4389471"/>
              <a:ext cx="576263" cy="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bwMode="auto">
            <a:xfrm rot="5400000" flipH="1" flipV="1">
              <a:off x="1654334" y="4114040"/>
              <a:ext cx="576263" cy="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0" name="TextBox 8"/>
            <p:cNvSpPr txBox="1">
              <a:spLocks noChangeArrowheads="1"/>
            </p:cNvSpPr>
            <p:nvPr/>
          </p:nvSpPr>
          <p:spPr bwMode="auto">
            <a:xfrm>
              <a:off x="2420304" y="4324383"/>
              <a:ext cx="2551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b="1" dirty="0" err="1"/>
                <a:t>i</a:t>
              </a:r>
              <a:endParaRPr lang="en-US" altLang="en-US" b="1" dirty="0"/>
            </a:p>
          </p:txBody>
        </p:sp>
        <p:sp>
          <p:nvSpPr>
            <p:cNvPr id="61" name="TextBox 27"/>
            <p:cNvSpPr txBox="1">
              <a:spLocks noChangeArrowheads="1"/>
            </p:cNvSpPr>
            <p:nvPr/>
          </p:nvSpPr>
          <p:spPr bwMode="auto">
            <a:xfrm>
              <a:off x="1999615" y="3646521"/>
              <a:ext cx="2696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b="1" dirty="0"/>
                <a:t>j</a:t>
              </a:r>
            </a:p>
          </p:txBody>
        </p:sp>
        <p:sp>
          <p:nvSpPr>
            <p:cNvPr id="62" name="Arc 61"/>
            <p:cNvSpPr/>
            <p:nvPr/>
          </p:nvSpPr>
          <p:spPr>
            <a:xfrm>
              <a:off x="1363028" y="4183097"/>
              <a:ext cx="787400" cy="661987"/>
            </a:xfrm>
            <a:prstGeom prst="arc">
              <a:avLst/>
            </a:prstGeom>
            <a:ln w="38100">
              <a:solidFill>
                <a:schemeClr val="tx1"/>
              </a:solidFill>
              <a:headEnd type="triangle" w="med" len="med"/>
              <a:tailEnd type="none" w="med" len="med"/>
            </a:ln>
          </p:spPr>
          <p:style>
            <a:lnRef idx="2">
              <a:schemeClr val="dk1"/>
            </a:lnRef>
            <a:fillRef idx="0">
              <a:schemeClr val="dk1"/>
            </a:fillRef>
            <a:effectRef idx="1">
              <a:schemeClr val="dk1"/>
            </a:effectRef>
            <a:fontRef idx="minor">
              <a:schemeClr val="tx1"/>
            </a:fontRef>
          </p:style>
          <p:txBody>
            <a:bodyPr anchor="ctr"/>
            <a:lstStyle/>
            <a:p>
              <a:pPr algn="ctr" eaLnBrk="1" hangingPunct="1">
                <a:defRPr/>
              </a:pPr>
              <a:endParaRPr lang="en-US"/>
            </a:p>
          </p:txBody>
        </p:sp>
        <p:sp>
          <p:nvSpPr>
            <p:cNvPr id="63" name="TextBox 27"/>
            <p:cNvSpPr txBox="1">
              <a:spLocks noChangeArrowheads="1"/>
            </p:cNvSpPr>
            <p:nvPr/>
          </p:nvSpPr>
          <p:spPr bwMode="auto">
            <a:xfrm>
              <a:off x="1487102" y="4096823"/>
              <a:ext cx="3273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b="1" dirty="0"/>
                <a:t>k</a:t>
              </a:r>
            </a:p>
          </p:txBody>
        </p:sp>
      </p:grpSp>
    </p:spTree>
    <p:extLst>
      <p:ext uri="{BB962C8B-B14F-4D97-AF65-F5344CB8AC3E}">
        <p14:creationId xmlns:p14="http://schemas.microsoft.com/office/powerpoint/2010/main" val="161506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90500" y="-116360"/>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Conceptual question</a:t>
            </a:r>
          </a:p>
        </p:txBody>
      </p:sp>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29</a:t>
            </a:fld>
            <a:endParaRPr lang="en-US" altLang="en-US"/>
          </a:p>
        </p:txBody>
      </p:sp>
      <p:pic>
        <p:nvPicPr>
          <p:cNvPr id="10" name="Picture 7"/>
          <p:cNvPicPr>
            <a:picLocks noChangeAspect="1"/>
          </p:cNvPicPr>
          <p:nvPr/>
        </p:nvPicPr>
        <p:blipFill>
          <a:blip r:embed="rId3">
            <a:extLst>
              <a:ext uri="{28A0092B-C50C-407E-A947-70E740481C1C}">
                <a14:useLocalDpi xmlns:a14="http://schemas.microsoft.com/office/drawing/2010/main" val="0"/>
              </a:ext>
            </a:extLst>
          </a:blip>
          <a:srcRect l="18559" t="16591" b="-2"/>
          <a:stretch>
            <a:fillRect/>
          </a:stretch>
        </p:blipFill>
        <p:spPr bwMode="auto">
          <a:xfrm>
            <a:off x="4737100" y="1436688"/>
            <a:ext cx="4243388" cy="205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p:cNvPicPr>
            <a:picLocks noChangeAspect="1"/>
          </p:cNvPicPr>
          <p:nvPr/>
        </p:nvPicPr>
        <p:blipFill>
          <a:blip r:embed="rId4">
            <a:extLst>
              <a:ext uri="{28A0092B-C50C-407E-A947-70E740481C1C}">
                <a14:useLocalDpi xmlns:a14="http://schemas.microsoft.com/office/drawing/2010/main" val="0"/>
              </a:ext>
            </a:extLst>
          </a:blip>
          <a:srcRect t="7848" r="20721"/>
          <a:stretch>
            <a:fillRect/>
          </a:stretch>
        </p:blipFill>
        <p:spPr bwMode="auto">
          <a:xfrm>
            <a:off x="471488" y="1231900"/>
            <a:ext cx="4129087" cy="226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9"/>
          <p:cNvSpPr txBox="1">
            <a:spLocks noChangeArrowheads="1"/>
          </p:cNvSpPr>
          <p:nvPr/>
        </p:nvSpPr>
        <p:spPr bwMode="auto">
          <a:xfrm>
            <a:off x="792163" y="3684588"/>
            <a:ext cx="73548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b="1" dirty="0"/>
              <a:t>The thin pipe P and the uniform cylinder C have the same outside radius and the same mass.  If they are both released from rest, which of the following statements is true?</a:t>
            </a:r>
          </a:p>
        </p:txBody>
      </p:sp>
      <p:sp>
        <p:nvSpPr>
          <p:cNvPr id="17" name="TextBox 10"/>
          <p:cNvSpPr txBox="1">
            <a:spLocks noChangeArrowheads="1"/>
          </p:cNvSpPr>
          <p:nvPr/>
        </p:nvSpPr>
        <p:spPr bwMode="auto">
          <a:xfrm>
            <a:off x="1119188" y="4899025"/>
            <a:ext cx="72659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buFontTx/>
              <a:buAutoNum type="alphaLcParenR"/>
            </a:pPr>
            <a:r>
              <a:rPr lang="en-US" altLang="en-US" sz="2400"/>
              <a:t>The pipe </a:t>
            </a:r>
            <a:r>
              <a:rPr lang="en-US" altLang="en-US" sz="2400" i="1"/>
              <a:t>P </a:t>
            </a:r>
            <a:r>
              <a:rPr lang="en-US" altLang="en-US" sz="2400"/>
              <a:t>will have a greater acceleration</a:t>
            </a:r>
          </a:p>
          <a:p>
            <a:pPr eaLnBrk="1" hangingPunct="1">
              <a:buFontTx/>
              <a:buAutoNum type="alphaLcParenR"/>
            </a:pPr>
            <a:r>
              <a:rPr lang="en-US" altLang="en-US" sz="2400"/>
              <a:t>The cylinder </a:t>
            </a:r>
            <a:r>
              <a:rPr lang="en-US" altLang="en-US" sz="2400" i="1"/>
              <a:t>C</a:t>
            </a:r>
            <a:r>
              <a:rPr lang="en-US" altLang="en-US" sz="2400"/>
              <a:t> will have a greater acceleration</a:t>
            </a:r>
          </a:p>
          <a:p>
            <a:pPr eaLnBrk="1" hangingPunct="1">
              <a:buFontTx/>
              <a:buAutoNum type="alphaLcParenR"/>
            </a:pPr>
            <a:r>
              <a:rPr lang="en-US" altLang="en-US" sz="2400"/>
              <a:t>The cylinder and pipe will have the same acceleration</a:t>
            </a:r>
          </a:p>
        </p:txBody>
      </p:sp>
      <p:sp>
        <p:nvSpPr>
          <p:cNvPr id="18" name="Rounded Rectangle 17"/>
          <p:cNvSpPr/>
          <p:nvPr/>
        </p:nvSpPr>
        <p:spPr>
          <a:xfrm>
            <a:off x="1023938" y="5295900"/>
            <a:ext cx="6481762" cy="415925"/>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70658" name="Picture 2" descr="https://efcms.engr.utk.edu/ef151-2019-08/m4/class-4-3/img/mmichar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761" y="834145"/>
            <a:ext cx="8316867" cy="5522400"/>
          </a:xfrm>
          <a:prstGeom prst="rect">
            <a:avLst/>
          </a:prstGeom>
          <a:noFill/>
          <a:extLst>
            <a:ext uri="{909E8E84-426E-40DD-AFC4-6F175D3DCCD1}">
              <a14:hiddenFill xmlns:a14="http://schemas.microsoft.com/office/drawing/2010/main">
                <a:solidFill>
                  <a:srgbClr val="FFFFFF"/>
                </a:solidFill>
              </a14:hiddenFill>
            </a:ext>
          </a:extLst>
        </p:spPr>
      </p:pic>
      <p:pic>
        <p:nvPicPr>
          <p:cNvPr id="70660" name="Picture 4" descr="File:Rolling Racers - Moment of inertia.gif - Wikimedia Commons"/>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2466181" y="4099806"/>
            <a:ext cx="4572000" cy="257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34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6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6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BF28668-276B-45C1-A181-AEB78CCD96EB}" type="slidenum">
              <a:rPr lang="en-SG" smtClean="0"/>
              <a:t>3</a:t>
            </a:fld>
            <a:endParaRPr lang="en-SG" dirty="0"/>
          </a:p>
        </p:txBody>
      </p:sp>
      <p:pic>
        <p:nvPicPr>
          <p:cNvPr id="4" name="Picture 4" descr="C:\Users\bself\Downloads\QD-129213.jpg"/>
          <p:cNvPicPr>
            <a:picLocks noChangeAspect="1" noChangeArrowheads="1"/>
          </p:cNvPicPr>
          <p:nvPr/>
        </p:nvPicPr>
        <p:blipFill>
          <a:blip r:embed="rId2">
            <a:extLst>
              <a:ext uri="{28A0092B-C50C-407E-A947-70E740481C1C}">
                <a14:useLocalDpi xmlns:a14="http://schemas.microsoft.com/office/drawing/2010/main" val="0"/>
              </a:ext>
            </a:extLst>
          </a:blip>
          <a:srcRect l="2579" t="-5161" r="25928" b="5161"/>
          <a:stretch>
            <a:fillRect/>
          </a:stretch>
        </p:blipFill>
        <p:spPr bwMode="auto">
          <a:xfrm>
            <a:off x="584200" y="2968625"/>
            <a:ext cx="3405188"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3"/>
          <p:cNvSpPr txBox="1">
            <a:spLocks noChangeArrowheads="1"/>
          </p:cNvSpPr>
          <p:nvPr/>
        </p:nvSpPr>
        <p:spPr bwMode="auto">
          <a:xfrm>
            <a:off x="438150" y="1187450"/>
            <a:ext cx="3697288"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algn="just" eaLnBrk="1" hangingPunct="1"/>
            <a:r>
              <a:rPr lang="en-US" altLang="en-US" dirty="0">
                <a:latin typeface="Arial" panose="020B0604020202020204" pitchFamily="34" charset="0"/>
                <a:cs typeface="Arial" panose="020B0604020202020204" pitchFamily="34" charset="0"/>
              </a:rPr>
              <a:t>Early design of prosthetic legs relied heavily on kinetics.  It was necessary to calculate the different kinematics, loads, and moments applied to the leg to make a safe device.</a:t>
            </a:r>
          </a:p>
        </p:txBody>
      </p:sp>
      <p:pic>
        <p:nvPicPr>
          <p:cNvPr id="6" name="Picture 5" descr="C:\Users\bself\Downloads\QD-s116e05364.jpg"/>
          <p:cNvPicPr>
            <a:picLocks noChangeAspect="1" noChangeArrowheads="1"/>
          </p:cNvPicPr>
          <p:nvPr/>
        </p:nvPicPr>
        <p:blipFill rotWithShape="1">
          <a:blip r:embed="rId3">
            <a:extLst>
              <a:ext uri="{28A0092B-C50C-407E-A947-70E740481C1C}">
                <a14:useLocalDpi xmlns:a14="http://schemas.microsoft.com/office/drawing/2010/main" val="0"/>
              </a:ext>
            </a:extLst>
          </a:blip>
          <a:srcRect b="2233"/>
          <a:stretch/>
        </p:blipFill>
        <p:spPr bwMode="auto">
          <a:xfrm>
            <a:off x="4452938" y="3133516"/>
            <a:ext cx="4495800" cy="3124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3"/>
          <p:cNvSpPr txBox="1">
            <a:spLocks noChangeArrowheads="1"/>
          </p:cNvSpPr>
          <p:nvPr/>
        </p:nvSpPr>
        <p:spPr bwMode="auto">
          <a:xfrm>
            <a:off x="4552950" y="1187838"/>
            <a:ext cx="429577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algn="just" eaLnBrk="1" hangingPunct="1"/>
            <a:r>
              <a:rPr lang="en-US" altLang="en-US" dirty="0">
                <a:latin typeface="Arial" panose="020B0604020202020204" pitchFamily="34" charset="0"/>
                <a:cs typeface="Arial" panose="020B0604020202020204" pitchFamily="34" charset="0"/>
              </a:rPr>
              <a:t>The forces and moments applied to a robotic arm control the resulting kinematics, and therefore the end position and forces of the actuator at the end of the robot arm. </a:t>
            </a:r>
          </a:p>
        </p:txBody>
      </p:sp>
      <p:cxnSp>
        <p:nvCxnSpPr>
          <p:cNvPr id="8" name="Straight Connector 7"/>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4" descr="http://www.nus.edu.sg/identity/images/identity/logo/fullcolor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90499" y="-219601"/>
            <a:ext cx="7035800"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Introduction: Rigid body kinetics</a:t>
            </a:r>
          </a:p>
        </p:txBody>
      </p:sp>
    </p:spTree>
    <p:extLst>
      <p:ext uri="{BB962C8B-B14F-4D97-AF65-F5344CB8AC3E}">
        <p14:creationId xmlns:p14="http://schemas.microsoft.com/office/powerpoint/2010/main" val="2714250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9BF28668-276B-45C1-A181-AEB78CCD96EB}" type="slidenum">
              <a:rPr lang="en-SG" smtClean="0"/>
              <a:t>30</a:t>
            </a:fld>
            <a:endParaRPr lang="en-SG" dirty="0"/>
          </a:p>
        </p:txBody>
      </p:sp>
      <p:cxnSp>
        <p:nvCxnSpPr>
          <p:cNvPr id="8" name="Straight Connector 7"/>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4" descr="http://www.nus.edu.sg/identity/images/identity/logo/fullcolo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90499" y="-219601"/>
            <a:ext cx="7035800"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rgbClr val="FF0000"/>
                </a:solidFill>
                <a:effectLst>
                  <a:outerShdw blurRad="38100" dist="38100" dir="2700000" algn="tl">
                    <a:srgbClr val="000000">
                      <a:alpha val="43137"/>
                    </a:srgbClr>
                  </a:outerShdw>
                </a:effectLst>
              </a:rPr>
              <a:t>*</a:t>
            </a:r>
            <a:r>
              <a:rPr lang="en-SG" sz="2800" b="1" dirty="0">
                <a:solidFill>
                  <a:schemeClr val="accent2">
                    <a:lumMod val="50000"/>
                  </a:schemeClr>
                </a:solidFill>
                <a:effectLst>
                  <a:outerShdw blurRad="38100" dist="38100" dir="2700000" algn="tl">
                    <a:srgbClr val="000000">
                      <a:alpha val="43137"/>
                    </a:srgbClr>
                  </a:outerShdw>
                </a:effectLst>
              </a:rPr>
              <a:t>Constrained plane motion</a:t>
            </a:r>
          </a:p>
        </p:txBody>
      </p:sp>
      <p:pic>
        <p:nvPicPr>
          <p:cNvPr id="6" name="Picture 2" descr="C:\Users\bself\Downloads\QD-OS34072.jpg"/>
          <p:cNvPicPr>
            <a:picLocks noChangeAspect="1" noChangeArrowheads="1"/>
          </p:cNvPicPr>
          <p:nvPr/>
        </p:nvPicPr>
        <p:blipFill rotWithShape="1">
          <a:blip r:embed="rId3">
            <a:extLst>
              <a:ext uri="{28A0092B-C50C-407E-A947-70E740481C1C}">
                <a14:useLocalDpi xmlns:a14="http://schemas.microsoft.com/office/drawing/2010/main" val="0"/>
              </a:ext>
            </a:extLst>
          </a:blip>
          <a:srcRect l="12674" r="20229" b="4682"/>
          <a:stretch/>
        </p:blipFill>
        <p:spPr bwMode="auto">
          <a:xfrm>
            <a:off x="824125" y="2587089"/>
            <a:ext cx="2571750" cy="3651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3"/>
          <p:cNvSpPr txBox="1">
            <a:spLocks noChangeArrowheads="1"/>
          </p:cNvSpPr>
          <p:nvPr/>
        </p:nvSpPr>
        <p:spPr bwMode="auto">
          <a:xfrm>
            <a:off x="541761" y="1082620"/>
            <a:ext cx="3959225"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algn="just" eaLnBrk="1" hangingPunct="1"/>
            <a:r>
              <a:rPr lang="en-US" altLang="en-US" dirty="0">
                <a:latin typeface="Arial" panose="020B0604020202020204" pitchFamily="34" charset="0"/>
                <a:cs typeface="Arial" panose="020B0604020202020204" pitchFamily="34" charset="0"/>
              </a:rPr>
              <a:t>The forces at the bottom of the pendulum depend on the pendulum mass and mass moment of inertia, as well as the pendulum kinematics.</a:t>
            </a:r>
          </a:p>
        </p:txBody>
      </p:sp>
      <p:pic>
        <p:nvPicPr>
          <p:cNvPr id="11" name="Picture 4" descr="C:\Users\bself\Downloads\QD-1822661.jpg"/>
          <p:cNvPicPr>
            <a:picLocks noChangeAspect="1" noChangeArrowheads="1"/>
          </p:cNvPicPr>
          <p:nvPr/>
        </p:nvPicPr>
        <p:blipFill>
          <a:blip r:embed="rId4">
            <a:extLst>
              <a:ext uri="{28A0092B-C50C-407E-A947-70E740481C1C}">
                <a14:useLocalDpi xmlns:a14="http://schemas.microsoft.com/office/drawing/2010/main" val="0"/>
              </a:ext>
            </a:extLst>
          </a:blip>
          <a:srcRect l="16304" r="33911"/>
          <a:stretch>
            <a:fillRect/>
          </a:stretch>
        </p:blipFill>
        <p:spPr bwMode="auto">
          <a:xfrm>
            <a:off x="5510212" y="2712983"/>
            <a:ext cx="2662237"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a:spLocks noChangeArrowheads="1"/>
          </p:cNvSpPr>
          <p:nvPr/>
        </p:nvSpPr>
        <p:spPr bwMode="auto">
          <a:xfrm>
            <a:off x="4967288" y="1082620"/>
            <a:ext cx="395763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algn="just" eaLnBrk="1" hangingPunct="1"/>
            <a:r>
              <a:rPr lang="en-US" altLang="en-US" dirty="0">
                <a:latin typeface="Arial" panose="020B0604020202020204" pitchFamily="34" charset="0"/>
                <a:cs typeface="Arial" panose="020B0604020202020204" pitchFamily="34" charset="0"/>
              </a:rPr>
              <a:t>The forces one the wind turbine blades are also dependent on mass, mass moment of inertia, and kinematics.</a:t>
            </a:r>
          </a:p>
        </p:txBody>
      </p:sp>
    </p:spTree>
    <p:extLst>
      <p:ext uri="{BB962C8B-B14F-4D97-AF65-F5344CB8AC3E}">
        <p14:creationId xmlns:p14="http://schemas.microsoft.com/office/powerpoint/2010/main" val="31585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90500" y="-219601"/>
            <a:ext cx="7795048"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rgbClr val="FF0000"/>
                </a:solidFill>
                <a:effectLst>
                  <a:outerShdw blurRad="38100" dist="38100" dir="2700000" algn="tl">
                    <a:srgbClr val="000000">
                      <a:alpha val="43137"/>
                    </a:srgbClr>
                  </a:outerShdw>
                </a:effectLst>
              </a:rPr>
              <a:t>* </a:t>
            </a:r>
            <a:r>
              <a:rPr lang="en-SG" sz="2800" b="1" dirty="0">
                <a:solidFill>
                  <a:schemeClr val="accent2">
                    <a:lumMod val="50000"/>
                  </a:schemeClr>
                </a:solidFill>
                <a:effectLst>
                  <a:outerShdw blurRad="38100" dist="38100" dir="2700000" algn="tl">
                    <a:srgbClr val="000000">
                      <a:alpha val="43137"/>
                    </a:srgbClr>
                  </a:outerShdw>
                </a:effectLst>
              </a:rPr>
              <a:t>Constrained plane motion</a:t>
            </a:r>
          </a:p>
        </p:txBody>
      </p:sp>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31</a:t>
            </a:fld>
            <a:endParaRPr lang="en-US" altLang="en-US"/>
          </a:p>
        </p:txBody>
      </p:sp>
      <p:sp>
        <p:nvSpPr>
          <p:cNvPr id="15" name="TextBox 14"/>
          <p:cNvSpPr txBox="1"/>
          <p:nvPr/>
        </p:nvSpPr>
        <p:spPr>
          <a:xfrm>
            <a:off x="3971430" y="2870998"/>
            <a:ext cx="5570332" cy="707886"/>
          </a:xfrm>
          <a:prstGeom prst="rect">
            <a:avLst/>
          </a:prstGeom>
          <a:noFill/>
        </p:spPr>
        <p:txBody>
          <a:bodyPr wrap="square" rtlCol="0">
            <a:spAutoFit/>
          </a:bodyPr>
          <a:lstStyle/>
          <a:p>
            <a:r>
              <a:rPr lang="en-SG" sz="2000" b="1" dirty="0">
                <a:solidFill>
                  <a:srgbClr val="FF0000"/>
                </a:solidFill>
                <a:effectLst>
                  <a:outerShdw blurRad="38100" dist="38100" dir="2700000" algn="tl">
                    <a:srgbClr val="000000">
                      <a:alpha val="43137"/>
                    </a:srgbClr>
                  </a:outerShdw>
                </a:effectLst>
              </a:rPr>
              <a:t>* </a:t>
            </a:r>
            <a:r>
              <a:rPr lang="en-SG" sz="2000" b="1" dirty="0">
                <a:solidFill>
                  <a:srgbClr val="FF0000"/>
                </a:solidFill>
                <a:latin typeface="Times New Roman" panose="02020603050405020304" pitchFamily="18" charset="0"/>
                <a:cs typeface="Times New Roman" panose="02020603050405020304" pitchFamily="18" charset="0"/>
              </a:rPr>
              <a:t>A kinematic analysis is first to establish kinematic relations between </a:t>
            </a:r>
            <a:r>
              <a:rPr lang="en-SG" sz="2000" b="1" i="1" dirty="0" err="1">
                <a:solidFill>
                  <a:srgbClr val="FF0000"/>
                </a:solidFill>
                <a:cs typeface="Times New Roman" panose="02020603050405020304" pitchFamily="18" charset="0"/>
              </a:rPr>
              <a:t>a</a:t>
            </a:r>
            <a:r>
              <a:rPr lang="en-SG" sz="2000" baseline="-25000" dirty="0" err="1">
                <a:solidFill>
                  <a:srgbClr val="FF0000"/>
                </a:solidFill>
                <a:cs typeface="Times New Roman" panose="02020603050405020304" pitchFamily="18" charset="0"/>
              </a:rPr>
              <a:t>G</a:t>
            </a:r>
            <a:r>
              <a:rPr lang="en-SG" sz="2000" b="1" dirty="0">
                <a:solidFill>
                  <a:srgbClr val="FF0000"/>
                </a:solidFill>
                <a:latin typeface="Times New Roman" panose="02020603050405020304" pitchFamily="18" charset="0"/>
                <a:cs typeface="Times New Roman" panose="02020603050405020304" pitchFamily="18" charset="0"/>
              </a:rPr>
              <a:t> and </a:t>
            </a:r>
            <a:r>
              <a:rPr lang="el-GR" sz="2000" b="1" i="1" dirty="0">
                <a:solidFill>
                  <a:srgbClr val="FF0000"/>
                </a:solidFill>
                <a:latin typeface="Times New Roman" panose="02020603050405020304" pitchFamily="18" charset="0"/>
                <a:cs typeface="Times New Roman" panose="02020603050405020304" pitchFamily="18" charset="0"/>
              </a:rPr>
              <a:t>α</a:t>
            </a:r>
            <a:endParaRPr lang="en-SG" sz="2000" b="1" i="1" dirty="0">
              <a:solidFill>
                <a:srgbClr val="FF0000"/>
              </a:solidFill>
              <a:latin typeface="Times New Roman" panose="02020603050405020304" pitchFamily="18" charset="0"/>
              <a:cs typeface="Times New Roman" panose="02020603050405020304" pitchFamily="18" charset="0"/>
            </a:endParaRPr>
          </a:p>
        </p:txBody>
      </p:sp>
      <p:pic>
        <p:nvPicPr>
          <p:cNvPr id="17" name="Picture 3"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937" y="822213"/>
            <a:ext cx="2289175"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 descr="C:\DOCUME~1\WALTOL~1\LOCALS~1\Temp\\msotw9_tem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499" y="3398754"/>
            <a:ext cx="3565525" cy="248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8"/>
          <p:cNvSpPr txBox="1">
            <a:spLocks noChangeArrowheads="1"/>
          </p:cNvSpPr>
          <p:nvPr/>
        </p:nvSpPr>
        <p:spPr bwMode="auto">
          <a:xfrm>
            <a:off x="3707024" y="819540"/>
            <a:ext cx="6113632"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Char char="•"/>
            </a:pPr>
            <a:r>
              <a:rPr lang="en-US" altLang="en-US" i="1" dirty="0"/>
              <a:t>Constrained plane motion</a:t>
            </a:r>
            <a:r>
              <a:rPr lang="en-US" altLang="en-US" dirty="0"/>
              <a:t>:  motions with </a:t>
            </a:r>
            <a:r>
              <a:rPr lang="en-US" altLang="en-US" b="1" dirty="0"/>
              <a:t>definite relations</a:t>
            </a:r>
            <a:r>
              <a:rPr lang="en-US" altLang="en-US" dirty="0"/>
              <a:t> between the components of acceleration of the mass </a:t>
            </a:r>
            <a:r>
              <a:rPr lang="en-US" altLang="en-US" dirty="0" err="1"/>
              <a:t>centre</a:t>
            </a:r>
            <a:r>
              <a:rPr lang="en-US" altLang="en-US" dirty="0"/>
              <a:t> and the angular acceleration of the body (definite relations </a:t>
            </a:r>
            <a:r>
              <a:rPr lang="en-SG" b="1" dirty="0">
                <a:solidFill>
                  <a:srgbClr val="FF0000"/>
                </a:solidFill>
                <a:cs typeface="Times New Roman" panose="02020603050405020304" pitchFamily="18" charset="0"/>
              </a:rPr>
              <a:t>between </a:t>
            </a:r>
            <a:r>
              <a:rPr lang="en-SG" b="1" i="1" dirty="0" err="1">
                <a:solidFill>
                  <a:srgbClr val="FF0000"/>
                </a:solidFill>
                <a:cs typeface="Times New Roman" panose="02020603050405020304" pitchFamily="18" charset="0"/>
              </a:rPr>
              <a:t>a</a:t>
            </a:r>
            <a:r>
              <a:rPr lang="en-SG" baseline="-25000" dirty="0" err="1">
                <a:solidFill>
                  <a:srgbClr val="FF0000"/>
                </a:solidFill>
                <a:cs typeface="Times New Roman" panose="02020603050405020304" pitchFamily="18" charset="0"/>
              </a:rPr>
              <a:t>G</a:t>
            </a:r>
            <a:r>
              <a:rPr lang="en-SG" b="1" dirty="0">
                <a:solidFill>
                  <a:srgbClr val="FF0000"/>
                </a:solidFill>
                <a:cs typeface="Times New Roman" panose="02020603050405020304" pitchFamily="18" charset="0"/>
              </a:rPr>
              <a:t> and </a:t>
            </a:r>
            <a:r>
              <a:rPr lang="el-GR" b="1" i="1" dirty="0">
                <a:solidFill>
                  <a:srgbClr val="FF0000"/>
                </a:solidFill>
                <a:cs typeface="Times New Roman" panose="02020603050405020304" pitchFamily="18" charset="0"/>
              </a:rPr>
              <a:t>α</a:t>
            </a:r>
            <a:r>
              <a:rPr lang="en-US" altLang="en-US" dirty="0"/>
              <a:t>).</a:t>
            </a:r>
          </a:p>
        </p:txBody>
      </p:sp>
      <p:sp>
        <p:nvSpPr>
          <p:cNvPr id="20" name="Text Box 9"/>
          <p:cNvSpPr txBox="1">
            <a:spLocks noChangeArrowheads="1"/>
          </p:cNvSpPr>
          <p:nvPr/>
        </p:nvSpPr>
        <p:spPr bwMode="auto">
          <a:xfrm>
            <a:off x="3707024" y="2173881"/>
            <a:ext cx="5985616"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dirty="0"/>
              <a:t>Solution of a problem involving constrained plane motion begins with a </a:t>
            </a:r>
            <a:r>
              <a:rPr lang="en-US" altLang="en-US" dirty="0">
                <a:solidFill>
                  <a:srgbClr val="FF0000"/>
                </a:solidFill>
              </a:rPr>
              <a:t>kinematic analysis</a:t>
            </a:r>
            <a:r>
              <a:rPr lang="en-US" altLang="en-US" dirty="0"/>
              <a:t>.</a:t>
            </a:r>
          </a:p>
        </p:txBody>
      </p:sp>
      <p:sp>
        <p:nvSpPr>
          <p:cNvPr id="24" name="TextBox 23"/>
          <p:cNvSpPr txBox="1"/>
          <p:nvPr/>
        </p:nvSpPr>
        <p:spPr>
          <a:xfrm>
            <a:off x="1366095" y="5983041"/>
            <a:ext cx="2145139" cy="369332"/>
          </a:xfrm>
          <a:prstGeom prst="rect">
            <a:avLst/>
          </a:prstGeom>
          <a:noFill/>
        </p:spPr>
        <p:txBody>
          <a:bodyPr wrap="none" rtlCol="0">
            <a:spAutoFit/>
          </a:bodyPr>
          <a:lstStyle/>
          <a:p>
            <a:r>
              <a:rPr lang="en-SG" b="1" dirty="0">
                <a:solidFill>
                  <a:srgbClr val="0000FF"/>
                </a:solidFill>
              </a:rPr>
              <a:t>FBD         =            EFD</a:t>
            </a:r>
          </a:p>
        </p:txBody>
      </p:sp>
      <p:grpSp>
        <p:nvGrpSpPr>
          <p:cNvPr id="4" name="Group 3"/>
          <p:cNvGrpSpPr/>
          <p:nvPr/>
        </p:nvGrpSpPr>
        <p:grpSpPr>
          <a:xfrm>
            <a:off x="3836878" y="3870271"/>
            <a:ext cx="5856287" cy="1323975"/>
            <a:chOff x="3836878" y="3870271"/>
            <a:chExt cx="5856287" cy="1323975"/>
          </a:xfrm>
        </p:grpSpPr>
        <p:grpSp>
          <p:nvGrpSpPr>
            <p:cNvPr id="21" name="Group 12"/>
            <p:cNvGrpSpPr>
              <a:grpSpLocks/>
            </p:cNvGrpSpPr>
            <p:nvPr/>
          </p:nvGrpSpPr>
          <p:grpSpPr bwMode="auto">
            <a:xfrm>
              <a:off x="3836878" y="3870271"/>
              <a:ext cx="5856287" cy="1323975"/>
              <a:chOff x="2485" y="2715"/>
              <a:chExt cx="3689" cy="834"/>
            </a:xfrm>
          </p:grpSpPr>
          <p:sp>
            <p:nvSpPr>
              <p:cNvPr id="22" name="Text Box 10"/>
              <p:cNvSpPr txBox="1">
                <a:spLocks noChangeArrowheads="1"/>
              </p:cNvSpPr>
              <p:nvPr/>
            </p:nvSpPr>
            <p:spPr bwMode="auto">
              <a:xfrm>
                <a:off x="2485" y="2715"/>
                <a:ext cx="3689" cy="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a:spcBef>
                    <a:spcPct val="50000"/>
                  </a:spcBef>
                  <a:buFontTx/>
                  <a:buChar char="•"/>
                </a:pPr>
                <a:r>
                  <a:rPr lang="en-US" altLang="en-US" dirty="0"/>
                  <a:t>e.g., given </a:t>
                </a:r>
                <a:r>
                  <a:rPr lang="en-US" altLang="en-US" i="1" dirty="0">
                    <a:latin typeface="Symbol" panose="05050102010706020507" pitchFamily="18" charset="2"/>
                  </a:rPr>
                  <a:t>q, w, </a:t>
                </a:r>
                <a:r>
                  <a:rPr lang="en-US" altLang="en-US" dirty="0"/>
                  <a:t>and</a:t>
                </a:r>
                <a:r>
                  <a:rPr lang="en-US" altLang="en-US" i="1" dirty="0"/>
                  <a:t> </a:t>
                </a:r>
                <a:r>
                  <a:rPr lang="en-US" altLang="en-US" i="1" dirty="0">
                    <a:latin typeface="Symbol" panose="05050102010706020507" pitchFamily="18" charset="2"/>
                  </a:rPr>
                  <a:t>a</a:t>
                </a:r>
                <a:r>
                  <a:rPr lang="en-US" altLang="en-US" i="1" dirty="0"/>
                  <a:t> </a:t>
                </a:r>
                <a:r>
                  <a:rPr lang="en-US" altLang="en-US" dirty="0"/>
                  <a:t>as shown</a:t>
                </a:r>
                <a:r>
                  <a:rPr lang="en-US" altLang="en-US" i="1" dirty="0"/>
                  <a:t>, </a:t>
                </a:r>
                <a:r>
                  <a:rPr lang="en-US" altLang="en-US" dirty="0"/>
                  <a:t>find </a:t>
                </a:r>
                <a:r>
                  <a:rPr lang="en-US" altLang="en-US" i="1" dirty="0"/>
                  <a:t>P</a:t>
                </a:r>
                <a:r>
                  <a:rPr lang="en-US" altLang="en-US" dirty="0"/>
                  <a:t>, </a:t>
                </a:r>
                <a:r>
                  <a:rPr lang="en-US" altLang="en-US" i="1" dirty="0"/>
                  <a:t>N</a:t>
                </a:r>
                <a:r>
                  <a:rPr lang="en-US" altLang="en-US" i="1" baseline="-25000" dirty="0"/>
                  <a:t>A</a:t>
                </a:r>
                <a:r>
                  <a:rPr lang="en-US" altLang="en-US" dirty="0"/>
                  <a:t>, and </a:t>
                </a:r>
                <a:r>
                  <a:rPr lang="en-US" altLang="en-US" i="1" dirty="0"/>
                  <a:t>N</a:t>
                </a:r>
                <a:r>
                  <a:rPr lang="en-US" altLang="en-US" i="1" baseline="-25000" dirty="0"/>
                  <a:t>B</a:t>
                </a:r>
                <a:r>
                  <a:rPr lang="en-US" altLang="en-US" dirty="0"/>
                  <a:t>.</a:t>
                </a:r>
                <a:br>
                  <a:rPr lang="en-US" altLang="en-US" dirty="0"/>
                </a:br>
                <a:r>
                  <a:rPr lang="en-US" altLang="en-US" dirty="0"/>
                  <a:t>- kinematic analysis yields                in terms of </a:t>
                </a:r>
                <a:r>
                  <a:rPr lang="en-US" altLang="en-US" i="1" dirty="0">
                    <a:latin typeface="Symbol" panose="05050102010706020507" pitchFamily="18" charset="2"/>
                  </a:rPr>
                  <a:t>q, w, </a:t>
                </a:r>
                <a:r>
                  <a:rPr lang="en-US" altLang="en-US" dirty="0"/>
                  <a:t>and</a:t>
                </a:r>
                <a:r>
                  <a:rPr lang="en-US" altLang="en-US" i="1" dirty="0"/>
                  <a:t> </a:t>
                </a:r>
                <a:r>
                  <a:rPr lang="en-US" altLang="en-US" i="1" dirty="0">
                    <a:latin typeface="Symbol" panose="05050102010706020507" pitchFamily="18" charset="2"/>
                  </a:rPr>
                  <a:t>a</a:t>
                </a:r>
                <a:r>
                  <a:rPr lang="en-US" altLang="en-US" i="1" dirty="0"/>
                  <a:t> </a:t>
                </a:r>
                <a:br>
                  <a:rPr lang="en-US" altLang="en-US" dirty="0"/>
                </a:br>
                <a:endParaRPr lang="en-US" altLang="en-US" dirty="0"/>
              </a:p>
            </p:txBody>
          </p:sp>
          <p:graphicFrame>
            <p:nvGraphicFramePr>
              <p:cNvPr id="23" name="Object 2"/>
              <p:cNvGraphicFramePr>
                <a:graphicFrameLocks noChangeAspect="1"/>
              </p:cNvGraphicFramePr>
              <p:nvPr>
                <p:extLst>
                  <p:ext uri="{D42A27DB-BD31-4B8C-83A1-F6EECF244321}">
                    <p14:modId xmlns:p14="http://schemas.microsoft.com/office/powerpoint/2010/main" val="875573034"/>
                  </p:ext>
                </p:extLst>
              </p:nvPr>
            </p:nvGraphicFramePr>
            <p:xfrm>
              <a:off x="4454" y="2950"/>
              <a:ext cx="616" cy="208"/>
            </p:xfrm>
            <a:graphic>
              <a:graphicData uri="http://schemas.openxmlformats.org/presentationml/2006/ole">
                <mc:AlternateContent xmlns:mc="http://schemas.openxmlformats.org/markup-compatibility/2006">
                  <mc:Choice xmlns:v="urn:schemas-microsoft-com:vml" Requires="v">
                    <p:oleObj spid="_x0000_s16386" name="Equation" r:id="rId6" imgW="977900" imgH="330200" progId="Equation.3">
                      <p:embed/>
                    </p:oleObj>
                  </mc:Choice>
                  <mc:Fallback>
                    <p:oleObj name="Equation" r:id="rId6" imgW="977900" imgH="330200" progId="Equation.3">
                      <p:embed/>
                      <p:pic>
                        <p:nvPicPr>
                          <p:cNvPr id="23"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4" y="2950"/>
                            <a:ext cx="616"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7" name="TextBox 26"/>
            <p:cNvSpPr txBox="1"/>
            <p:nvPr/>
          </p:nvSpPr>
          <p:spPr>
            <a:xfrm>
              <a:off x="4844471" y="4495589"/>
              <a:ext cx="4265673" cy="369332"/>
            </a:xfrm>
            <a:prstGeom prst="rect">
              <a:avLst/>
            </a:prstGeom>
            <a:noFill/>
          </p:spPr>
          <p:txBody>
            <a:bodyPr wrap="square" rtlCol="0">
              <a:spAutoFit/>
            </a:bodyPr>
            <a:lstStyle/>
            <a:p>
              <a:r>
                <a:rPr lang="en-SG" dirty="0">
                  <a:solidFill>
                    <a:srgbClr val="0000FF"/>
                  </a:solidFill>
                </a:rPr>
                <a:t>2 equations</a:t>
              </a:r>
            </a:p>
          </p:txBody>
        </p:sp>
      </p:grpSp>
      <p:grpSp>
        <p:nvGrpSpPr>
          <p:cNvPr id="9" name="Group 8"/>
          <p:cNvGrpSpPr/>
          <p:nvPr/>
        </p:nvGrpSpPr>
        <p:grpSpPr>
          <a:xfrm>
            <a:off x="4049162" y="4924558"/>
            <a:ext cx="5410303" cy="1243149"/>
            <a:chOff x="4049162" y="4924558"/>
            <a:chExt cx="5410303" cy="1243149"/>
          </a:xfrm>
        </p:grpSpPr>
        <p:grpSp>
          <p:nvGrpSpPr>
            <p:cNvPr id="3" name="Group 2"/>
            <p:cNvGrpSpPr/>
            <p:nvPr/>
          </p:nvGrpSpPr>
          <p:grpSpPr>
            <a:xfrm>
              <a:off x="4507992" y="5280503"/>
              <a:ext cx="4951473" cy="887204"/>
              <a:chOff x="4507992" y="5280503"/>
              <a:chExt cx="4951473" cy="887204"/>
            </a:xfrm>
          </p:grpSpPr>
          <p:graphicFrame>
            <p:nvGraphicFramePr>
              <p:cNvPr id="25" name="Object 2"/>
              <p:cNvGraphicFramePr>
                <a:graphicFrameLocks noChangeAspect="1"/>
              </p:cNvGraphicFramePr>
              <p:nvPr>
                <p:extLst>
                  <p:ext uri="{D42A27DB-BD31-4B8C-83A1-F6EECF244321}">
                    <p14:modId xmlns:p14="http://schemas.microsoft.com/office/powerpoint/2010/main" val="361272378"/>
                  </p:ext>
                </p:extLst>
              </p:nvPr>
            </p:nvGraphicFramePr>
            <p:xfrm>
              <a:off x="4507992" y="5280503"/>
              <a:ext cx="4183650" cy="364342"/>
            </p:xfrm>
            <a:graphic>
              <a:graphicData uri="http://schemas.openxmlformats.org/presentationml/2006/ole">
                <mc:AlternateContent xmlns:mc="http://schemas.openxmlformats.org/markup-compatibility/2006">
                  <mc:Choice xmlns:v="urn:schemas-microsoft-com:vml" Requires="v">
                    <p:oleObj spid="_x0000_s16387" name="Equation" r:id="rId8" imgW="4229100" imgH="368300" progId="Equation.3">
                      <p:embed/>
                    </p:oleObj>
                  </mc:Choice>
                  <mc:Fallback>
                    <p:oleObj name="Equation" r:id="rId8" imgW="4229100" imgH="368300" progId="Equation.3">
                      <p:embed/>
                      <p:pic>
                        <p:nvPicPr>
                          <p:cNvPr id="25"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7992" y="5280503"/>
                            <a:ext cx="4183650" cy="364342"/>
                          </a:xfrm>
                          <a:prstGeom prst="rect">
                            <a:avLst/>
                          </a:prstGeom>
                          <a:solidFill>
                            <a:srgbClr val="FFFF00"/>
                          </a:solidFill>
                          <a:ln>
                            <a:noFill/>
                          </a:ln>
                          <a:effectLst/>
                          <a:extLst/>
                        </p:spPr>
                      </p:pic>
                    </p:oleObj>
                  </mc:Fallback>
                </mc:AlternateContent>
              </a:graphicData>
            </a:graphic>
          </p:graphicFrame>
          <p:sp>
            <p:nvSpPr>
              <p:cNvPr id="26" name="TextBox 25"/>
              <p:cNvSpPr txBox="1"/>
              <p:nvPr/>
            </p:nvSpPr>
            <p:spPr>
              <a:xfrm>
                <a:off x="5193792" y="5798375"/>
                <a:ext cx="4265673" cy="369332"/>
              </a:xfrm>
              <a:prstGeom prst="rect">
                <a:avLst/>
              </a:prstGeom>
              <a:noFill/>
            </p:spPr>
            <p:txBody>
              <a:bodyPr wrap="square" rtlCol="0">
                <a:spAutoFit/>
              </a:bodyPr>
              <a:lstStyle/>
              <a:p>
                <a:r>
                  <a:rPr lang="en-SG" dirty="0">
                    <a:solidFill>
                      <a:srgbClr val="0000FF"/>
                    </a:solidFill>
                  </a:rPr>
                  <a:t>3 equations for 3 unknowns</a:t>
                </a:r>
              </a:p>
            </p:txBody>
          </p:sp>
        </p:grpSp>
        <p:sp>
          <p:nvSpPr>
            <p:cNvPr id="7" name="Rectangle 6"/>
            <p:cNvSpPr/>
            <p:nvPr/>
          </p:nvSpPr>
          <p:spPr>
            <a:xfrm>
              <a:off x="4049162" y="4924558"/>
              <a:ext cx="4527971" cy="369332"/>
            </a:xfrm>
            <a:prstGeom prst="rect">
              <a:avLst/>
            </a:prstGeom>
          </p:spPr>
          <p:txBody>
            <a:bodyPr wrap="none">
              <a:spAutoFit/>
            </a:bodyPr>
            <a:lstStyle/>
            <a:p>
              <a:pPr>
                <a:spcBef>
                  <a:spcPct val="50000"/>
                </a:spcBef>
              </a:pPr>
              <a:r>
                <a:rPr lang="en-US" altLang="en-US" dirty="0"/>
                <a:t>- application of FBD=EFD yields </a:t>
              </a:r>
              <a:r>
                <a:rPr lang="en-US" altLang="en-US" i="1" dirty="0"/>
                <a:t>P</a:t>
              </a:r>
              <a:r>
                <a:rPr lang="en-US" altLang="en-US" dirty="0"/>
                <a:t>, </a:t>
              </a:r>
              <a:r>
                <a:rPr lang="en-US" altLang="en-US" i="1" dirty="0"/>
                <a:t>N</a:t>
              </a:r>
              <a:r>
                <a:rPr lang="en-US" altLang="en-US" i="1" baseline="-25000" dirty="0"/>
                <a:t>A</a:t>
              </a:r>
              <a:r>
                <a:rPr lang="en-US" altLang="en-US" dirty="0"/>
                <a:t>, and </a:t>
              </a:r>
              <a:r>
                <a:rPr lang="en-US" altLang="en-US" i="1" dirty="0"/>
                <a:t>N</a:t>
              </a:r>
              <a:r>
                <a:rPr lang="en-US" altLang="en-US" i="1" baseline="-25000" dirty="0"/>
                <a:t>B</a:t>
              </a:r>
              <a:r>
                <a:rPr lang="en-US" altLang="en-US" dirty="0"/>
                <a:t>.</a:t>
              </a:r>
            </a:p>
          </p:txBody>
        </p:sp>
      </p:grpSp>
    </p:spTree>
    <p:extLst>
      <p:ext uri="{BB962C8B-B14F-4D97-AF65-F5344CB8AC3E}">
        <p14:creationId xmlns:p14="http://schemas.microsoft.com/office/powerpoint/2010/main" val="186863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autoUpdateAnimBg="0"/>
      <p:bldP spid="20" grpId="0"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90501" y="-219601"/>
            <a:ext cx="823462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rgbClr val="FF0000"/>
                </a:solidFill>
                <a:effectLst>
                  <a:outerShdw blurRad="38100" dist="38100" dir="2700000" algn="tl">
                    <a:srgbClr val="000000">
                      <a:alpha val="43137"/>
                    </a:srgbClr>
                  </a:outerShdw>
                </a:effectLst>
              </a:rPr>
              <a:t>* </a:t>
            </a:r>
            <a:r>
              <a:rPr lang="en-SG" sz="2800" b="1" dirty="0">
                <a:solidFill>
                  <a:schemeClr val="accent2">
                    <a:lumMod val="50000"/>
                  </a:schemeClr>
                </a:solidFill>
                <a:effectLst>
                  <a:outerShdw blurRad="38100" dist="38100" dir="2700000" algn="tl">
                    <a:srgbClr val="000000">
                      <a:alpha val="43137"/>
                    </a:srgbClr>
                  </a:outerShdw>
                </a:effectLst>
              </a:rPr>
              <a:t>Constrained plane motion – Special cases</a:t>
            </a:r>
          </a:p>
        </p:txBody>
      </p:sp>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32</a:t>
            </a:fld>
            <a:endParaRPr lang="en-US" altLang="en-US"/>
          </a:p>
        </p:txBody>
      </p:sp>
      <p:grpSp>
        <p:nvGrpSpPr>
          <p:cNvPr id="4" name="Group 3"/>
          <p:cNvGrpSpPr/>
          <p:nvPr/>
        </p:nvGrpSpPr>
        <p:grpSpPr>
          <a:xfrm>
            <a:off x="692997" y="853988"/>
            <a:ext cx="6986503" cy="5923756"/>
            <a:chOff x="428625" y="630238"/>
            <a:chExt cx="6986503" cy="5923756"/>
          </a:xfrm>
        </p:grpSpPr>
        <p:graphicFrame>
          <p:nvGraphicFramePr>
            <p:cNvPr id="7" name="Object 3"/>
            <p:cNvGraphicFramePr>
              <a:graphicFrameLocks noChangeAspect="1"/>
            </p:cNvGraphicFramePr>
            <p:nvPr>
              <p:extLst>
                <p:ext uri="{D42A27DB-BD31-4B8C-83A1-F6EECF244321}">
                  <p14:modId xmlns:p14="http://schemas.microsoft.com/office/powerpoint/2010/main" val="323654958"/>
                </p:ext>
              </p:extLst>
            </p:nvPr>
          </p:nvGraphicFramePr>
          <p:xfrm>
            <a:off x="611103" y="791369"/>
            <a:ext cx="6804025" cy="5762625"/>
          </p:xfrm>
          <a:graphic>
            <a:graphicData uri="http://schemas.openxmlformats.org/presentationml/2006/ole">
              <mc:AlternateContent xmlns:mc="http://schemas.openxmlformats.org/markup-compatibility/2006">
                <mc:Choice xmlns:v="urn:schemas-microsoft-com:vml" Requires="v">
                  <p:oleObj spid="_x0000_s17410" name="Equation" r:id="rId4" imgW="4432300" imgH="3733800" progId="Equation.DSMT4">
                    <p:embed/>
                  </p:oleObj>
                </mc:Choice>
                <mc:Fallback>
                  <p:oleObj name="Equation" r:id="rId4" imgW="4432300" imgH="3733800" progId="Equation.DSMT4">
                    <p:embed/>
                    <p:pic>
                      <p:nvPicPr>
                        <p:cNvPr id="7"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103" y="791369"/>
                          <a:ext cx="6804025" cy="576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9" name="Straight Connector 2"/>
            <p:cNvCxnSpPr>
              <a:cxnSpLocks noChangeShapeType="1"/>
            </p:cNvCxnSpPr>
            <p:nvPr/>
          </p:nvCxnSpPr>
          <p:spPr bwMode="auto">
            <a:xfrm>
              <a:off x="4841875" y="1643063"/>
              <a:ext cx="1563688" cy="0"/>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10" name="Straight Connector 7"/>
            <p:cNvCxnSpPr>
              <a:cxnSpLocks noChangeShapeType="1"/>
            </p:cNvCxnSpPr>
            <p:nvPr/>
          </p:nvCxnSpPr>
          <p:spPr bwMode="auto">
            <a:xfrm flipV="1">
              <a:off x="601663" y="2003425"/>
              <a:ext cx="2025650" cy="4763"/>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sp>
          <p:nvSpPr>
            <p:cNvPr id="3" name="Rectangle 2"/>
            <p:cNvSpPr/>
            <p:nvPr/>
          </p:nvSpPr>
          <p:spPr>
            <a:xfrm>
              <a:off x="428625" y="630238"/>
              <a:ext cx="3133725" cy="3222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3" name="Rectangle 12"/>
          <p:cNvSpPr/>
          <p:nvPr/>
        </p:nvSpPr>
        <p:spPr>
          <a:xfrm>
            <a:off x="832400" y="1100705"/>
            <a:ext cx="6911975" cy="1340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2" name="TextBox 11"/>
          <p:cNvSpPr txBox="1"/>
          <p:nvPr/>
        </p:nvSpPr>
        <p:spPr>
          <a:xfrm>
            <a:off x="743871" y="1319215"/>
            <a:ext cx="6165701" cy="523220"/>
          </a:xfrm>
          <a:prstGeom prst="rect">
            <a:avLst/>
          </a:prstGeom>
          <a:noFill/>
        </p:spPr>
        <p:txBody>
          <a:bodyPr wrap="square" rtlCol="0">
            <a:spAutoFit/>
          </a:bodyPr>
          <a:lstStyle/>
          <a:p>
            <a:r>
              <a:rPr lang="en-SG" sz="2800" dirty="0">
                <a:solidFill>
                  <a:srgbClr val="FF0000"/>
                </a:solidFill>
                <a:latin typeface="Times New Roman" panose="02020603050405020304" pitchFamily="18" charset="0"/>
                <a:cs typeface="Times New Roman" panose="02020603050405020304" pitchFamily="18" charset="0"/>
              </a:rPr>
              <a:t>Three special cases:</a:t>
            </a:r>
          </a:p>
        </p:txBody>
      </p:sp>
    </p:spTree>
    <p:extLst>
      <p:ext uri="{BB962C8B-B14F-4D97-AF65-F5344CB8AC3E}">
        <p14:creationId xmlns:p14="http://schemas.microsoft.com/office/powerpoint/2010/main" val="1339185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848720"/>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33</a:t>
            </a:fld>
            <a:endParaRPr lang="en-US" altLang="en-US"/>
          </a:p>
        </p:txBody>
      </p:sp>
      <p:grpSp>
        <p:nvGrpSpPr>
          <p:cNvPr id="9" name="Group 26"/>
          <p:cNvGrpSpPr>
            <a:grpSpLocks/>
          </p:cNvGrpSpPr>
          <p:nvPr/>
        </p:nvGrpSpPr>
        <p:grpSpPr bwMode="auto">
          <a:xfrm>
            <a:off x="992188" y="1793457"/>
            <a:ext cx="5086350" cy="1874837"/>
            <a:chOff x="1223" y="2822"/>
            <a:chExt cx="3204" cy="1181"/>
          </a:xfrm>
        </p:grpSpPr>
        <p:grpSp>
          <p:nvGrpSpPr>
            <p:cNvPr id="10" name="Group 27"/>
            <p:cNvGrpSpPr>
              <a:grpSpLocks/>
            </p:cNvGrpSpPr>
            <p:nvPr/>
          </p:nvGrpSpPr>
          <p:grpSpPr bwMode="auto">
            <a:xfrm>
              <a:off x="1223" y="2834"/>
              <a:ext cx="1423" cy="1060"/>
              <a:chOff x="1223" y="2960"/>
              <a:chExt cx="1423" cy="1060"/>
            </a:xfrm>
          </p:grpSpPr>
          <p:sp>
            <p:nvSpPr>
              <p:cNvPr id="29" name="Oval 28"/>
              <p:cNvSpPr>
                <a:spLocks noChangeArrowheads="1"/>
              </p:cNvSpPr>
              <p:nvPr/>
            </p:nvSpPr>
            <p:spPr bwMode="auto">
              <a:xfrm rot="1627126">
                <a:off x="1675" y="2960"/>
                <a:ext cx="481" cy="854"/>
              </a:xfrm>
              <a:prstGeom prst="ellipse">
                <a:avLst/>
              </a:prstGeom>
              <a:solidFill>
                <a:srgbClr val="CCFF99"/>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30" name="Rectangle 29"/>
              <p:cNvSpPr>
                <a:spLocks noChangeArrowheads="1"/>
              </p:cNvSpPr>
              <p:nvPr/>
            </p:nvSpPr>
            <p:spPr bwMode="auto">
              <a:xfrm>
                <a:off x="1709" y="3596"/>
                <a:ext cx="108" cy="278"/>
              </a:xfrm>
              <a:prstGeom prst="rect">
                <a:avLst/>
              </a:prstGeom>
              <a:solidFill>
                <a:srgbClr val="FFFF99"/>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31" name="Oval 30"/>
              <p:cNvSpPr>
                <a:spLocks noChangeArrowheads="1"/>
              </p:cNvSpPr>
              <p:nvPr/>
            </p:nvSpPr>
            <p:spPr bwMode="auto">
              <a:xfrm>
                <a:off x="1871" y="3342"/>
                <a:ext cx="34" cy="40"/>
              </a:xfrm>
              <a:prstGeom prst="ellipse">
                <a:avLst/>
              </a:prstGeom>
              <a:solidFill>
                <a:schemeClr val="tx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32" name="Text Box 31"/>
              <p:cNvSpPr txBox="1">
                <a:spLocks noChangeArrowheads="1"/>
              </p:cNvSpPr>
              <p:nvPr/>
            </p:nvSpPr>
            <p:spPr bwMode="auto">
              <a:xfrm>
                <a:off x="1779" y="3152"/>
                <a:ext cx="2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G</a:t>
                </a:r>
              </a:p>
            </p:txBody>
          </p:sp>
          <p:sp>
            <p:nvSpPr>
              <p:cNvPr id="33" name="Oval 32"/>
              <p:cNvSpPr>
                <a:spLocks noChangeArrowheads="1"/>
              </p:cNvSpPr>
              <p:nvPr/>
            </p:nvSpPr>
            <p:spPr bwMode="auto">
              <a:xfrm>
                <a:off x="1749" y="3633"/>
                <a:ext cx="34" cy="40"/>
              </a:xfrm>
              <a:prstGeom prst="ellipse">
                <a:avLst/>
              </a:prstGeom>
              <a:solidFill>
                <a:schemeClr val="tx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34" name="Text Box 33"/>
              <p:cNvSpPr txBox="1">
                <a:spLocks noChangeArrowheads="1"/>
              </p:cNvSpPr>
              <p:nvPr/>
            </p:nvSpPr>
            <p:spPr bwMode="auto">
              <a:xfrm>
                <a:off x="1580" y="3408"/>
                <a:ext cx="2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O</a:t>
                </a:r>
              </a:p>
            </p:txBody>
          </p:sp>
          <p:sp>
            <p:nvSpPr>
              <p:cNvPr id="35" name="Line 34"/>
              <p:cNvSpPr>
                <a:spLocks noChangeShapeType="1"/>
              </p:cNvSpPr>
              <p:nvPr/>
            </p:nvSpPr>
            <p:spPr bwMode="auto">
              <a:xfrm flipV="1">
                <a:off x="2203" y="2966"/>
                <a:ext cx="312" cy="176"/>
              </a:xfrm>
              <a:prstGeom prst="line">
                <a:avLst/>
              </a:prstGeom>
              <a:noFill/>
              <a:ln w="9525">
                <a:solidFill>
                  <a:srgbClr val="000000"/>
                </a:solidFill>
                <a:miter lim="800000"/>
                <a:headEnd type="triangle" w="med" len="lg"/>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36" name="Line 35"/>
              <p:cNvSpPr>
                <a:spLocks noChangeShapeType="1"/>
              </p:cNvSpPr>
              <p:nvPr/>
            </p:nvSpPr>
            <p:spPr bwMode="auto">
              <a:xfrm>
                <a:off x="1613" y="3876"/>
                <a:ext cx="332" cy="0"/>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37" name="Line 36"/>
              <p:cNvSpPr>
                <a:spLocks noChangeShapeType="1"/>
              </p:cNvSpPr>
              <p:nvPr/>
            </p:nvSpPr>
            <p:spPr bwMode="auto">
              <a:xfrm>
                <a:off x="1611" y="3895"/>
                <a:ext cx="332" cy="0"/>
              </a:xfrm>
              <a:prstGeom prst="line">
                <a:avLst/>
              </a:prstGeom>
              <a:noFill/>
              <a:ln w="76200">
                <a:pattFill prst="dkUpDiag">
                  <a:fgClr>
                    <a:srgbClr val="000000"/>
                  </a:fgClr>
                  <a:bgClr>
                    <a:srgbClr val="FFFFFF"/>
                  </a:bgClr>
                </a:patt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38" name="Line 37"/>
              <p:cNvSpPr>
                <a:spLocks noChangeShapeType="1"/>
              </p:cNvSpPr>
              <p:nvPr/>
            </p:nvSpPr>
            <p:spPr bwMode="auto">
              <a:xfrm>
                <a:off x="1531" y="3056"/>
                <a:ext cx="163" cy="258"/>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39" name="Line 38"/>
              <p:cNvSpPr>
                <a:spLocks noChangeShapeType="1"/>
              </p:cNvSpPr>
              <p:nvPr/>
            </p:nvSpPr>
            <p:spPr bwMode="auto">
              <a:xfrm flipH="1" flipV="1">
                <a:off x="2094" y="3592"/>
                <a:ext cx="244" cy="101"/>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40" name="Line 39"/>
              <p:cNvSpPr>
                <a:spLocks noChangeShapeType="1"/>
              </p:cNvSpPr>
              <p:nvPr/>
            </p:nvSpPr>
            <p:spPr bwMode="auto">
              <a:xfrm flipH="1">
                <a:off x="1769" y="3368"/>
                <a:ext cx="115" cy="271"/>
              </a:xfrm>
              <a:prstGeom prst="line">
                <a:avLst/>
              </a:prstGeom>
              <a:noFill/>
              <a:ln w="9525">
                <a:solidFill>
                  <a:srgbClr val="000000"/>
                </a:solidFill>
                <a:prstDash val="dash"/>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41" name="Text Box 40"/>
              <p:cNvSpPr txBox="1">
                <a:spLocks noChangeArrowheads="1"/>
              </p:cNvSpPr>
              <p:nvPr/>
            </p:nvSpPr>
            <p:spPr bwMode="auto">
              <a:xfrm>
                <a:off x="2297" y="3483"/>
                <a:ext cx="2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graphicFrame>
            <p:nvGraphicFramePr>
              <p:cNvPr id="42" name="Object 41"/>
              <p:cNvGraphicFramePr>
                <a:graphicFrameLocks noChangeAspect="1"/>
              </p:cNvGraphicFramePr>
              <p:nvPr/>
            </p:nvGraphicFramePr>
            <p:xfrm>
              <a:off x="2334" y="3624"/>
              <a:ext cx="189" cy="201"/>
            </p:xfrm>
            <a:graphic>
              <a:graphicData uri="http://schemas.openxmlformats.org/presentationml/2006/ole">
                <mc:AlternateContent xmlns:mc="http://schemas.openxmlformats.org/markup-compatibility/2006">
                  <mc:Choice xmlns:v="urn:schemas-microsoft-com:vml" Requires="v">
                    <p:oleObj spid="_x0000_s18434" name="Equation" r:id="rId4" imgW="203024" imgH="215713" progId="Equation.3">
                      <p:embed/>
                    </p:oleObj>
                  </mc:Choice>
                  <mc:Fallback>
                    <p:oleObj name="Equation" r:id="rId4" imgW="203024" imgH="215713" progId="Equation.3">
                      <p:embed/>
                      <p:pic>
                        <p:nvPicPr>
                          <p:cNvPr id="42" name="Object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4" y="3624"/>
                            <a:ext cx="189"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42"/>
              <p:cNvGraphicFramePr>
                <a:graphicFrameLocks noChangeAspect="1"/>
              </p:cNvGraphicFramePr>
              <p:nvPr/>
            </p:nvGraphicFramePr>
            <p:xfrm>
              <a:off x="2457" y="3016"/>
              <a:ext cx="189" cy="201"/>
            </p:xfrm>
            <a:graphic>
              <a:graphicData uri="http://schemas.openxmlformats.org/presentationml/2006/ole">
                <mc:AlternateContent xmlns:mc="http://schemas.openxmlformats.org/markup-compatibility/2006">
                  <mc:Choice xmlns:v="urn:schemas-microsoft-com:vml" Requires="v">
                    <p:oleObj spid="_x0000_s18435" name="Equation" r:id="rId6" imgW="203024" imgH="215713" progId="Equation.3">
                      <p:embed/>
                    </p:oleObj>
                  </mc:Choice>
                  <mc:Fallback>
                    <p:oleObj name="Equation" r:id="rId6" imgW="203024" imgH="215713" progId="Equation.3">
                      <p:embed/>
                      <p:pic>
                        <p:nvPicPr>
                          <p:cNvPr id="43" name="Object 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57" y="3016"/>
                            <a:ext cx="189"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43"/>
              <p:cNvGraphicFramePr>
                <a:graphicFrameLocks noChangeAspect="1"/>
              </p:cNvGraphicFramePr>
              <p:nvPr/>
            </p:nvGraphicFramePr>
            <p:xfrm>
              <a:off x="1353" y="3035"/>
              <a:ext cx="201" cy="201"/>
            </p:xfrm>
            <a:graphic>
              <a:graphicData uri="http://schemas.openxmlformats.org/presentationml/2006/ole">
                <mc:AlternateContent xmlns:mc="http://schemas.openxmlformats.org/markup-compatibility/2006">
                  <mc:Choice xmlns:v="urn:schemas-microsoft-com:vml" Requires="v">
                    <p:oleObj spid="_x0000_s18436" name="Equation" r:id="rId8" imgW="215619" imgH="215619" progId="Equation.3">
                      <p:embed/>
                    </p:oleObj>
                  </mc:Choice>
                  <mc:Fallback>
                    <p:oleObj name="Equation" r:id="rId8" imgW="215619" imgH="215619" progId="Equation.3">
                      <p:embed/>
                      <p:pic>
                        <p:nvPicPr>
                          <p:cNvPr id="44" name="Object 4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53" y="3035"/>
                            <a:ext cx="201" cy="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44"/>
              <p:cNvGraphicFramePr>
                <a:graphicFrameLocks noChangeAspect="1"/>
              </p:cNvGraphicFramePr>
              <p:nvPr/>
            </p:nvGraphicFramePr>
            <p:xfrm>
              <a:off x="1882" y="3438"/>
              <a:ext cx="119" cy="142"/>
            </p:xfrm>
            <a:graphic>
              <a:graphicData uri="http://schemas.openxmlformats.org/presentationml/2006/ole">
                <mc:AlternateContent xmlns:mc="http://schemas.openxmlformats.org/markup-compatibility/2006">
                  <mc:Choice xmlns:v="urn:schemas-microsoft-com:vml" Requires="v">
                    <p:oleObj spid="_x0000_s18437" name="Equation" r:id="rId10" imgW="126835" imgH="152202" progId="Equation.3">
                      <p:embed/>
                    </p:oleObj>
                  </mc:Choice>
                  <mc:Fallback>
                    <p:oleObj name="Equation" r:id="rId10" imgW="126835" imgH="152202" progId="Equation.3">
                      <p:embed/>
                      <p:pic>
                        <p:nvPicPr>
                          <p:cNvPr id="45" name="Object 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82" y="3438"/>
                            <a:ext cx="119" cy="1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 name="Line 45"/>
              <p:cNvSpPr>
                <a:spLocks noChangeShapeType="1"/>
              </p:cNvSpPr>
              <p:nvPr/>
            </p:nvSpPr>
            <p:spPr bwMode="auto">
              <a:xfrm>
                <a:off x="1403" y="3659"/>
                <a:ext cx="312" cy="0"/>
              </a:xfrm>
              <a:prstGeom prst="line">
                <a:avLst/>
              </a:prstGeom>
              <a:noFill/>
              <a:ln w="38100">
                <a:solidFill>
                  <a:srgbClr val="FF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47" name="Line 46"/>
              <p:cNvSpPr>
                <a:spLocks noChangeShapeType="1"/>
              </p:cNvSpPr>
              <p:nvPr/>
            </p:nvSpPr>
            <p:spPr bwMode="auto">
              <a:xfrm rot="5400000">
                <a:off x="1607" y="3864"/>
                <a:ext cx="312" cy="0"/>
              </a:xfrm>
              <a:prstGeom prst="line">
                <a:avLst/>
              </a:prstGeom>
              <a:noFill/>
              <a:ln w="38100">
                <a:solidFill>
                  <a:srgbClr val="FF0000"/>
                </a:solidFill>
                <a:miter lim="800000"/>
                <a:headEnd type="triangle" w="med" len="med"/>
                <a:tailEnd type="none" w="med" len="lg"/>
              </a:ln>
              <a:extLst>
                <a:ext uri="{909E8E84-426E-40DD-AFC4-6F175D3DCCD1}">
                  <a14:hiddenFill xmlns:a14="http://schemas.microsoft.com/office/drawing/2010/main">
                    <a:noFill/>
                  </a14:hiddenFill>
                </a:ext>
              </a:extLst>
            </p:spPr>
            <p:txBody>
              <a:bodyPr wrap="none"/>
              <a:lstStyle/>
              <a:p>
                <a:endParaRPr lang="en-SG"/>
              </a:p>
            </p:txBody>
          </p:sp>
          <p:graphicFrame>
            <p:nvGraphicFramePr>
              <p:cNvPr id="48" name="Object 47"/>
              <p:cNvGraphicFramePr>
                <a:graphicFrameLocks noChangeAspect="1"/>
              </p:cNvGraphicFramePr>
              <p:nvPr/>
            </p:nvGraphicFramePr>
            <p:xfrm>
              <a:off x="1223" y="3457"/>
              <a:ext cx="177" cy="213"/>
            </p:xfrm>
            <a:graphic>
              <a:graphicData uri="http://schemas.openxmlformats.org/presentationml/2006/ole">
                <mc:AlternateContent xmlns:mc="http://schemas.openxmlformats.org/markup-compatibility/2006">
                  <mc:Choice xmlns:v="urn:schemas-microsoft-com:vml" Requires="v">
                    <p:oleObj spid="_x0000_s18438" name="Equation" r:id="rId12" imgW="190500" imgH="228600" progId="Equation.3">
                      <p:embed/>
                    </p:oleObj>
                  </mc:Choice>
                  <mc:Fallback>
                    <p:oleObj name="Equation" r:id="rId12" imgW="190500" imgH="228600" progId="Equation.3">
                      <p:embed/>
                      <p:pic>
                        <p:nvPicPr>
                          <p:cNvPr id="48" name="Object 4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23" y="3457"/>
                            <a:ext cx="177"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1" name="Object 48"/>
            <p:cNvGraphicFramePr>
              <a:graphicFrameLocks noChangeAspect="1"/>
            </p:cNvGraphicFramePr>
            <p:nvPr/>
          </p:nvGraphicFramePr>
          <p:xfrm>
            <a:off x="1571" y="3778"/>
            <a:ext cx="177" cy="225"/>
          </p:xfrm>
          <a:graphic>
            <a:graphicData uri="http://schemas.openxmlformats.org/presentationml/2006/ole">
              <mc:AlternateContent xmlns:mc="http://schemas.openxmlformats.org/markup-compatibility/2006">
                <mc:Choice xmlns:v="urn:schemas-microsoft-com:vml" Requires="v">
                  <p:oleObj spid="_x0000_s18439" name="Equation" r:id="rId14" imgW="190417" imgH="241195" progId="Equation.3">
                    <p:embed/>
                  </p:oleObj>
                </mc:Choice>
                <mc:Fallback>
                  <p:oleObj name="Equation" r:id="rId14" imgW="190417" imgH="241195" progId="Equation.3">
                    <p:embed/>
                    <p:pic>
                      <p:nvPicPr>
                        <p:cNvPr id="11" name="Object 4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71" y="3778"/>
                          <a:ext cx="177" cy="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Oval 49"/>
            <p:cNvSpPr>
              <a:spLocks noChangeArrowheads="1"/>
            </p:cNvSpPr>
            <p:nvPr/>
          </p:nvSpPr>
          <p:spPr bwMode="auto">
            <a:xfrm rot="1627126">
              <a:off x="3520" y="2822"/>
              <a:ext cx="481" cy="854"/>
            </a:xfrm>
            <a:prstGeom prst="ellipse">
              <a:avLst/>
            </a:prstGeom>
            <a:solidFill>
              <a:srgbClr val="CCFF99"/>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3" name="Rectangle 50"/>
            <p:cNvSpPr>
              <a:spLocks noChangeArrowheads="1"/>
            </p:cNvSpPr>
            <p:nvPr/>
          </p:nvSpPr>
          <p:spPr bwMode="auto">
            <a:xfrm>
              <a:off x="3554" y="3458"/>
              <a:ext cx="108" cy="278"/>
            </a:xfrm>
            <a:prstGeom prst="rect">
              <a:avLst/>
            </a:prstGeom>
            <a:solidFill>
              <a:srgbClr val="FFFF99"/>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4" name="Oval 51"/>
            <p:cNvSpPr>
              <a:spLocks noChangeArrowheads="1"/>
            </p:cNvSpPr>
            <p:nvPr/>
          </p:nvSpPr>
          <p:spPr bwMode="auto">
            <a:xfrm>
              <a:off x="3716" y="3204"/>
              <a:ext cx="34" cy="40"/>
            </a:xfrm>
            <a:prstGeom prst="ellipse">
              <a:avLst/>
            </a:prstGeom>
            <a:solidFill>
              <a:schemeClr val="tx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5" name="Text Box 52"/>
            <p:cNvSpPr txBox="1">
              <a:spLocks noChangeArrowheads="1"/>
            </p:cNvSpPr>
            <p:nvPr/>
          </p:nvSpPr>
          <p:spPr bwMode="auto">
            <a:xfrm>
              <a:off x="3658" y="3008"/>
              <a:ext cx="2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G</a:t>
              </a:r>
            </a:p>
          </p:txBody>
        </p:sp>
        <p:sp>
          <p:nvSpPr>
            <p:cNvPr id="16" name="Oval 53"/>
            <p:cNvSpPr>
              <a:spLocks noChangeArrowheads="1"/>
            </p:cNvSpPr>
            <p:nvPr/>
          </p:nvSpPr>
          <p:spPr bwMode="auto">
            <a:xfrm>
              <a:off x="3594" y="3495"/>
              <a:ext cx="34" cy="40"/>
            </a:xfrm>
            <a:prstGeom prst="ellipse">
              <a:avLst/>
            </a:prstGeom>
            <a:solidFill>
              <a:schemeClr val="tx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7" name="Text Box 54"/>
            <p:cNvSpPr txBox="1">
              <a:spLocks noChangeArrowheads="1"/>
            </p:cNvSpPr>
            <p:nvPr/>
          </p:nvSpPr>
          <p:spPr bwMode="auto">
            <a:xfrm>
              <a:off x="3425" y="3270"/>
              <a:ext cx="2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O</a:t>
              </a:r>
            </a:p>
          </p:txBody>
        </p:sp>
        <p:sp>
          <p:nvSpPr>
            <p:cNvPr id="18" name="Line 55"/>
            <p:cNvSpPr>
              <a:spLocks noChangeShapeType="1"/>
            </p:cNvSpPr>
            <p:nvPr/>
          </p:nvSpPr>
          <p:spPr bwMode="auto">
            <a:xfrm>
              <a:off x="3458" y="3738"/>
              <a:ext cx="332" cy="0"/>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19" name="Line 56"/>
            <p:cNvSpPr>
              <a:spLocks noChangeShapeType="1"/>
            </p:cNvSpPr>
            <p:nvPr/>
          </p:nvSpPr>
          <p:spPr bwMode="auto">
            <a:xfrm>
              <a:off x="3456" y="3757"/>
              <a:ext cx="332" cy="0"/>
            </a:xfrm>
            <a:prstGeom prst="line">
              <a:avLst/>
            </a:prstGeom>
            <a:noFill/>
            <a:ln w="76200">
              <a:pattFill prst="dkUpDiag">
                <a:fgClr>
                  <a:srgbClr val="000000"/>
                </a:fgClr>
                <a:bgClr>
                  <a:srgbClr val="FFFFFF"/>
                </a:bgClr>
              </a:patt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20" name="Line 57"/>
            <p:cNvSpPr>
              <a:spLocks noChangeShapeType="1"/>
            </p:cNvSpPr>
            <p:nvPr/>
          </p:nvSpPr>
          <p:spPr bwMode="auto">
            <a:xfrm flipH="1">
              <a:off x="3614" y="3230"/>
              <a:ext cx="115" cy="271"/>
            </a:xfrm>
            <a:prstGeom prst="line">
              <a:avLst/>
            </a:prstGeom>
            <a:noFill/>
            <a:ln w="9525">
              <a:solidFill>
                <a:srgbClr val="000000"/>
              </a:solidFill>
              <a:prstDash val="dash"/>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21" name="Text Box 58"/>
            <p:cNvSpPr txBox="1">
              <a:spLocks noChangeArrowheads="1"/>
            </p:cNvSpPr>
            <p:nvPr/>
          </p:nvSpPr>
          <p:spPr bwMode="auto">
            <a:xfrm>
              <a:off x="4142" y="3345"/>
              <a:ext cx="28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graphicFrame>
          <p:nvGraphicFramePr>
            <p:cNvPr id="22" name="Object 59"/>
            <p:cNvGraphicFramePr>
              <a:graphicFrameLocks noChangeAspect="1"/>
            </p:cNvGraphicFramePr>
            <p:nvPr/>
          </p:nvGraphicFramePr>
          <p:xfrm>
            <a:off x="3187" y="2911"/>
            <a:ext cx="248" cy="213"/>
          </p:xfrm>
          <a:graphic>
            <a:graphicData uri="http://schemas.openxmlformats.org/presentationml/2006/ole">
              <mc:AlternateContent xmlns:mc="http://schemas.openxmlformats.org/markup-compatibility/2006">
                <mc:Choice xmlns:v="urn:schemas-microsoft-com:vml" Requires="v">
                  <p:oleObj spid="_x0000_s18440" name="Equation" r:id="rId16" imgW="266584" imgH="228501" progId="Equation.3">
                    <p:embed/>
                  </p:oleObj>
                </mc:Choice>
                <mc:Fallback>
                  <p:oleObj name="Equation" r:id="rId16" imgW="266584" imgH="228501" progId="Equation.3">
                    <p:embed/>
                    <p:pic>
                      <p:nvPicPr>
                        <p:cNvPr id="22" name="Object 5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87" y="2911"/>
                          <a:ext cx="24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60"/>
            <p:cNvGraphicFramePr>
              <a:graphicFrameLocks noChangeAspect="1"/>
            </p:cNvGraphicFramePr>
            <p:nvPr/>
          </p:nvGraphicFramePr>
          <p:xfrm>
            <a:off x="3824" y="2857"/>
            <a:ext cx="212" cy="189"/>
          </p:xfrm>
          <a:graphic>
            <a:graphicData uri="http://schemas.openxmlformats.org/presentationml/2006/ole">
              <mc:AlternateContent xmlns:mc="http://schemas.openxmlformats.org/markup-compatibility/2006">
                <mc:Choice xmlns:v="urn:schemas-microsoft-com:vml" Requires="v">
                  <p:oleObj spid="_x0000_s18441" name="Equation" r:id="rId18" imgW="228501" imgH="203112" progId="Equation.3">
                    <p:embed/>
                  </p:oleObj>
                </mc:Choice>
                <mc:Fallback>
                  <p:oleObj name="Equation" r:id="rId18" imgW="228501" imgH="203112" progId="Equation.3">
                    <p:embed/>
                    <p:pic>
                      <p:nvPicPr>
                        <p:cNvPr id="23" name="Object 6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24" y="2857"/>
                          <a:ext cx="212" cy="1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61"/>
            <p:cNvSpPr txBox="1">
              <a:spLocks noChangeArrowheads="1"/>
            </p:cNvSpPr>
            <p:nvPr/>
          </p:nvSpPr>
          <p:spPr bwMode="auto">
            <a:xfrm>
              <a:off x="2738" y="3151"/>
              <a:ext cx="3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2400"/>
                <a:t>=</a:t>
              </a:r>
            </a:p>
          </p:txBody>
        </p:sp>
        <p:sp>
          <p:nvSpPr>
            <p:cNvPr id="25" name="Line 62"/>
            <p:cNvSpPr>
              <a:spLocks noChangeShapeType="1"/>
            </p:cNvSpPr>
            <p:nvPr/>
          </p:nvSpPr>
          <p:spPr bwMode="auto">
            <a:xfrm flipH="1" flipV="1">
              <a:off x="3422" y="3083"/>
              <a:ext cx="305" cy="136"/>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26" name="Line 63"/>
            <p:cNvSpPr>
              <a:spLocks noChangeShapeType="1"/>
            </p:cNvSpPr>
            <p:nvPr/>
          </p:nvSpPr>
          <p:spPr bwMode="auto">
            <a:xfrm flipH="1">
              <a:off x="3646" y="3226"/>
              <a:ext cx="81" cy="183"/>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graphicFrame>
          <p:nvGraphicFramePr>
            <p:cNvPr id="27" name="Object 64"/>
            <p:cNvGraphicFramePr>
              <a:graphicFrameLocks noChangeAspect="1"/>
            </p:cNvGraphicFramePr>
            <p:nvPr/>
          </p:nvGraphicFramePr>
          <p:xfrm>
            <a:off x="3725" y="3224"/>
            <a:ext cx="259" cy="213"/>
          </p:xfrm>
          <a:graphic>
            <a:graphicData uri="http://schemas.openxmlformats.org/presentationml/2006/ole">
              <mc:AlternateContent xmlns:mc="http://schemas.openxmlformats.org/markup-compatibility/2006">
                <mc:Choice xmlns:v="urn:schemas-microsoft-com:vml" Requires="v">
                  <p:oleObj spid="_x0000_s18442" name="Equation" r:id="rId20" imgW="279400" imgH="228600" progId="Equation.3">
                    <p:embed/>
                  </p:oleObj>
                </mc:Choice>
                <mc:Fallback>
                  <p:oleObj name="Equation" r:id="rId20" imgW="279400" imgH="228600" progId="Equation.3">
                    <p:embed/>
                    <p:pic>
                      <p:nvPicPr>
                        <p:cNvPr id="27" name="Object 6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725" y="3224"/>
                          <a:ext cx="259"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Arc 65"/>
            <p:cNvSpPr>
              <a:spLocks/>
            </p:cNvSpPr>
            <p:nvPr/>
          </p:nvSpPr>
          <p:spPr bwMode="auto">
            <a:xfrm rot="10100982" flipH="1" flipV="1">
              <a:off x="3700" y="3023"/>
              <a:ext cx="221" cy="220"/>
            </a:xfrm>
            <a:custGeom>
              <a:avLst/>
              <a:gdLst>
                <a:gd name="T0" fmla="*/ 0 w 30737"/>
                <a:gd name="T1" fmla="*/ 0 h 26027"/>
                <a:gd name="T2" fmla="*/ 0 w 30737"/>
                <a:gd name="T3" fmla="*/ 0 h 26027"/>
                <a:gd name="T4" fmla="*/ 0 w 30737"/>
                <a:gd name="T5" fmla="*/ 0 h 26027"/>
                <a:gd name="T6" fmla="*/ 0 60000 65536"/>
                <a:gd name="T7" fmla="*/ 0 60000 65536"/>
                <a:gd name="T8" fmla="*/ 0 60000 65536"/>
                <a:gd name="T9" fmla="*/ 0 w 30737"/>
                <a:gd name="T10" fmla="*/ 0 h 26027"/>
                <a:gd name="T11" fmla="*/ 30737 w 30737"/>
                <a:gd name="T12" fmla="*/ 26027 h 26027"/>
              </a:gdLst>
              <a:ahLst/>
              <a:cxnLst>
                <a:cxn ang="T6">
                  <a:pos x="T0" y="T1"/>
                </a:cxn>
                <a:cxn ang="T7">
                  <a:pos x="T2" y="T3"/>
                </a:cxn>
                <a:cxn ang="T8">
                  <a:pos x="T4" y="T5"/>
                </a:cxn>
              </a:cxnLst>
              <a:rect l="T9" t="T10" r="T11" b="T12"/>
              <a:pathLst>
                <a:path w="30737" h="26027" fill="none" extrusionOk="0">
                  <a:moveTo>
                    <a:pt x="-1" y="2027"/>
                  </a:moveTo>
                  <a:cubicBezTo>
                    <a:pt x="2860" y="692"/>
                    <a:pt x="5979" y="-1"/>
                    <a:pt x="9137" y="0"/>
                  </a:cubicBezTo>
                  <a:cubicBezTo>
                    <a:pt x="21066" y="0"/>
                    <a:pt x="30737" y="9670"/>
                    <a:pt x="30737" y="21600"/>
                  </a:cubicBezTo>
                  <a:cubicBezTo>
                    <a:pt x="30737" y="23087"/>
                    <a:pt x="30583" y="24570"/>
                    <a:pt x="30278" y="26026"/>
                  </a:cubicBezTo>
                </a:path>
                <a:path w="30737" h="26027" stroke="0" extrusionOk="0">
                  <a:moveTo>
                    <a:pt x="-1" y="2027"/>
                  </a:moveTo>
                  <a:cubicBezTo>
                    <a:pt x="2860" y="692"/>
                    <a:pt x="5979" y="-1"/>
                    <a:pt x="9137" y="0"/>
                  </a:cubicBezTo>
                  <a:cubicBezTo>
                    <a:pt x="21066" y="0"/>
                    <a:pt x="30737" y="9670"/>
                    <a:pt x="30737" y="21600"/>
                  </a:cubicBezTo>
                  <a:cubicBezTo>
                    <a:pt x="30737" y="23087"/>
                    <a:pt x="30583" y="24570"/>
                    <a:pt x="30278" y="26026"/>
                  </a:cubicBezTo>
                  <a:lnTo>
                    <a:pt x="9137" y="21600"/>
                  </a:lnTo>
                  <a:lnTo>
                    <a:pt x="-1" y="2027"/>
                  </a:lnTo>
                  <a:close/>
                </a:path>
              </a:pathLst>
            </a:custGeom>
            <a:noFill/>
            <a:ln w="28575">
              <a:solidFill>
                <a:srgbClr val="000000"/>
              </a:solidFill>
              <a:miter lim="800000"/>
              <a:headEnd type="triangle" w="med" len="med"/>
              <a:tailEnd type="non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pSp>
      <p:sp>
        <p:nvSpPr>
          <p:cNvPr id="49" name="Text Box 66"/>
          <p:cNvSpPr txBox="1">
            <a:spLocks noChangeArrowheads="1"/>
          </p:cNvSpPr>
          <p:nvPr/>
        </p:nvSpPr>
        <p:spPr bwMode="auto">
          <a:xfrm>
            <a:off x="1279525" y="398463"/>
            <a:ext cx="37544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graphicFrame>
        <p:nvGraphicFramePr>
          <p:cNvPr id="50" name="Object 67"/>
          <p:cNvGraphicFramePr>
            <a:graphicFrameLocks noChangeAspect="1"/>
          </p:cNvGraphicFramePr>
          <p:nvPr>
            <p:extLst>
              <p:ext uri="{D42A27DB-BD31-4B8C-83A1-F6EECF244321}">
                <p14:modId xmlns:p14="http://schemas.microsoft.com/office/powerpoint/2010/main" val="3971855821"/>
              </p:ext>
            </p:extLst>
          </p:nvPr>
        </p:nvGraphicFramePr>
        <p:xfrm>
          <a:off x="618314" y="826902"/>
          <a:ext cx="6089650" cy="369888"/>
        </p:xfrm>
        <a:graphic>
          <a:graphicData uri="http://schemas.openxmlformats.org/presentationml/2006/ole">
            <mc:AlternateContent xmlns:mc="http://schemas.openxmlformats.org/markup-compatibility/2006">
              <mc:Choice xmlns:v="urn:schemas-microsoft-com:vml" Requires="v">
                <p:oleObj spid="_x0000_s18443" name="Equation" r:id="rId22" imgW="3505200" imgH="215900" progId="Equation.3">
                  <p:embed/>
                </p:oleObj>
              </mc:Choice>
              <mc:Fallback>
                <p:oleObj name="Equation" r:id="rId22" imgW="3505200" imgH="215900" progId="Equation.3">
                  <p:embed/>
                  <p:pic>
                    <p:nvPicPr>
                      <p:cNvPr id="50" name="Object 6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18314" y="826902"/>
                        <a:ext cx="608965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1" name="Group 73"/>
          <p:cNvGrpSpPr>
            <a:grpSpLocks/>
          </p:cNvGrpSpPr>
          <p:nvPr/>
        </p:nvGrpSpPr>
        <p:grpSpPr bwMode="auto">
          <a:xfrm>
            <a:off x="1825031" y="3157572"/>
            <a:ext cx="5037801" cy="2947990"/>
            <a:chOff x="819" y="1807"/>
            <a:chExt cx="3376" cy="1857"/>
          </a:xfrm>
        </p:grpSpPr>
        <p:graphicFrame>
          <p:nvGraphicFramePr>
            <p:cNvPr id="52" name="Object 3"/>
            <p:cNvGraphicFramePr>
              <a:graphicFrameLocks noChangeAspect="1"/>
            </p:cNvGraphicFramePr>
            <p:nvPr>
              <p:extLst>
                <p:ext uri="{D42A27DB-BD31-4B8C-83A1-F6EECF244321}">
                  <p14:modId xmlns:p14="http://schemas.microsoft.com/office/powerpoint/2010/main" val="1135460303"/>
                </p:ext>
              </p:extLst>
            </p:nvPr>
          </p:nvGraphicFramePr>
          <p:xfrm>
            <a:off x="819" y="1807"/>
            <a:ext cx="3376" cy="1857"/>
          </p:xfrm>
          <a:graphic>
            <a:graphicData uri="http://schemas.openxmlformats.org/presentationml/2006/ole">
              <mc:AlternateContent xmlns:mc="http://schemas.openxmlformats.org/markup-compatibility/2006">
                <mc:Choice xmlns:v="urn:schemas-microsoft-com:vml" Requires="v">
                  <p:oleObj spid="_x0000_s18444" name="公式" r:id="rId24" imgW="3416040" imgH="1879560" progId="Equation.3">
                    <p:embed/>
                  </p:oleObj>
                </mc:Choice>
                <mc:Fallback>
                  <p:oleObj name="公式" r:id="rId24" imgW="3416040" imgH="1879560" progId="Equation.3">
                    <p:embed/>
                    <p:pic>
                      <p:nvPicPr>
                        <p:cNvPr id="52" name="Object 3"/>
                        <p:cNvPicPr>
                          <a:picLocks noChangeAspect="1" noChangeArrowheads="1"/>
                        </p:cNvPicPr>
                        <p:nvPr/>
                      </p:nvPicPr>
                      <p:blipFill>
                        <a:blip r:embed="rId25"/>
                        <a:srcRect/>
                        <a:stretch>
                          <a:fillRect/>
                        </a:stretch>
                      </p:blipFill>
                      <p:spPr bwMode="auto">
                        <a:xfrm>
                          <a:off x="819" y="1807"/>
                          <a:ext cx="3376" cy="1857"/>
                        </a:xfrm>
                        <a:prstGeom prst="rect">
                          <a:avLst/>
                        </a:prstGeom>
                        <a:noFill/>
                        <a:ln>
                          <a:noFill/>
                        </a:ln>
                        <a:effectLst/>
                        <a:extLst/>
                      </p:spPr>
                    </p:pic>
                  </p:oleObj>
                </mc:Fallback>
              </mc:AlternateContent>
            </a:graphicData>
          </a:graphic>
        </p:graphicFrame>
        <p:sp>
          <p:nvSpPr>
            <p:cNvPr id="53" name="Line 68"/>
            <p:cNvSpPr>
              <a:spLocks noChangeShapeType="1"/>
            </p:cNvSpPr>
            <p:nvPr/>
          </p:nvSpPr>
          <p:spPr bwMode="auto">
            <a:xfrm flipV="1">
              <a:off x="2101" y="1999"/>
              <a:ext cx="169" cy="258"/>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54" name="Text Box 69"/>
            <p:cNvSpPr txBox="1">
              <a:spLocks noChangeArrowheads="1"/>
            </p:cNvSpPr>
            <p:nvPr/>
          </p:nvSpPr>
          <p:spPr bwMode="auto">
            <a:xfrm>
              <a:off x="2202" y="1843"/>
              <a:ext cx="21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0</a:t>
              </a:r>
            </a:p>
          </p:txBody>
        </p:sp>
        <p:sp>
          <p:nvSpPr>
            <p:cNvPr id="55" name="Arc 70"/>
            <p:cNvSpPr>
              <a:spLocks/>
            </p:cNvSpPr>
            <p:nvPr/>
          </p:nvSpPr>
          <p:spPr bwMode="auto">
            <a:xfrm rot="18748319" flipH="1">
              <a:off x="1316" y="2746"/>
              <a:ext cx="197" cy="218"/>
            </a:xfrm>
            <a:custGeom>
              <a:avLst/>
              <a:gdLst>
                <a:gd name="T0" fmla="*/ 0 w 38766"/>
                <a:gd name="T1" fmla="*/ 0 h 37372"/>
                <a:gd name="T2" fmla="*/ 0 w 38766"/>
                <a:gd name="T3" fmla="*/ 0 h 37372"/>
                <a:gd name="T4" fmla="*/ 0 w 38766"/>
                <a:gd name="T5" fmla="*/ 0 h 37372"/>
                <a:gd name="T6" fmla="*/ 0 60000 65536"/>
                <a:gd name="T7" fmla="*/ 0 60000 65536"/>
                <a:gd name="T8" fmla="*/ 0 60000 65536"/>
                <a:gd name="T9" fmla="*/ 0 w 38766"/>
                <a:gd name="T10" fmla="*/ 0 h 37372"/>
                <a:gd name="T11" fmla="*/ 38766 w 38766"/>
                <a:gd name="T12" fmla="*/ 37372 h 37372"/>
              </a:gdLst>
              <a:ahLst/>
              <a:cxnLst>
                <a:cxn ang="T6">
                  <a:pos x="T0" y="T1"/>
                </a:cxn>
                <a:cxn ang="T7">
                  <a:pos x="T2" y="T3"/>
                </a:cxn>
                <a:cxn ang="T8">
                  <a:pos x="T4" y="T5"/>
                </a:cxn>
              </a:cxnLst>
              <a:rect l="T9" t="T10" r="T11" b="T12"/>
              <a:pathLst>
                <a:path w="38766" h="37372" fill="none" extrusionOk="0">
                  <a:moveTo>
                    <a:pt x="0" y="8489"/>
                  </a:moveTo>
                  <a:cubicBezTo>
                    <a:pt x="4086" y="3138"/>
                    <a:pt x="10433" y="-1"/>
                    <a:pt x="17166" y="0"/>
                  </a:cubicBezTo>
                  <a:cubicBezTo>
                    <a:pt x="29095" y="0"/>
                    <a:pt x="38766" y="9670"/>
                    <a:pt x="38766" y="21600"/>
                  </a:cubicBezTo>
                  <a:cubicBezTo>
                    <a:pt x="38766" y="27577"/>
                    <a:pt x="36288" y="33287"/>
                    <a:pt x="31924" y="37372"/>
                  </a:cubicBezTo>
                </a:path>
                <a:path w="38766" h="37372" stroke="0" extrusionOk="0">
                  <a:moveTo>
                    <a:pt x="0" y="8489"/>
                  </a:moveTo>
                  <a:cubicBezTo>
                    <a:pt x="4086" y="3138"/>
                    <a:pt x="10433" y="-1"/>
                    <a:pt x="17166" y="0"/>
                  </a:cubicBezTo>
                  <a:cubicBezTo>
                    <a:pt x="29095" y="0"/>
                    <a:pt x="38766" y="9670"/>
                    <a:pt x="38766" y="21600"/>
                  </a:cubicBezTo>
                  <a:cubicBezTo>
                    <a:pt x="38766" y="27577"/>
                    <a:pt x="36288" y="33287"/>
                    <a:pt x="31924" y="37372"/>
                  </a:cubicBezTo>
                  <a:lnTo>
                    <a:pt x="17166" y="21600"/>
                  </a:lnTo>
                  <a:lnTo>
                    <a:pt x="0" y="8489"/>
                  </a:lnTo>
                  <a:close/>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56" name="Line 71"/>
            <p:cNvSpPr>
              <a:spLocks noChangeShapeType="1"/>
            </p:cNvSpPr>
            <p:nvPr/>
          </p:nvSpPr>
          <p:spPr bwMode="auto">
            <a:xfrm flipH="1" flipV="1">
              <a:off x="2086" y="2298"/>
              <a:ext cx="122" cy="12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57" name="Line 72"/>
            <p:cNvSpPr>
              <a:spLocks noChangeShapeType="1"/>
            </p:cNvSpPr>
            <p:nvPr/>
          </p:nvSpPr>
          <p:spPr bwMode="auto">
            <a:xfrm flipH="1">
              <a:off x="2683" y="2304"/>
              <a:ext cx="150" cy="14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grpSp>
      <p:sp>
        <p:nvSpPr>
          <p:cNvPr id="58" name="Text Box 7"/>
          <p:cNvSpPr txBox="1">
            <a:spLocks noChangeArrowheads="1"/>
          </p:cNvSpPr>
          <p:nvPr/>
        </p:nvSpPr>
        <p:spPr bwMode="auto">
          <a:xfrm>
            <a:off x="596371" y="1073597"/>
            <a:ext cx="870214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i="1" dirty="0"/>
              <a:t>Non-</a:t>
            </a:r>
            <a:r>
              <a:rPr lang="en-US" altLang="en-US" i="1" dirty="0" err="1"/>
              <a:t>centroidal</a:t>
            </a:r>
            <a:r>
              <a:rPr lang="en-US" altLang="en-US" i="1" dirty="0"/>
              <a:t> rotation</a:t>
            </a:r>
            <a:r>
              <a:rPr lang="en-US" altLang="en-US" dirty="0"/>
              <a:t>:  motion of a body is constrained to rotate </a:t>
            </a:r>
            <a:r>
              <a:rPr lang="en-US" altLang="en-US" dirty="0">
                <a:solidFill>
                  <a:srgbClr val="FF0000"/>
                </a:solidFill>
              </a:rPr>
              <a:t>about a </a:t>
            </a:r>
            <a:r>
              <a:rPr lang="en-US" altLang="en-US" u="sng" dirty="0">
                <a:solidFill>
                  <a:srgbClr val="FF0000"/>
                </a:solidFill>
              </a:rPr>
              <a:t>fixed</a:t>
            </a:r>
            <a:r>
              <a:rPr lang="en-US" altLang="en-US" dirty="0">
                <a:solidFill>
                  <a:srgbClr val="FF0000"/>
                </a:solidFill>
              </a:rPr>
              <a:t> axis</a:t>
            </a:r>
            <a:r>
              <a:rPr lang="en-US" altLang="en-US" dirty="0"/>
              <a:t> that does not pass through its mass center.</a:t>
            </a:r>
          </a:p>
        </p:txBody>
      </p:sp>
      <p:sp>
        <p:nvSpPr>
          <p:cNvPr id="60" name="TextBox 59"/>
          <p:cNvSpPr txBox="1"/>
          <p:nvPr/>
        </p:nvSpPr>
        <p:spPr>
          <a:xfrm>
            <a:off x="-369450" y="-247699"/>
            <a:ext cx="8587501"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rgbClr val="FF0000"/>
                </a:solidFill>
                <a:effectLst>
                  <a:outerShdw blurRad="38100" dist="38100" dir="2700000" algn="tl">
                    <a:srgbClr val="000000">
                      <a:alpha val="43137"/>
                    </a:srgbClr>
                  </a:outerShdw>
                </a:effectLst>
              </a:rPr>
              <a:t>* </a:t>
            </a:r>
            <a:r>
              <a:rPr lang="en-SG" sz="2800" b="1" dirty="0">
                <a:solidFill>
                  <a:schemeClr val="accent2">
                    <a:lumMod val="50000"/>
                  </a:schemeClr>
                </a:solidFill>
                <a:effectLst>
                  <a:outerShdw blurRad="38100" dist="38100" dir="2700000" algn="tl">
                    <a:srgbClr val="000000">
                      <a:alpha val="43137"/>
                    </a:srgbClr>
                  </a:outerShdw>
                </a:effectLst>
              </a:rPr>
              <a:t>Constrained plane motion</a:t>
            </a:r>
          </a:p>
        </p:txBody>
      </p:sp>
      <p:sp>
        <p:nvSpPr>
          <p:cNvPr id="3" name="Rectangle 2"/>
          <p:cNvSpPr/>
          <p:nvPr/>
        </p:nvSpPr>
        <p:spPr>
          <a:xfrm>
            <a:off x="5041761" y="4891852"/>
            <a:ext cx="2339102" cy="369332"/>
          </a:xfrm>
          <a:prstGeom prst="rect">
            <a:avLst/>
          </a:prstGeom>
        </p:spPr>
        <p:txBody>
          <a:bodyPr wrap="none">
            <a:spAutoFit/>
          </a:bodyPr>
          <a:lstStyle/>
          <a:p>
            <a:r>
              <a:rPr lang="en-SG" dirty="0">
                <a:solidFill>
                  <a:srgbClr val="0000FF"/>
                </a:solidFill>
                <a:latin typeface="Arial" panose="020B0604020202020204" pitchFamily="34" charset="0"/>
              </a:rPr>
              <a:t>Parallel axis theorem</a:t>
            </a:r>
            <a:endParaRPr lang="en-SG" dirty="0">
              <a:solidFill>
                <a:srgbClr val="0000FF"/>
              </a:solidFill>
            </a:endParaRPr>
          </a:p>
        </p:txBody>
      </p:sp>
      <p:sp>
        <p:nvSpPr>
          <p:cNvPr id="4" name="TextBox 3"/>
          <p:cNvSpPr txBox="1"/>
          <p:nvPr/>
        </p:nvSpPr>
        <p:spPr>
          <a:xfrm>
            <a:off x="27334" y="6000789"/>
            <a:ext cx="9878666" cy="400110"/>
          </a:xfrm>
          <a:prstGeom prst="rect">
            <a:avLst/>
          </a:prstGeom>
          <a:noFill/>
        </p:spPr>
        <p:txBody>
          <a:bodyPr wrap="none" rtlCol="0">
            <a:spAutoFit/>
          </a:bodyPr>
          <a:lstStyle/>
          <a:p>
            <a:r>
              <a:rPr lang="en-SG" sz="2000" b="1" dirty="0">
                <a:solidFill>
                  <a:srgbClr val="FF0000"/>
                </a:solidFill>
              </a:rPr>
              <a:t>Note: Parallel axis theorem is not applicable if the rotation is not about a </a:t>
            </a:r>
            <a:r>
              <a:rPr lang="en-SG" sz="2000" b="1" u="sng" dirty="0">
                <a:solidFill>
                  <a:srgbClr val="FF0000"/>
                </a:solidFill>
              </a:rPr>
              <a:t>fixed</a:t>
            </a:r>
            <a:r>
              <a:rPr lang="en-SG" sz="2000" b="1" dirty="0">
                <a:solidFill>
                  <a:srgbClr val="FF0000"/>
                </a:solidFill>
              </a:rPr>
              <a:t> axis/point!!!</a:t>
            </a:r>
          </a:p>
        </p:txBody>
      </p:sp>
    </p:spTree>
    <p:extLst>
      <p:ext uri="{BB962C8B-B14F-4D97-AF65-F5344CB8AC3E}">
        <p14:creationId xmlns:p14="http://schemas.microsoft.com/office/powerpoint/2010/main" val="1367578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pPr>
              <a:defRPr/>
            </a:pPr>
            <a:fld id="{365B5569-9ECA-4311-A86B-413241116197}" type="slidenum">
              <a:rPr lang="en-US" altLang="en-US" smtClean="0"/>
              <a:pPr>
                <a:defRPr/>
              </a:pPr>
              <a:t>34</a:t>
            </a:fld>
            <a:endParaRPr lang="en-US" altLang="en-US"/>
          </a:p>
        </p:txBody>
      </p:sp>
      <p:pic>
        <p:nvPicPr>
          <p:cNvPr id="6"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72" y="1702729"/>
            <a:ext cx="3830638" cy="214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27"/>
          <p:cNvGrpSpPr>
            <a:grpSpLocks/>
          </p:cNvGrpSpPr>
          <p:nvPr/>
        </p:nvGrpSpPr>
        <p:grpSpPr bwMode="auto">
          <a:xfrm>
            <a:off x="882649" y="4238840"/>
            <a:ext cx="8008939" cy="1536700"/>
            <a:chOff x="451" y="923"/>
            <a:chExt cx="5045" cy="968"/>
          </a:xfrm>
        </p:grpSpPr>
        <p:sp>
          <p:nvSpPr>
            <p:cNvPr id="8" name="Text Box 5"/>
            <p:cNvSpPr txBox="1">
              <a:spLocks noChangeArrowheads="1"/>
            </p:cNvSpPr>
            <p:nvPr/>
          </p:nvSpPr>
          <p:spPr bwMode="auto">
            <a:xfrm>
              <a:off x="451" y="923"/>
              <a:ext cx="504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sz="2400" dirty="0"/>
                <a:t>For a balanced disk constrained to </a:t>
              </a:r>
              <a:r>
                <a:rPr lang="en-US" altLang="en-US" sz="2400" dirty="0">
                  <a:solidFill>
                    <a:srgbClr val="0000FF"/>
                  </a:solidFill>
                </a:rPr>
                <a:t>roll without sliding</a:t>
              </a:r>
              <a:r>
                <a:rPr lang="en-US" altLang="en-US" sz="2400" dirty="0"/>
                <a:t>, </a:t>
              </a:r>
            </a:p>
          </p:txBody>
        </p:sp>
        <p:graphicFrame>
          <p:nvGraphicFramePr>
            <p:cNvPr id="9" name="Object 10"/>
            <p:cNvGraphicFramePr>
              <a:graphicFrameLocks noChangeAspect="1"/>
            </p:cNvGraphicFramePr>
            <p:nvPr>
              <p:extLst>
                <p:ext uri="{D42A27DB-BD31-4B8C-83A1-F6EECF244321}">
                  <p14:modId xmlns:p14="http://schemas.microsoft.com/office/powerpoint/2010/main" val="2335314171"/>
                </p:ext>
              </p:extLst>
            </p:nvPr>
          </p:nvGraphicFramePr>
          <p:xfrm>
            <a:off x="1764" y="1574"/>
            <a:ext cx="2339" cy="317"/>
          </p:xfrm>
          <a:graphic>
            <a:graphicData uri="http://schemas.openxmlformats.org/presentationml/2006/ole">
              <mc:AlternateContent xmlns:mc="http://schemas.openxmlformats.org/markup-compatibility/2006">
                <mc:Choice xmlns:v="urn:schemas-microsoft-com:vml" Requires="v">
                  <p:oleObj spid="_x0000_s19458" name="Equation" r:id="rId4" imgW="2159000" imgH="292100" progId="Equation.3">
                    <p:embed/>
                  </p:oleObj>
                </mc:Choice>
                <mc:Fallback>
                  <p:oleObj name="Equation" r:id="rId4" imgW="2159000" imgH="292100" progId="Equation.3">
                    <p:embed/>
                    <p:pic>
                      <p:nvPicPr>
                        <p:cNvPr id="9"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4" y="1574"/>
                          <a:ext cx="2339" cy="317"/>
                        </a:xfrm>
                        <a:prstGeom prst="rect">
                          <a:avLst/>
                        </a:prstGeom>
                        <a:noFill/>
                        <a:ln>
                          <a:noFill/>
                        </a:ln>
                        <a:effectLst/>
                      </p:spPr>
                    </p:pic>
                  </p:oleObj>
                </mc:Fallback>
              </mc:AlternateContent>
            </a:graphicData>
          </a:graphic>
        </p:graphicFrame>
      </p:grpSp>
      <p:cxnSp>
        <p:nvCxnSpPr>
          <p:cNvPr id="32" name="Straight Connector 31"/>
          <p:cNvCxnSpPr/>
          <p:nvPr/>
        </p:nvCxnSpPr>
        <p:spPr>
          <a:xfrm>
            <a:off x="541761" y="848720"/>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3" name="Picture 4" descr="http://www.nus.edu.sg/identity/images/identity/logo/fullcolorlog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543378" y="-163100"/>
            <a:ext cx="8587501"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Constrained plane motion</a:t>
            </a:r>
          </a:p>
        </p:txBody>
      </p:sp>
      <p:sp>
        <p:nvSpPr>
          <p:cNvPr id="35" name="Rectangle 34"/>
          <p:cNvSpPr/>
          <p:nvPr/>
        </p:nvSpPr>
        <p:spPr>
          <a:xfrm>
            <a:off x="5259774" y="5337903"/>
            <a:ext cx="1621373" cy="372037"/>
          </a:xfrm>
          <a:prstGeom prst="rect">
            <a:avLst/>
          </a:prstGeom>
          <a:solidFill>
            <a:srgbClr val="FFFF00">
              <a:alpha val="16863"/>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p:cNvSpPr txBox="1"/>
          <p:nvPr/>
        </p:nvSpPr>
        <p:spPr>
          <a:xfrm>
            <a:off x="541761" y="1060484"/>
            <a:ext cx="3371629" cy="400110"/>
          </a:xfrm>
          <a:prstGeom prst="rect">
            <a:avLst/>
          </a:prstGeom>
          <a:noFill/>
        </p:spPr>
        <p:txBody>
          <a:bodyPr wrap="none" rtlCol="0">
            <a:spAutoFit/>
          </a:bodyPr>
          <a:lstStyle/>
          <a:p>
            <a:r>
              <a:rPr lang="en-SG" sz="2000" u="sng" dirty="0"/>
              <a:t>Special case (3): </a:t>
            </a:r>
            <a:r>
              <a:rPr lang="en-SG" sz="2000" dirty="0"/>
              <a:t>rolling motion</a:t>
            </a:r>
          </a:p>
        </p:txBody>
      </p:sp>
      <p:sp>
        <p:nvSpPr>
          <p:cNvPr id="2" name="TextBox 1">
            <a:extLst>
              <a:ext uri="{FF2B5EF4-FFF2-40B4-BE49-F238E27FC236}">
                <a16:creationId xmlns:a16="http://schemas.microsoft.com/office/drawing/2014/main" id="{9B831577-92B2-4A3D-9187-ABE29C38230C}"/>
              </a:ext>
            </a:extLst>
          </p:cNvPr>
          <p:cNvSpPr txBox="1"/>
          <p:nvPr/>
        </p:nvSpPr>
        <p:spPr>
          <a:xfrm>
            <a:off x="4335974" y="2179724"/>
            <a:ext cx="3554667" cy="369332"/>
          </a:xfrm>
          <a:prstGeom prst="rect">
            <a:avLst/>
          </a:prstGeom>
          <a:noFill/>
        </p:spPr>
        <p:txBody>
          <a:bodyPr wrap="square" rtlCol="0">
            <a:spAutoFit/>
          </a:bodyPr>
          <a:lstStyle/>
          <a:p>
            <a:r>
              <a:rPr lang="en-US" dirty="0"/>
              <a:t>Kinematics of rolling motion</a:t>
            </a:r>
            <a:endParaRPr lang="en-SG" dirty="0"/>
          </a:p>
        </p:txBody>
      </p:sp>
    </p:spTree>
    <p:extLst>
      <p:ext uri="{BB962C8B-B14F-4D97-AF65-F5344CB8AC3E}">
        <p14:creationId xmlns:p14="http://schemas.microsoft.com/office/powerpoint/2010/main" val="726848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35</a:t>
            </a:fld>
            <a:endParaRPr lang="en-US" altLang="en-US"/>
          </a:p>
        </p:txBody>
      </p:sp>
      <p:graphicFrame>
        <p:nvGraphicFramePr>
          <p:cNvPr id="9" name="Object 3"/>
          <p:cNvGraphicFramePr>
            <a:graphicFrameLocks noChangeAspect="1"/>
          </p:cNvGraphicFramePr>
          <p:nvPr>
            <p:extLst>
              <p:ext uri="{D42A27DB-BD31-4B8C-83A1-F6EECF244321}">
                <p14:modId xmlns:p14="http://schemas.microsoft.com/office/powerpoint/2010/main" val="2551894416"/>
              </p:ext>
            </p:extLst>
          </p:nvPr>
        </p:nvGraphicFramePr>
        <p:xfrm>
          <a:off x="621488" y="774120"/>
          <a:ext cx="5124106" cy="1277107"/>
        </p:xfrm>
        <a:graphic>
          <a:graphicData uri="http://schemas.openxmlformats.org/presentationml/2006/ole">
            <mc:AlternateContent xmlns:mc="http://schemas.openxmlformats.org/markup-compatibility/2006">
              <mc:Choice xmlns:v="urn:schemas-microsoft-com:vml" Requires="v">
                <p:oleObj spid="_x0000_s20482" name="公式" r:id="rId4" imgW="5257800" imgH="1307880" progId="Equation.3">
                  <p:embed/>
                </p:oleObj>
              </mc:Choice>
              <mc:Fallback>
                <p:oleObj name="公式" r:id="rId4" imgW="5257800" imgH="1307880" progId="Equation.3">
                  <p:embed/>
                  <p:pic>
                    <p:nvPicPr>
                      <p:cNvPr id="9" name="Object 3"/>
                      <p:cNvPicPr>
                        <a:picLocks noChangeAspect="1" noChangeArrowheads="1"/>
                      </p:cNvPicPr>
                      <p:nvPr/>
                    </p:nvPicPr>
                    <p:blipFill>
                      <a:blip r:embed="rId5"/>
                      <a:srcRect/>
                      <a:stretch>
                        <a:fillRect/>
                      </a:stretch>
                    </p:blipFill>
                    <p:spPr bwMode="auto">
                      <a:xfrm>
                        <a:off x="621488" y="774120"/>
                        <a:ext cx="5124106" cy="1277107"/>
                      </a:xfrm>
                      <a:prstGeom prst="rect">
                        <a:avLst/>
                      </a:prstGeom>
                      <a:noFill/>
                      <a:ln>
                        <a:noFill/>
                      </a:ln>
                      <a:effectLst/>
                      <a:extLst/>
                    </p:spPr>
                  </p:pic>
                </p:oleObj>
              </mc:Fallback>
            </mc:AlternateContent>
          </a:graphicData>
        </a:graphic>
      </p:graphicFrame>
      <p:sp>
        <p:nvSpPr>
          <p:cNvPr id="10" name="Line 4"/>
          <p:cNvSpPr>
            <a:spLocks noChangeShapeType="1"/>
          </p:cNvSpPr>
          <p:nvPr/>
        </p:nvSpPr>
        <p:spPr bwMode="auto">
          <a:xfrm>
            <a:off x="744538" y="2089150"/>
            <a:ext cx="4064000" cy="0"/>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11" name="Text Box 5"/>
          <p:cNvSpPr txBox="1">
            <a:spLocks noChangeArrowheads="1"/>
          </p:cNvSpPr>
          <p:nvPr/>
        </p:nvSpPr>
        <p:spPr bwMode="auto">
          <a:xfrm>
            <a:off x="757238" y="2171700"/>
            <a:ext cx="2136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b="1" u="sng" dirty="0">
                <a:solidFill>
                  <a:srgbClr val="0000FF"/>
                </a:solidFill>
                <a:latin typeface="Calibri" panose="020F0502020204030204" pitchFamily="34" charset="0"/>
              </a:rPr>
              <a:t>Kinematics</a:t>
            </a:r>
            <a:r>
              <a:rPr lang="en-US" altLang="en-US" sz="1800" dirty="0">
                <a:latin typeface="Calibri" panose="020F0502020204030204" pitchFamily="34" charset="0"/>
              </a:rPr>
              <a:t>:</a:t>
            </a:r>
          </a:p>
        </p:txBody>
      </p:sp>
      <p:graphicFrame>
        <p:nvGraphicFramePr>
          <p:cNvPr id="12" name="Object 6"/>
          <p:cNvGraphicFramePr>
            <a:graphicFrameLocks noGrp="1" noChangeAspect="1"/>
          </p:cNvGraphicFramePr>
          <p:nvPr>
            <p:ph sz="half" idx="1"/>
            <p:extLst>
              <p:ext uri="{D42A27DB-BD31-4B8C-83A1-F6EECF244321}">
                <p14:modId xmlns:p14="http://schemas.microsoft.com/office/powerpoint/2010/main" val="3957505223"/>
              </p:ext>
            </p:extLst>
          </p:nvPr>
        </p:nvGraphicFramePr>
        <p:xfrm>
          <a:off x="2230937" y="2245801"/>
          <a:ext cx="5086761" cy="1129224"/>
        </p:xfrm>
        <a:graphic>
          <a:graphicData uri="http://schemas.openxmlformats.org/presentationml/2006/ole">
            <mc:AlternateContent xmlns:mc="http://schemas.openxmlformats.org/markup-compatibility/2006">
              <mc:Choice xmlns:v="urn:schemas-microsoft-com:vml" Requires="v">
                <p:oleObj spid="_x0000_s20483" name="公式" r:id="rId6" imgW="5549760" imgH="1231560" progId="Equation.3">
                  <p:embed/>
                </p:oleObj>
              </mc:Choice>
              <mc:Fallback>
                <p:oleObj name="公式" r:id="rId6" imgW="5549760" imgH="1231560" progId="Equation.3">
                  <p:embed/>
                  <p:pic>
                    <p:nvPicPr>
                      <p:cNvPr id="12" name="Object 6"/>
                      <p:cNvPicPr>
                        <a:picLocks noChangeAspect="1" noChangeArrowheads="1"/>
                      </p:cNvPicPr>
                      <p:nvPr/>
                    </p:nvPicPr>
                    <p:blipFill>
                      <a:blip r:embed="rId7"/>
                      <a:srcRect/>
                      <a:stretch>
                        <a:fillRect/>
                      </a:stretch>
                    </p:blipFill>
                    <p:spPr bwMode="auto">
                      <a:xfrm>
                        <a:off x="2230937" y="2245801"/>
                        <a:ext cx="5086761" cy="1129224"/>
                      </a:xfrm>
                      <a:prstGeom prst="rect">
                        <a:avLst/>
                      </a:prstGeom>
                      <a:noFill/>
                      <a:ln>
                        <a:noFill/>
                      </a:ln>
                      <a:effectLst/>
                      <a:extLst/>
                    </p:spPr>
                  </p:pic>
                </p:oleObj>
              </mc:Fallback>
            </mc:AlternateContent>
          </a:graphicData>
        </a:graphic>
      </p:graphicFrame>
      <p:sp>
        <p:nvSpPr>
          <p:cNvPr id="13" name="Text Box 7"/>
          <p:cNvSpPr txBox="1">
            <a:spLocks noChangeArrowheads="1"/>
          </p:cNvSpPr>
          <p:nvPr/>
        </p:nvSpPr>
        <p:spPr bwMode="auto">
          <a:xfrm>
            <a:off x="855663" y="4513263"/>
            <a:ext cx="67643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sp>
        <p:nvSpPr>
          <p:cNvPr id="14" name="Text Box 8"/>
          <p:cNvSpPr txBox="1">
            <a:spLocks noChangeArrowheads="1"/>
          </p:cNvSpPr>
          <p:nvPr/>
        </p:nvSpPr>
        <p:spPr bwMode="auto">
          <a:xfrm>
            <a:off x="725488" y="4441825"/>
            <a:ext cx="7518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graphicFrame>
        <p:nvGraphicFramePr>
          <p:cNvPr id="15" name="Object 22"/>
          <p:cNvGraphicFramePr>
            <a:graphicFrameLocks noChangeAspect="1"/>
          </p:cNvGraphicFramePr>
          <p:nvPr>
            <p:extLst>
              <p:ext uri="{D42A27DB-BD31-4B8C-83A1-F6EECF244321}">
                <p14:modId xmlns:p14="http://schemas.microsoft.com/office/powerpoint/2010/main" val="3877287676"/>
              </p:ext>
            </p:extLst>
          </p:nvPr>
        </p:nvGraphicFramePr>
        <p:xfrm>
          <a:off x="827115" y="3324673"/>
          <a:ext cx="5500983" cy="3056734"/>
        </p:xfrm>
        <a:graphic>
          <a:graphicData uri="http://schemas.openxmlformats.org/presentationml/2006/ole">
            <mc:AlternateContent xmlns:mc="http://schemas.openxmlformats.org/markup-compatibility/2006">
              <mc:Choice xmlns:v="urn:schemas-microsoft-com:vml" Requires="v">
                <p:oleObj spid="_x0000_s20484" name="公式" r:id="rId8" imgW="5600520" imgH="3111480" progId="Equation.3">
                  <p:embed/>
                </p:oleObj>
              </mc:Choice>
              <mc:Fallback>
                <p:oleObj name="公式" r:id="rId8" imgW="5600520" imgH="3111480" progId="Equation.3">
                  <p:embed/>
                  <p:pic>
                    <p:nvPicPr>
                      <p:cNvPr id="15" name="Object 22"/>
                      <p:cNvPicPr>
                        <a:picLocks noChangeAspect="1" noChangeArrowheads="1"/>
                      </p:cNvPicPr>
                      <p:nvPr/>
                    </p:nvPicPr>
                    <p:blipFill>
                      <a:blip r:embed="rId9"/>
                      <a:srcRect/>
                      <a:stretch>
                        <a:fillRect/>
                      </a:stretch>
                    </p:blipFill>
                    <p:spPr bwMode="auto">
                      <a:xfrm>
                        <a:off x="827115" y="3324673"/>
                        <a:ext cx="5500983" cy="3056734"/>
                      </a:xfrm>
                      <a:prstGeom prst="rect">
                        <a:avLst/>
                      </a:prstGeom>
                      <a:noFill/>
                      <a:ln>
                        <a:noFill/>
                      </a:ln>
                      <a:effectLst/>
                      <a:extLst/>
                    </p:spPr>
                  </p:pic>
                </p:oleObj>
              </mc:Fallback>
            </mc:AlternateContent>
          </a:graphicData>
        </a:graphic>
      </p:graphicFrame>
      <p:sp>
        <p:nvSpPr>
          <p:cNvPr id="16" name="Text Box 23"/>
          <p:cNvSpPr txBox="1">
            <a:spLocks noChangeArrowheads="1"/>
          </p:cNvSpPr>
          <p:nvPr/>
        </p:nvSpPr>
        <p:spPr bwMode="auto">
          <a:xfrm>
            <a:off x="823913" y="3163888"/>
            <a:ext cx="10620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b="1" u="sng" dirty="0">
                <a:solidFill>
                  <a:srgbClr val="0000FF"/>
                </a:solidFill>
                <a:latin typeface="Calibri" panose="020F0502020204030204" pitchFamily="34" charset="0"/>
              </a:rPr>
              <a:t>Kinetics</a:t>
            </a:r>
            <a:r>
              <a:rPr lang="en-US" altLang="en-US" sz="1800" dirty="0">
                <a:latin typeface="Calibri" panose="020F0502020204030204" pitchFamily="34" charset="0"/>
              </a:rPr>
              <a:t>:</a:t>
            </a:r>
          </a:p>
        </p:txBody>
      </p:sp>
      <p:grpSp>
        <p:nvGrpSpPr>
          <p:cNvPr id="17" name="Group 24"/>
          <p:cNvGrpSpPr>
            <a:grpSpLocks/>
          </p:cNvGrpSpPr>
          <p:nvPr/>
        </p:nvGrpSpPr>
        <p:grpSpPr bwMode="auto">
          <a:xfrm>
            <a:off x="5753100" y="3922713"/>
            <a:ext cx="2266950" cy="2017712"/>
            <a:chOff x="3764" y="2422"/>
            <a:chExt cx="1428" cy="1271"/>
          </a:xfrm>
        </p:grpSpPr>
        <p:sp>
          <p:nvSpPr>
            <p:cNvPr id="18" name="Rectangle 25"/>
            <p:cNvSpPr>
              <a:spLocks noChangeArrowheads="1"/>
            </p:cNvSpPr>
            <p:nvPr/>
          </p:nvSpPr>
          <p:spPr bwMode="auto">
            <a:xfrm>
              <a:off x="4022" y="2738"/>
              <a:ext cx="56" cy="955"/>
            </a:xfrm>
            <a:prstGeom prst="rect">
              <a:avLst/>
            </a:prstGeom>
            <a:solidFill>
              <a:schemeClr val="accent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9" name="Rectangle 26"/>
            <p:cNvSpPr>
              <a:spLocks noChangeArrowheads="1"/>
            </p:cNvSpPr>
            <p:nvPr/>
          </p:nvSpPr>
          <p:spPr bwMode="auto">
            <a:xfrm>
              <a:off x="4777" y="2726"/>
              <a:ext cx="56" cy="955"/>
            </a:xfrm>
            <a:prstGeom prst="rect">
              <a:avLst/>
            </a:prstGeom>
            <a:solidFill>
              <a:schemeClr val="accent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0" name="Line 27"/>
            <p:cNvSpPr>
              <a:spLocks noChangeShapeType="1"/>
            </p:cNvSpPr>
            <p:nvPr/>
          </p:nvSpPr>
          <p:spPr bwMode="auto">
            <a:xfrm>
              <a:off x="4059" y="2772"/>
              <a:ext cx="190" cy="0"/>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21" name="Line 28"/>
            <p:cNvSpPr>
              <a:spLocks noChangeShapeType="1"/>
            </p:cNvSpPr>
            <p:nvPr/>
          </p:nvSpPr>
          <p:spPr bwMode="auto">
            <a:xfrm flipV="1">
              <a:off x="4046" y="2575"/>
              <a:ext cx="0" cy="197"/>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22" name="Line 29"/>
            <p:cNvSpPr>
              <a:spLocks noChangeShapeType="1"/>
            </p:cNvSpPr>
            <p:nvPr/>
          </p:nvSpPr>
          <p:spPr bwMode="auto">
            <a:xfrm>
              <a:off x="4046" y="3226"/>
              <a:ext cx="0" cy="257"/>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23" name="Line 30"/>
            <p:cNvSpPr>
              <a:spLocks noChangeShapeType="1"/>
            </p:cNvSpPr>
            <p:nvPr/>
          </p:nvSpPr>
          <p:spPr bwMode="auto">
            <a:xfrm flipV="1">
              <a:off x="4805" y="2941"/>
              <a:ext cx="0" cy="237"/>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24" name="Line 31"/>
            <p:cNvSpPr>
              <a:spLocks noChangeShapeType="1"/>
            </p:cNvSpPr>
            <p:nvPr/>
          </p:nvSpPr>
          <p:spPr bwMode="auto">
            <a:xfrm>
              <a:off x="4805" y="3185"/>
              <a:ext cx="230" cy="0"/>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25" name="Text Box 32"/>
            <p:cNvSpPr txBox="1">
              <a:spLocks noChangeArrowheads="1"/>
            </p:cNvSpPr>
            <p:nvPr/>
          </p:nvSpPr>
          <p:spPr bwMode="auto">
            <a:xfrm>
              <a:off x="4297" y="3023"/>
              <a:ext cx="27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2400"/>
                <a:t>=</a:t>
              </a:r>
            </a:p>
          </p:txBody>
        </p:sp>
        <p:sp>
          <p:nvSpPr>
            <p:cNvPr id="26" name="Arc 33"/>
            <p:cNvSpPr>
              <a:spLocks/>
            </p:cNvSpPr>
            <p:nvPr/>
          </p:nvSpPr>
          <p:spPr bwMode="auto">
            <a:xfrm rot="10800000">
              <a:off x="3899" y="2643"/>
              <a:ext cx="148" cy="193"/>
            </a:xfrm>
            <a:custGeom>
              <a:avLst/>
              <a:gdLst>
                <a:gd name="T0" fmla="*/ 0 w 21600"/>
                <a:gd name="T1" fmla="*/ 0 h 40051"/>
                <a:gd name="T2" fmla="*/ 0 w 21600"/>
                <a:gd name="T3" fmla="*/ 0 h 40051"/>
                <a:gd name="T4" fmla="*/ 0 w 21600"/>
                <a:gd name="T5" fmla="*/ 0 h 40051"/>
                <a:gd name="T6" fmla="*/ 0 60000 65536"/>
                <a:gd name="T7" fmla="*/ 0 60000 65536"/>
                <a:gd name="T8" fmla="*/ 0 60000 65536"/>
                <a:gd name="T9" fmla="*/ 0 w 21600"/>
                <a:gd name="T10" fmla="*/ 0 h 40051"/>
                <a:gd name="T11" fmla="*/ 21600 w 21600"/>
                <a:gd name="T12" fmla="*/ 40051 h 40051"/>
              </a:gdLst>
              <a:ahLst/>
              <a:cxnLst>
                <a:cxn ang="T6">
                  <a:pos x="T0" y="T1"/>
                </a:cxn>
                <a:cxn ang="T7">
                  <a:pos x="T2" y="T3"/>
                </a:cxn>
                <a:cxn ang="T8">
                  <a:pos x="T4" y="T5"/>
                </a:cxn>
              </a:cxnLst>
              <a:rect l="T9" t="T10" r="T11" b="T12"/>
              <a:pathLst>
                <a:path w="21600" h="40051" fill="none" extrusionOk="0">
                  <a:moveTo>
                    <a:pt x="10442" y="0"/>
                  </a:moveTo>
                  <a:cubicBezTo>
                    <a:pt x="17326" y="3801"/>
                    <a:pt x="21600" y="11044"/>
                    <a:pt x="21600" y="18908"/>
                  </a:cubicBezTo>
                  <a:cubicBezTo>
                    <a:pt x="21600" y="29133"/>
                    <a:pt x="14430" y="37957"/>
                    <a:pt x="4421" y="40050"/>
                  </a:cubicBezTo>
                </a:path>
                <a:path w="21600" h="40051" stroke="0" extrusionOk="0">
                  <a:moveTo>
                    <a:pt x="10442" y="0"/>
                  </a:moveTo>
                  <a:cubicBezTo>
                    <a:pt x="17326" y="3801"/>
                    <a:pt x="21600" y="11044"/>
                    <a:pt x="21600" y="18908"/>
                  </a:cubicBezTo>
                  <a:cubicBezTo>
                    <a:pt x="21600" y="29133"/>
                    <a:pt x="14430" y="37957"/>
                    <a:pt x="4421" y="40050"/>
                  </a:cubicBezTo>
                  <a:lnTo>
                    <a:pt x="0" y="18908"/>
                  </a:lnTo>
                  <a:lnTo>
                    <a:pt x="10442" y="0"/>
                  </a:lnTo>
                  <a:close/>
                </a:path>
              </a:pathLst>
            </a:custGeom>
            <a:noFill/>
            <a:ln w="9525">
              <a:solidFill>
                <a:srgbClr val="000000"/>
              </a:solidFill>
              <a:miter lim="800000"/>
              <a:headEnd type="triangle" w="med" len="med"/>
              <a:tailEnd type="non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27" name="Arc 34"/>
            <p:cNvSpPr>
              <a:spLocks/>
            </p:cNvSpPr>
            <p:nvPr/>
          </p:nvSpPr>
          <p:spPr bwMode="auto">
            <a:xfrm rot="10800000">
              <a:off x="4679" y="3105"/>
              <a:ext cx="148" cy="193"/>
            </a:xfrm>
            <a:custGeom>
              <a:avLst/>
              <a:gdLst>
                <a:gd name="T0" fmla="*/ 0 w 21600"/>
                <a:gd name="T1" fmla="*/ 0 h 40051"/>
                <a:gd name="T2" fmla="*/ 0 w 21600"/>
                <a:gd name="T3" fmla="*/ 0 h 40051"/>
                <a:gd name="T4" fmla="*/ 0 w 21600"/>
                <a:gd name="T5" fmla="*/ 0 h 40051"/>
                <a:gd name="T6" fmla="*/ 0 60000 65536"/>
                <a:gd name="T7" fmla="*/ 0 60000 65536"/>
                <a:gd name="T8" fmla="*/ 0 60000 65536"/>
                <a:gd name="T9" fmla="*/ 0 w 21600"/>
                <a:gd name="T10" fmla="*/ 0 h 40051"/>
                <a:gd name="T11" fmla="*/ 21600 w 21600"/>
                <a:gd name="T12" fmla="*/ 40051 h 40051"/>
              </a:gdLst>
              <a:ahLst/>
              <a:cxnLst>
                <a:cxn ang="T6">
                  <a:pos x="T0" y="T1"/>
                </a:cxn>
                <a:cxn ang="T7">
                  <a:pos x="T2" y="T3"/>
                </a:cxn>
                <a:cxn ang="T8">
                  <a:pos x="T4" y="T5"/>
                </a:cxn>
              </a:cxnLst>
              <a:rect l="T9" t="T10" r="T11" b="T12"/>
              <a:pathLst>
                <a:path w="21600" h="40051" fill="none" extrusionOk="0">
                  <a:moveTo>
                    <a:pt x="10442" y="0"/>
                  </a:moveTo>
                  <a:cubicBezTo>
                    <a:pt x="17326" y="3801"/>
                    <a:pt x="21600" y="11044"/>
                    <a:pt x="21600" y="18908"/>
                  </a:cubicBezTo>
                  <a:cubicBezTo>
                    <a:pt x="21600" y="29133"/>
                    <a:pt x="14430" y="37957"/>
                    <a:pt x="4421" y="40050"/>
                  </a:cubicBezTo>
                </a:path>
                <a:path w="21600" h="40051" stroke="0" extrusionOk="0">
                  <a:moveTo>
                    <a:pt x="10442" y="0"/>
                  </a:moveTo>
                  <a:cubicBezTo>
                    <a:pt x="17326" y="3801"/>
                    <a:pt x="21600" y="11044"/>
                    <a:pt x="21600" y="18908"/>
                  </a:cubicBezTo>
                  <a:cubicBezTo>
                    <a:pt x="21600" y="29133"/>
                    <a:pt x="14430" y="37957"/>
                    <a:pt x="4421" y="40050"/>
                  </a:cubicBezTo>
                  <a:lnTo>
                    <a:pt x="0" y="18908"/>
                  </a:lnTo>
                  <a:lnTo>
                    <a:pt x="10442" y="0"/>
                  </a:lnTo>
                  <a:close/>
                </a:path>
              </a:pathLst>
            </a:custGeom>
            <a:noFill/>
            <a:ln w="9525">
              <a:solidFill>
                <a:srgbClr val="000000"/>
              </a:solidFill>
              <a:miter lim="800000"/>
              <a:headEnd type="triangle" w="med" len="med"/>
              <a:tailEnd type="non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28" name="Text Box 35"/>
            <p:cNvSpPr txBox="1">
              <a:spLocks noChangeArrowheads="1"/>
            </p:cNvSpPr>
            <p:nvPr/>
          </p:nvSpPr>
          <p:spPr bwMode="auto">
            <a:xfrm>
              <a:off x="3795" y="3076"/>
              <a:ext cx="2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t>G</a:t>
              </a:r>
            </a:p>
          </p:txBody>
        </p:sp>
        <p:graphicFrame>
          <p:nvGraphicFramePr>
            <p:cNvPr id="29" name="Object 36"/>
            <p:cNvGraphicFramePr>
              <a:graphicFrameLocks noChangeAspect="1"/>
            </p:cNvGraphicFramePr>
            <p:nvPr/>
          </p:nvGraphicFramePr>
          <p:xfrm>
            <a:off x="4547" y="3275"/>
            <a:ext cx="192" cy="171"/>
          </p:xfrm>
          <a:graphic>
            <a:graphicData uri="http://schemas.openxmlformats.org/presentationml/2006/ole">
              <mc:AlternateContent xmlns:mc="http://schemas.openxmlformats.org/markup-compatibility/2006">
                <mc:Choice xmlns:v="urn:schemas-microsoft-com:vml" Requires="v">
                  <p:oleObj spid="_x0000_s20485" name="Equation" r:id="rId10" imgW="228501" imgH="203112" progId="Equation.3">
                    <p:embed/>
                  </p:oleObj>
                </mc:Choice>
                <mc:Fallback>
                  <p:oleObj name="Equation" r:id="rId10" imgW="228501" imgH="203112" progId="Equation.3">
                    <p:embed/>
                    <p:pic>
                      <p:nvPicPr>
                        <p:cNvPr id="29" name="Object 3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47" y="3275"/>
                          <a:ext cx="192" cy="1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37"/>
            <p:cNvGraphicFramePr>
              <a:graphicFrameLocks noChangeAspect="1"/>
            </p:cNvGraphicFramePr>
            <p:nvPr/>
          </p:nvGraphicFramePr>
          <p:xfrm>
            <a:off x="4852" y="2845"/>
            <a:ext cx="235" cy="192"/>
          </p:xfrm>
          <a:graphic>
            <a:graphicData uri="http://schemas.openxmlformats.org/presentationml/2006/ole">
              <mc:AlternateContent xmlns:mc="http://schemas.openxmlformats.org/markup-compatibility/2006">
                <mc:Choice xmlns:v="urn:schemas-microsoft-com:vml" Requires="v">
                  <p:oleObj spid="_x0000_s20486" name="Equation" r:id="rId12" imgW="279400" imgH="228600" progId="Equation.3">
                    <p:embed/>
                  </p:oleObj>
                </mc:Choice>
                <mc:Fallback>
                  <p:oleObj name="Equation" r:id="rId12" imgW="279400" imgH="228600" progId="Equation.3">
                    <p:embed/>
                    <p:pic>
                      <p:nvPicPr>
                        <p:cNvPr id="30" name="Object 3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52" y="2845"/>
                          <a:ext cx="235"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 name="Object 38"/>
            <p:cNvGraphicFramePr>
              <a:graphicFrameLocks noChangeAspect="1"/>
            </p:cNvGraphicFramePr>
            <p:nvPr/>
          </p:nvGraphicFramePr>
          <p:xfrm>
            <a:off x="4967" y="3185"/>
            <a:ext cx="225" cy="192"/>
          </p:xfrm>
          <a:graphic>
            <a:graphicData uri="http://schemas.openxmlformats.org/presentationml/2006/ole">
              <mc:AlternateContent xmlns:mc="http://schemas.openxmlformats.org/markup-compatibility/2006">
                <mc:Choice xmlns:v="urn:schemas-microsoft-com:vml" Requires="v">
                  <p:oleObj spid="_x0000_s20487" name="Equation" r:id="rId14" imgW="266584" imgH="228501" progId="Equation.3">
                    <p:embed/>
                  </p:oleObj>
                </mc:Choice>
                <mc:Fallback>
                  <p:oleObj name="Equation" r:id="rId14" imgW="266584" imgH="228501" progId="Equation.3">
                    <p:embed/>
                    <p:pic>
                      <p:nvPicPr>
                        <p:cNvPr id="31" name="Object 3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67" y="3185"/>
                          <a:ext cx="225"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39"/>
            <p:cNvGraphicFramePr>
              <a:graphicFrameLocks noChangeAspect="1"/>
            </p:cNvGraphicFramePr>
            <p:nvPr/>
          </p:nvGraphicFramePr>
          <p:xfrm>
            <a:off x="4104" y="3280"/>
            <a:ext cx="204" cy="139"/>
          </p:xfrm>
          <a:graphic>
            <a:graphicData uri="http://schemas.openxmlformats.org/presentationml/2006/ole">
              <mc:AlternateContent xmlns:mc="http://schemas.openxmlformats.org/markup-compatibility/2006">
                <mc:Choice xmlns:v="urn:schemas-microsoft-com:vml" Requires="v">
                  <p:oleObj spid="_x0000_s20488" name="Equation" r:id="rId16" imgW="241091" imgH="164957" progId="Equation.3">
                    <p:embed/>
                  </p:oleObj>
                </mc:Choice>
                <mc:Fallback>
                  <p:oleObj name="Equation" r:id="rId16" imgW="241091" imgH="164957" progId="Equation.3">
                    <p:embed/>
                    <p:pic>
                      <p:nvPicPr>
                        <p:cNvPr id="32" name="Object 3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04" y="3280"/>
                          <a:ext cx="204" cy="1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40"/>
            <p:cNvGraphicFramePr>
              <a:graphicFrameLocks noChangeAspect="1"/>
            </p:cNvGraphicFramePr>
            <p:nvPr/>
          </p:nvGraphicFramePr>
          <p:xfrm>
            <a:off x="4274" y="2692"/>
            <a:ext cx="150" cy="193"/>
          </p:xfrm>
          <a:graphic>
            <a:graphicData uri="http://schemas.openxmlformats.org/presentationml/2006/ole">
              <mc:AlternateContent xmlns:mc="http://schemas.openxmlformats.org/markup-compatibility/2006">
                <mc:Choice xmlns:v="urn:schemas-microsoft-com:vml" Requires="v">
                  <p:oleObj spid="_x0000_s20489" name="Equation" r:id="rId18" imgW="177646" imgH="228402" progId="Equation.3">
                    <p:embed/>
                  </p:oleObj>
                </mc:Choice>
                <mc:Fallback>
                  <p:oleObj name="Equation" r:id="rId18" imgW="177646" imgH="228402" progId="Equation.3">
                    <p:embed/>
                    <p:pic>
                      <p:nvPicPr>
                        <p:cNvPr id="33" name="Object 4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74" y="2692"/>
                          <a:ext cx="150"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41"/>
            <p:cNvGraphicFramePr>
              <a:graphicFrameLocks noChangeAspect="1"/>
            </p:cNvGraphicFramePr>
            <p:nvPr/>
          </p:nvGraphicFramePr>
          <p:xfrm>
            <a:off x="4074" y="2422"/>
            <a:ext cx="161" cy="193"/>
          </p:xfrm>
          <a:graphic>
            <a:graphicData uri="http://schemas.openxmlformats.org/presentationml/2006/ole">
              <mc:AlternateContent xmlns:mc="http://schemas.openxmlformats.org/markup-compatibility/2006">
                <mc:Choice xmlns:v="urn:schemas-microsoft-com:vml" Requires="v">
                  <p:oleObj spid="_x0000_s20490" name="Equation" r:id="rId20" imgW="190500" imgH="228600" progId="Equation.3">
                    <p:embed/>
                  </p:oleObj>
                </mc:Choice>
                <mc:Fallback>
                  <p:oleObj name="Equation" r:id="rId20" imgW="190500" imgH="228600" progId="Equation.3">
                    <p:embed/>
                    <p:pic>
                      <p:nvPicPr>
                        <p:cNvPr id="34" name="Object 4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74" y="2422"/>
                          <a:ext cx="161" cy="1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42"/>
            <p:cNvGraphicFramePr>
              <a:graphicFrameLocks noChangeAspect="1"/>
            </p:cNvGraphicFramePr>
            <p:nvPr/>
          </p:nvGraphicFramePr>
          <p:xfrm>
            <a:off x="3764" y="2687"/>
            <a:ext cx="171" cy="140"/>
          </p:xfrm>
          <a:graphic>
            <a:graphicData uri="http://schemas.openxmlformats.org/presentationml/2006/ole">
              <mc:AlternateContent xmlns:mc="http://schemas.openxmlformats.org/markup-compatibility/2006">
                <mc:Choice xmlns:v="urn:schemas-microsoft-com:vml" Requires="v">
                  <p:oleObj spid="_x0000_s20491" name="Equation" r:id="rId22" imgW="203024" imgH="164957" progId="Equation.3">
                    <p:embed/>
                  </p:oleObj>
                </mc:Choice>
                <mc:Fallback>
                  <p:oleObj name="Equation" r:id="rId22" imgW="203024" imgH="164957" progId="Equation.3">
                    <p:embed/>
                    <p:pic>
                      <p:nvPicPr>
                        <p:cNvPr id="35" name="Object 4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764" y="2687"/>
                          <a:ext cx="171"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6" name="Group 53"/>
          <p:cNvGrpSpPr>
            <a:grpSpLocks/>
          </p:cNvGrpSpPr>
          <p:nvPr/>
        </p:nvGrpSpPr>
        <p:grpSpPr bwMode="auto">
          <a:xfrm>
            <a:off x="8170010" y="849172"/>
            <a:ext cx="1446213" cy="3035300"/>
            <a:chOff x="4171" y="103"/>
            <a:chExt cx="911" cy="1912"/>
          </a:xfrm>
        </p:grpSpPr>
        <p:sp>
          <p:nvSpPr>
            <p:cNvPr id="37" name="Line 12"/>
            <p:cNvSpPr>
              <a:spLocks noChangeShapeType="1"/>
            </p:cNvSpPr>
            <p:nvPr/>
          </p:nvSpPr>
          <p:spPr bwMode="auto">
            <a:xfrm>
              <a:off x="4174" y="325"/>
              <a:ext cx="570" cy="0"/>
            </a:xfrm>
            <a:prstGeom prst="line">
              <a:avLst/>
            </a:prstGeom>
            <a:noFill/>
            <a:ln w="76200">
              <a:pattFill prst="dkUpDiag">
                <a:fgClr>
                  <a:srgbClr val="000000"/>
                </a:fgClr>
                <a:bgClr>
                  <a:srgbClr val="FFFFFF"/>
                </a:bgClr>
              </a:patt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38" name="Text Box 16"/>
            <p:cNvSpPr txBox="1">
              <a:spLocks noChangeArrowheads="1"/>
            </p:cNvSpPr>
            <p:nvPr/>
          </p:nvSpPr>
          <p:spPr bwMode="auto">
            <a:xfrm>
              <a:off x="4182" y="373"/>
              <a:ext cx="2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O</a:t>
              </a:r>
            </a:p>
          </p:txBody>
        </p:sp>
        <p:sp>
          <p:nvSpPr>
            <p:cNvPr id="39" name="Text Box 18"/>
            <p:cNvSpPr txBox="1">
              <a:spLocks noChangeArrowheads="1"/>
            </p:cNvSpPr>
            <p:nvPr/>
          </p:nvSpPr>
          <p:spPr bwMode="auto">
            <a:xfrm>
              <a:off x="4534" y="1784"/>
              <a:ext cx="2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dirty="0"/>
                <a:t>L</a:t>
              </a:r>
            </a:p>
          </p:txBody>
        </p:sp>
        <p:sp>
          <p:nvSpPr>
            <p:cNvPr id="40" name="Text Box 19"/>
            <p:cNvSpPr txBox="1">
              <a:spLocks noChangeArrowheads="1"/>
            </p:cNvSpPr>
            <p:nvPr/>
          </p:nvSpPr>
          <p:spPr bwMode="auto">
            <a:xfrm>
              <a:off x="4838" y="705"/>
              <a:ext cx="2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graphicFrame>
          <p:nvGraphicFramePr>
            <p:cNvPr id="41" name="Object 20"/>
            <p:cNvGraphicFramePr>
              <a:graphicFrameLocks noChangeAspect="1"/>
            </p:cNvGraphicFramePr>
            <p:nvPr/>
          </p:nvGraphicFramePr>
          <p:xfrm>
            <a:off x="4171" y="779"/>
            <a:ext cx="181" cy="164"/>
          </p:xfrm>
          <a:graphic>
            <a:graphicData uri="http://schemas.openxmlformats.org/presentationml/2006/ole">
              <mc:AlternateContent xmlns:mc="http://schemas.openxmlformats.org/markup-compatibility/2006">
                <mc:Choice xmlns:v="urn:schemas-microsoft-com:vml" Requires="v">
                  <p:oleObj spid="_x0000_s20492" name="Equation" r:id="rId24" imgW="152334" imgH="139639" progId="Equation.3">
                    <p:embed/>
                  </p:oleObj>
                </mc:Choice>
                <mc:Fallback>
                  <p:oleObj name="Equation" r:id="rId24" imgW="152334" imgH="139639" progId="Equation.3">
                    <p:embed/>
                    <p:pic>
                      <p:nvPicPr>
                        <p:cNvPr id="41" name="Object 2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171" y="779"/>
                          <a:ext cx="181" cy="1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 name="Object 21"/>
            <p:cNvGraphicFramePr>
              <a:graphicFrameLocks noChangeAspect="1"/>
            </p:cNvGraphicFramePr>
            <p:nvPr/>
          </p:nvGraphicFramePr>
          <p:xfrm>
            <a:off x="4991" y="422"/>
            <a:ext cx="74" cy="128"/>
          </p:xfrm>
          <a:graphic>
            <a:graphicData uri="http://schemas.openxmlformats.org/presentationml/2006/ole">
              <mc:AlternateContent xmlns:mc="http://schemas.openxmlformats.org/markup-compatibility/2006">
                <mc:Choice xmlns:v="urn:schemas-microsoft-com:vml" Requires="v">
                  <p:oleObj spid="_x0000_s20493" name="Equation" r:id="rId26" imgW="88746" imgH="152136" progId="Equation.3">
                    <p:embed/>
                  </p:oleObj>
                </mc:Choice>
                <mc:Fallback>
                  <p:oleObj name="Equation" r:id="rId26" imgW="88746" imgH="152136" progId="Equation.3">
                    <p:embed/>
                    <p:pic>
                      <p:nvPicPr>
                        <p:cNvPr id="42" name="Object 2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991" y="422"/>
                          <a:ext cx="74" cy="1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AutoShape 43"/>
            <p:cNvSpPr>
              <a:spLocks noChangeArrowheads="1"/>
            </p:cNvSpPr>
            <p:nvPr/>
          </p:nvSpPr>
          <p:spPr bwMode="auto">
            <a:xfrm flipV="1">
              <a:off x="4337" y="351"/>
              <a:ext cx="259" cy="169"/>
            </a:xfrm>
            <a:prstGeom prst="triangle">
              <a:avLst>
                <a:gd name="adj" fmla="val 50000"/>
              </a:avLst>
            </a:prstGeom>
            <a:solidFill>
              <a:srgbClr val="FF9966"/>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44" name="Rectangle 44"/>
            <p:cNvSpPr>
              <a:spLocks noChangeArrowheads="1"/>
            </p:cNvSpPr>
            <p:nvPr/>
          </p:nvSpPr>
          <p:spPr bwMode="auto">
            <a:xfrm>
              <a:off x="4432" y="393"/>
              <a:ext cx="74" cy="1544"/>
            </a:xfrm>
            <a:prstGeom prst="rect">
              <a:avLst/>
            </a:prstGeom>
            <a:solidFill>
              <a:schemeClr val="accent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45" name="Oval 15"/>
            <p:cNvSpPr>
              <a:spLocks noChangeArrowheads="1"/>
            </p:cNvSpPr>
            <p:nvPr/>
          </p:nvSpPr>
          <p:spPr bwMode="auto">
            <a:xfrm>
              <a:off x="4446" y="414"/>
              <a:ext cx="47" cy="54"/>
            </a:xfrm>
            <a:prstGeom prst="ellipse">
              <a:avLst/>
            </a:prstGeom>
            <a:solidFill>
              <a:schemeClr val="tx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46" name="Oval 45"/>
            <p:cNvSpPr>
              <a:spLocks noChangeArrowheads="1"/>
            </p:cNvSpPr>
            <p:nvPr/>
          </p:nvSpPr>
          <p:spPr bwMode="auto">
            <a:xfrm>
              <a:off x="4392" y="378"/>
              <a:ext cx="161" cy="136"/>
            </a:xfrm>
            <a:prstGeom prst="ellipse">
              <a:avLst/>
            </a:prstGeom>
            <a:noFill/>
            <a:ln w="9525">
              <a:solidFill>
                <a:srgbClr val="000000"/>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47" name="Oval 46"/>
            <p:cNvSpPr>
              <a:spLocks noChangeArrowheads="1"/>
            </p:cNvSpPr>
            <p:nvPr/>
          </p:nvSpPr>
          <p:spPr bwMode="auto">
            <a:xfrm>
              <a:off x="4366" y="354"/>
              <a:ext cx="203" cy="196"/>
            </a:xfrm>
            <a:prstGeom prst="ellipse">
              <a:avLst/>
            </a:prstGeom>
            <a:noFill/>
            <a:ln w="9525">
              <a:solidFill>
                <a:srgbClr val="000000"/>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48" name="Oval 47"/>
            <p:cNvSpPr>
              <a:spLocks noChangeArrowheads="1"/>
            </p:cNvSpPr>
            <p:nvPr/>
          </p:nvSpPr>
          <p:spPr bwMode="auto">
            <a:xfrm>
              <a:off x="4428" y="402"/>
              <a:ext cx="95" cy="88"/>
            </a:xfrm>
            <a:prstGeom prst="ellipse">
              <a:avLst/>
            </a:prstGeom>
            <a:noFill/>
            <a:ln w="9525">
              <a:solidFill>
                <a:srgbClr val="000000"/>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49" name="Line 48"/>
            <p:cNvSpPr>
              <a:spLocks noChangeShapeType="1"/>
            </p:cNvSpPr>
            <p:nvPr/>
          </p:nvSpPr>
          <p:spPr bwMode="auto">
            <a:xfrm>
              <a:off x="4628" y="461"/>
              <a:ext cx="312" cy="0"/>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50" name="Line 49"/>
            <p:cNvSpPr>
              <a:spLocks noChangeShapeType="1"/>
            </p:cNvSpPr>
            <p:nvPr/>
          </p:nvSpPr>
          <p:spPr bwMode="auto">
            <a:xfrm flipV="1">
              <a:off x="4472" y="115"/>
              <a:ext cx="0" cy="237"/>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graphicFrame>
          <p:nvGraphicFramePr>
            <p:cNvPr id="51" name="Object 50"/>
            <p:cNvGraphicFramePr>
              <a:graphicFrameLocks noChangeAspect="1"/>
            </p:cNvGraphicFramePr>
            <p:nvPr/>
          </p:nvGraphicFramePr>
          <p:xfrm>
            <a:off x="4509" y="103"/>
            <a:ext cx="106" cy="117"/>
          </p:xfrm>
          <a:graphic>
            <a:graphicData uri="http://schemas.openxmlformats.org/presentationml/2006/ole">
              <mc:AlternateContent xmlns:mc="http://schemas.openxmlformats.org/markup-compatibility/2006">
                <mc:Choice xmlns:v="urn:schemas-microsoft-com:vml" Requires="v">
                  <p:oleObj spid="_x0000_s20494" name="Equation" r:id="rId28" imgW="126835" imgH="139518" progId="Equation.3">
                    <p:embed/>
                  </p:oleObj>
                </mc:Choice>
                <mc:Fallback>
                  <p:oleObj name="Equation" r:id="rId28" imgW="126835" imgH="139518" progId="Equation.3">
                    <p:embed/>
                    <p:pic>
                      <p:nvPicPr>
                        <p:cNvPr id="51" name="Object 50"/>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509" y="103"/>
                          <a:ext cx="106" cy="1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Arc 52"/>
            <p:cNvSpPr>
              <a:spLocks/>
            </p:cNvSpPr>
            <p:nvPr/>
          </p:nvSpPr>
          <p:spPr bwMode="auto">
            <a:xfrm rot="9345760">
              <a:off x="4319" y="589"/>
              <a:ext cx="319" cy="221"/>
            </a:xfrm>
            <a:custGeom>
              <a:avLst/>
              <a:gdLst>
                <a:gd name="T0" fmla="*/ 0 w 39109"/>
                <a:gd name="T1" fmla="*/ 0 h 21600"/>
                <a:gd name="T2" fmla="*/ 0 w 39109"/>
                <a:gd name="T3" fmla="*/ 0 h 21600"/>
                <a:gd name="T4" fmla="*/ 0 w 39109"/>
                <a:gd name="T5" fmla="*/ 0 h 21600"/>
                <a:gd name="T6" fmla="*/ 0 60000 65536"/>
                <a:gd name="T7" fmla="*/ 0 60000 65536"/>
                <a:gd name="T8" fmla="*/ 0 60000 65536"/>
                <a:gd name="T9" fmla="*/ 0 w 39109"/>
                <a:gd name="T10" fmla="*/ 0 h 21600"/>
                <a:gd name="T11" fmla="*/ 39109 w 39109"/>
                <a:gd name="T12" fmla="*/ 21600 h 21600"/>
              </a:gdLst>
              <a:ahLst/>
              <a:cxnLst>
                <a:cxn ang="T6">
                  <a:pos x="T0" y="T1"/>
                </a:cxn>
                <a:cxn ang="T7">
                  <a:pos x="T2" y="T3"/>
                </a:cxn>
                <a:cxn ang="T8">
                  <a:pos x="T4" y="T5"/>
                </a:cxn>
              </a:cxnLst>
              <a:rect l="T9" t="T10" r="T11" b="T12"/>
              <a:pathLst>
                <a:path w="39109" h="21600" fill="none" extrusionOk="0">
                  <a:moveTo>
                    <a:pt x="0" y="8951"/>
                  </a:moveTo>
                  <a:cubicBezTo>
                    <a:pt x="4061" y="3329"/>
                    <a:pt x="10574" y="-1"/>
                    <a:pt x="17509" y="0"/>
                  </a:cubicBezTo>
                  <a:cubicBezTo>
                    <a:pt x="29438" y="0"/>
                    <a:pt x="39109" y="9670"/>
                    <a:pt x="39109" y="21600"/>
                  </a:cubicBezTo>
                </a:path>
                <a:path w="39109" h="21600" stroke="0" extrusionOk="0">
                  <a:moveTo>
                    <a:pt x="0" y="8951"/>
                  </a:moveTo>
                  <a:cubicBezTo>
                    <a:pt x="4061" y="3329"/>
                    <a:pt x="10574" y="-1"/>
                    <a:pt x="17509" y="0"/>
                  </a:cubicBezTo>
                  <a:cubicBezTo>
                    <a:pt x="29438" y="0"/>
                    <a:pt x="39109" y="9670"/>
                    <a:pt x="39109" y="21600"/>
                  </a:cubicBezTo>
                  <a:lnTo>
                    <a:pt x="17509" y="21600"/>
                  </a:lnTo>
                  <a:lnTo>
                    <a:pt x="0" y="8951"/>
                  </a:lnTo>
                  <a:close/>
                </a:path>
              </a:pathLst>
            </a:custGeom>
            <a:noFill/>
            <a:ln w="28575">
              <a:solidFill>
                <a:srgbClr val="000000"/>
              </a:solidFill>
              <a:miter lim="800000"/>
              <a:headEnd type="triangle" w="med" len="lg"/>
              <a:tailEn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pSp>
      <p:sp>
        <p:nvSpPr>
          <p:cNvPr id="53" name="Arc 55"/>
          <p:cNvSpPr>
            <a:spLocks/>
          </p:cNvSpPr>
          <p:nvPr/>
        </p:nvSpPr>
        <p:spPr bwMode="auto">
          <a:xfrm>
            <a:off x="3069445" y="4136232"/>
            <a:ext cx="211137" cy="398462"/>
          </a:xfrm>
          <a:custGeom>
            <a:avLst/>
            <a:gdLst>
              <a:gd name="T0" fmla="*/ 2147483646 w 26327"/>
              <a:gd name="T1" fmla="*/ 0 h 43200"/>
              <a:gd name="T2" fmla="*/ 0 w 26327"/>
              <a:gd name="T3" fmla="*/ 2147483646 h 43200"/>
              <a:gd name="T4" fmla="*/ 2147483646 w 26327"/>
              <a:gd name="T5" fmla="*/ 2147483646 h 43200"/>
              <a:gd name="T6" fmla="*/ 0 60000 65536"/>
              <a:gd name="T7" fmla="*/ 0 60000 65536"/>
              <a:gd name="T8" fmla="*/ 0 60000 65536"/>
              <a:gd name="T9" fmla="*/ 0 w 26327"/>
              <a:gd name="T10" fmla="*/ 0 h 43200"/>
              <a:gd name="T11" fmla="*/ 26327 w 26327"/>
              <a:gd name="T12" fmla="*/ 43200 h 43200"/>
            </a:gdLst>
            <a:ahLst/>
            <a:cxnLst>
              <a:cxn ang="T6">
                <a:pos x="T0" y="T1"/>
              </a:cxn>
              <a:cxn ang="T7">
                <a:pos x="T2" y="T3"/>
              </a:cxn>
              <a:cxn ang="T8">
                <a:pos x="T4" y="T5"/>
              </a:cxn>
            </a:cxnLst>
            <a:rect l="T9" t="T10" r="T11" b="T12"/>
            <a:pathLst>
              <a:path w="26327" h="43200" fill="none" extrusionOk="0">
                <a:moveTo>
                  <a:pt x="4726" y="0"/>
                </a:moveTo>
                <a:cubicBezTo>
                  <a:pt x="16656" y="0"/>
                  <a:pt x="26327" y="9670"/>
                  <a:pt x="26327" y="21600"/>
                </a:cubicBezTo>
                <a:cubicBezTo>
                  <a:pt x="26327" y="33529"/>
                  <a:pt x="16656" y="43200"/>
                  <a:pt x="4727" y="43200"/>
                </a:cubicBezTo>
                <a:cubicBezTo>
                  <a:pt x="3136" y="43200"/>
                  <a:pt x="1551" y="43024"/>
                  <a:pt x="-1" y="42676"/>
                </a:cubicBezTo>
              </a:path>
              <a:path w="26327" h="43200" stroke="0" extrusionOk="0">
                <a:moveTo>
                  <a:pt x="4726" y="0"/>
                </a:moveTo>
                <a:cubicBezTo>
                  <a:pt x="16656" y="0"/>
                  <a:pt x="26327" y="9670"/>
                  <a:pt x="26327" y="21600"/>
                </a:cubicBezTo>
                <a:cubicBezTo>
                  <a:pt x="26327" y="33529"/>
                  <a:pt x="16656" y="43200"/>
                  <a:pt x="4727" y="43200"/>
                </a:cubicBezTo>
                <a:cubicBezTo>
                  <a:pt x="3136" y="43200"/>
                  <a:pt x="1551" y="43024"/>
                  <a:pt x="-1" y="42676"/>
                </a:cubicBezTo>
                <a:lnTo>
                  <a:pt x="4727" y="21600"/>
                </a:lnTo>
                <a:lnTo>
                  <a:pt x="4726" y="0"/>
                </a:lnTo>
                <a:close/>
              </a:path>
            </a:pathLst>
          </a:custGeom>
          <a:noFill/>
          <a:ln w="9525">
            <a:solidFill>
              <a:srgbClr val="000000"/>
            </a:solidFill>
            <a:miter lim="800000"/>
            <a:headEnd type="triangle" w="med" len="med"/>
            <a:tailEnd type="non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54" name="TextBox 53"/>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5</a:t>
            </a:r>
          </a:p>
        </p:txBody>
      </p:sp>
      <p:sp>
        <p:nvSpPr>
          <p:cNvPr id="55" name="Text Box 35"/>
          <p:cNvSpPr txBox="1">
            <a:spLocks noChangeArrowheads="1"/>
          </p:cNvSpPr>
          <p:nvPr/>
        </p:nvSpPr>
        <p:spPr bwMode="auto">
          <a:xfrm>
            <a:off x="8290660" y="2264499"/>
            <a:ext cx="3333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t>G</a:t>
            </a:r>
          </a:p>
        </p:txBody>
      </p:sp>
      <p:sp>
        <p:nvSpPr>
          <p:cNvPr id="3" name="TextBox 2"/>
          <p:cNvSpPr txBox="1"/>
          <p:nvPr/>
        </p:nvSpPr>
        <p:spPr>
          <a:xfrm>
            <a:off x="6277954" y="3462894"/>
            <a:ext cx="2279407" cy="369332"/>
          </a:xfrm>
          <a:prstGeom prst="rect">
            <a:avLst/>
          </a:prstGeom>
          <a:noFill/>
        </p:spPr>
        <p:txBody>
          <a:bodyPr wrap="none" rtlCol="0">
            <a:spAutoFit/>
          </a:bodyPr>
          <a:lstStyle/>
          <a:p>
            <a:r>
              <a:rPr lang="en-SG" dirty="0"/>
              <a:t>(Parallel axis theorem)</a:t>
            </a:r>
          </a:p>
        </p:txBody>
      </p:sp>
      <p:grpSp>
        <p:nvGrpSpPr>
          <p:cNvPr id="56" name="Group 55"/>
          <p:cNvGrpSpPr/>
          <p:nvPr/>
        </p:nvGrpSpPr>
        <p:grpSpPr>
          <a:xfrm>
            <a:off x="4013241" y="6004031"/>
            <a:ext cx="5784533" cy="743242"/>
            <a:chOff x="4013241" y="6004031"/>
            <a:chExt cx="5784533" cy="743242"/>
          </a:xfrm>
        </p:grpSpPr>
        <p:sp>
          <p:nvSpPr>
            <p:cNvPr id="4" name="TextBox 3"/>
            <p:cNvSpPr txBox="1"/>
            <p:nvPr/>
          </p:nvSpPr>
          <p:spPr>
            <a:xfrm>
              <a:off x="4013241" y="6004031"/>
              <a:ext cx="4720844" cy="369332"/>
            </a:xfrm>
            <a:prstGeom prst="rect">
              <a:avLst/>
            </a:prstGeom>
            <a:noFill/>
          </p:spPr>
          <p:txBody>
            <a:bodyPr wrap="none" rtlCol="0">
              <a:spAutoFit/>
            </a:bodyPr>
            <a:lstStyle/>
            <a:p>
              <a:r>
                <a:rPr lang="en-SG" dirty="0">
                  <a:solidFill>
                    <a:srgbClr val="FF0000"/>
                  </a:solidFill>
                </a:rPr>
                <a:t>(Do practice: to set up kinetic equations using G </a:t>
              </a:r>
            </a:p>
          </p:txBody>
        </p:sp>
        <p:graphicFrame>
          <p:nvGraphicFramePr>
            <p:cNvPr id="7" name="Object 6"/>
            <p:cNvGraphicFramePr>
              <a:graphicFrameLocks noChangeAspect="1"/>
            </p:cNvGraphicFramePr>
            <p:nvPr>
              <p:extLst>
                <p:ext uri="{D42A27DB-BD31-4B8C-83A1-F6EECF244321}">
                  <p14:modId xmlns:p14="http://schemas.microsoft.com/office/powerpoint/2010/main" val="2883382091"/>
                </p:ext>
              </p:extLst>
            </p:nvPr>
          </p:nvGraphicFramePr>
          <p:xfrm>
            <a:off x="8654774" y="6033172"/>
            <a:ext cx="1143000" cy="292100"/>
          </p:xfrm>
          <a:graphic>
            <a:graphicData uri="http://schemas.openxmlformats.org/presentationml/2006/ole">
              <mc:AlternateContent xmlns:mc="http://schemas.openxmlformats.org/markup-compatibility/2006">
                <mc:Choice xmlns:v="urn:schemas-microsoft-com:vml" Requires="v">
                  <p:oleObj spid="_x0000_s20495" name="公式" r:id="rId30" imgW="1143000" imgH="291960" progId="Equation.3">
                    <p:embed/>
                  </p:oleObj>
                </mc:Choice>
                <mc:Fallback>
                  <p:oleObj name="公式" r:id="rId30" imgW="1143000" imgH="291960" progId="Equation.3">
                    <p:embed/>
                    <p:pic>
                      <p:nvPicPr>
                        <p:cNvPr id="7" name="Object 6"/>
                        <p:cNvPicPr/>
                        <p:nvPr/>
                      </p:nvPicPr>
                      <p:blipFill>
                        <a:blip r:embed="rId31"/>
                        <a:stretch>
                          <a:fillRect/>
                        </a:stretch>
                      </p:blipFill>
                      <p:spPr>
                        <a:xfrm>
                          <a:off x="8654774" y="6033172"/>
                          <a:ext cx="1143000" cy="292100"/>
                        </a:xfrm>
                        <a:prstGeom prst="rect">
                          <a:avLst/>
                        </a:prstGeom>
                      </p:spPr>
                    </p:pic>
                  </p:oleObj>
                </mc:Fallback>
              </mc:AlternateContent>
            </a:graphicData>
          </a:graphic>
        </p:graphicFrame>
        <p:sp>
          <p:nvSpPr>
            <p:cNvPr id="8" name="TextBox 7"/>
            <p:cNvSpPr txBox="1"/>
            <p:nvPr/>
          </p:nvSpPr>
          <p:spPr>
            <a:xfrm>
              <a:off x="6039848" y="6377941"/>
              <a:ext cx="2555700" cy="369332"/>
            </a:xfrm>
            <a:prstGeom prst="rect">
              <a:avLst/>
            </a:prstGeom>
            <a:noFill/>
          </p:spPr>
          <p:txBody>
            <a:bodyPr wrap="none" rtlCol="0">
              <a:spAutoFit/>
            </a:bodyPr>
            <a:lstStyle/>
            <a:p>
              <a:r>
                <a:rPr lang="en-SG" dirty="0">
                  <a:solidFill>
                    <a:schemeClr val="bg1"/>
                  </a:solidFill>
                </a:rPr>
                <a:t>Obtain the same answers</a:t>
              </a:r>
            </a:p>
          </p:txBody>
        </p:sp>
      </p:grpSp>
    </p:spTree>
    <p:extLst>
      <p:ext uri="{BB962C8B-B14F-4D97-AF65-F5344CB8AC3E}">
        <p14:creationId xmlns:p14="http://schemas.microsoft.com/office/powerpoint/2010/main" val="1471182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9" name="Text Box 4"/>
          <p:cNvSpPr txBox="1">
            <a:spLocks noChangeArrowheads="1"/>
          </p:cNvSpPr>
          <p:nvPr/>
        </p:nvSpPr>
        <p:spPr bwMode="auto">
          <a:xfrm>
            <a:off x="541761" y="3298846"/>
            <a:ext cx="3848100" cy="301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dirty="0"/>
              <a:t>The extremities of a 1.2 m rod weighing 25 kg can move freely and with no friction along two straight tracks. </a:t>
            </a:r>
            <a:r>
              <a:rPr lang="en-US" altLang="en-US" i="1" dirty="0"/>
              <a:t>A</a:t>
            </a:r>
            <a:r>
              <a:rPr lang="en-US" altLang="en-US" dirty="0"/>
              <a:t> and </a:t>
            </a:r>
            <a:r>
              <a:rPr lang="en-US" altLang="en-US" i="1" dirty="0"/>
              <a:t>B</a:t>
            </a:r>
            <a:r>
              <a:rPr lang="en-US" altLang="en-US" dirty="0"/>
              <a:t> are two rollers.  The rod is released with no velocity from the position shown.</a:t>
            </a:r>
          </a:p>
          <a:p>
            <a:pPr eaLnBrk="1" hangingPunct="1">
              <a:spcBef>
                <a:spcPct val="50000"/>
              </a:spcBef>
            </a:pPr>
            <a:r>
              <a:rPr lang="en-US" altLang="en-US" dirty="0"/>
              <a:t>Determine:  </a:t>
            </a:r>
            <a:r>
              <a:rPr lang="en-US" altLang="en-US" i="1" dirty="0"/>
              <a:t>a</a:t>
            </a:r>
            <a:r>
              <a:rPr lang="en-US" altLang="en-US" dirty="0"/>
              <a:t>) the angular acceleration of the rod, and </a:t>
            </a:r>
            <a:r>
              <a:rPr lang="en-US" altLang="en-US" i="1" dirty="0"/>
              <a:t>b</a:t>
            </a:r>
            <a:r>
              <a:rPr lang="en-US" altLang="en-US" dirty="0"/>
              <a:t>) the reactions at </a:t>
            </a:r>
            <a:r>
              <a:rPr lang="en-US" altLang="en-US" i="1" dirty="0"/>
              <a:t>A</a:t>
            </a:r>
            <a:r>
              <a:rPr lang="en-US" altLang="en-US" dirty="0"/>
              <a:t> and </a:t>
            </a:r>
            <a:r>
              <a:rPr lang="en-US" altLang="en-US" i="1" dirty="0"/>
              <a:t>B</a:t>
            </a:r>
            <a:r>
              <a:rPr lang="en-US" altLang="en-US" dirty="0"/>
              <a:t>.</a:t>
            </a:r>
          </a:p>
        </p:txBody>
      </p:sp>
      <p:sp>
        <p:nvSpPr>
          <p:cNvPr id="27654" name="Text Box 6"/>
          <p:cNvSpPr txBox="1">
            <a:spLocks noChangeArrowheads="1"/>
          </p:cNvSpPr>
          <p:nvPr/>
        </p:nvSpPr>
        <p:spPr bwMode="auto">
          <a:xfrm>
            <a:off x="4703763" y="1104901"/>
            <a:ext cx="4819650"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u="sng"/>
              <a:t>SOLUTION</a:t>
            </a:r>
            <a:r>
              <a:rPr lang="en-US" altLang="en-US"/>
              <a:t>:</a:t>
            </a:r>
          </a:p>
          <a:p>
            <a:pPr eaLnBrk="1" hangingPunct="1">
              <a:spcBef>
                <a:spcPct val="50000"/>
              </a:spcBef>
              <a:buFontTx/>
              <a:buChar char="•"/>
            </a:pPr>
            <a:r>
              <a:rPr lang="en-US" altLang="en-US"/>
              <a:t>Based on the kinematics of the constrained motion, express the accelerations of </a:t>
            </a:r>
            <a:r>
              <a:rPr lang="en-US" altLang="en-US" i="1"/>
              <a:t>A</a:t>
            </a:r>
            <a:r>
              <a:rPr lang="en-US" altLang="en-US"/>
              <a:t>, </a:t>
            </a:r>
            <a:r>
              <a:rPr lang="en-US" altLang="en-US" i="1"/>
              <a:t>B</a:t>
            </a:r>
            <a:r>
              <a:rPr lang="en-US" altLang="en-US"/>
              <a:t>, and </a:t>
            </a:r>
            <a:r>
              <a:rPr lang="en-US" altLang="en-US" i="1"/>
              <a:t>G</a:t>
            </a:r>
            <a:r>
              <a:rPr lang="en-US" altLang="en-US"/>
              <a:t> in terms of the angular acceleration.</a:t>
            </a:r>
          </a:p>
        </p:txBody>
      </p:sp>
      <p:sp>
        <p:nvSpPr>
          <p:cNvPr id="27655" name="Text Box 7"/>
          <p:cNvSpPr txBox="1">
            <a:spLocks noChangeArrowheads="1"/>
          </p:cNvSpPr>
          <p:nvPr/>
        </p:nvSpPr>
        <p:spPr bwMode="auto">
          <a:xfrm>
            <a:off x="4703764" y="2681289"/>
            <a:ext cx="465613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a:t>Draw the free-body-equation for the rod</a:t>
            </a:r>
            <a:r>
              <a:rPr lang="en-US" altLang="en-US" i="1"/>
              <a:t>,</a:t>
            </a:r>
            <a:r>
              <a:rPr lang="en-US" altLang="en-US"/>
              <a:t> expressing the equivalence of the external and effective forces.</a:t>
            </a:r>
          </a:p>
        </p:txBody>
      </p:sp>
      <p:sp>
        <p:nvSpPr>
          <p:cNvPr id="27656" name="Text Box 8"/>
          <p:cNvSpPr txBox="1">
            <a:spLocks noChangeArrowheads="1"/>
          </p:cNvSpPr>
          <p:nvPr/>
        </p:nvSpPr>
        <p:spPr bwMode="auto">
          <a:xfrm>
            <a:off x="4703764" y="3800476"/>
            <a:ext cx="47132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a:t>Solve the three corresponding scalar equations for the angular acceleration and the reactions at </a:t>
            </a:r>
            <a:r>
              <a:rPr lang="en-US" altLang="en-US" i="1"/>
              <a:t>A</a:t>
            </a:r>
            <a:r>
              <a:rPr lang="en-US" altLang="en-US"/>
              <a:t> and </a:t>
            </a:r>
            <a:r>
              <a:rPr lang="en-US" altLang="en-US" i="1"/>
              <a:t>B</a:t>
            </a:r>
            <a:r>
              <a:rPr lang="en-US" altLang="en-US"/>
              <a:t>.</a:t>
            </a:r>
          </a:p>
        </p:txBody>
      </p:sp>
      <p:sp>
        <p:nvSpPr>
          <p:cNvPr id="3" name="Slide Number Placeholder 2"/>
          <p:cNvSpPr>
            <a:spLocks noGrp="1"/>
          </p:cNvSpPr>
          <p:nvPr>
            <p:ph type="sldNum" sz="quarter" idx="12"/>
          </p:nvPr>
        </p:nvSpPr>
        <p:spPr/>
        <p:txBody>
          <a:bodyPr/>
          <a:lstStyle/>
          <a:p>
            <a:fld id="{9BF28668-276B-45C1-A181-AEB78CCD96EB}" type="slidenum">
              <a:rPr lang="en-SG" smtClean="0"/>
              <a:t>36</a:t>
            </a:fld>
            <a:endParaRPr lang="en-SG" dirty="0"/>
          </a:p>
        </p:txBody>
      </p:sp>
      <p:cxnSp>
        <p:nvCxnSpPr>
          <p:cNvPr id="12" name="Straight Connector 11"/>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4" descr="http://www.nus.edu.sg/identity/images/identity/logo/fullcolo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90500" y="-219601"/>
            <a:ext cx="6581775"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rgbClr val="FF0000"/>
                </a:solidFill>
                <a:effectLst>
                  <a:outerShdw blurRad="38100" dist="38100" dir="2700000" algn="tl">
                    <a:srgbClr val="000000">
                      <a:alpha val="43137"/>
                    </a:srgbClr>
                  </a:outerShdw>
                </a:effectLst>
              </a:rPr>
              <a:t>*</a:t>
            </a:r>
            <a:r>
              <a:rPr lang="en-SG" sz="2800" b="1" dirty="0">
                <a:solidFill>
                  <a:schemeClr val="accent2">
                    <a:lumMod val="50000"/>
                  </a:schemeClr>
                </a:solidFill>
                <a:effectLst>
                  <a:outerShdw blurRad="38100" dist="38100" dir="2700000" algn="tl">
                    <a:srgbClr val="000000">
                      <a:alpha val="43137"/>
                    </a:srgbClr>
                  </a:outerShdw>
                </a:effectLst>
              </a:rPr>
              <a:t>Example 6</a:t>
            </a:r>
          </a:p>
        </p:txBody>
      </p:sp>
      <p:pic>
        <p:nvPicPr>
          <p:cNvPr id="4" name="Picture 3">
            <a:extLst>
              <a:ext uri="{FF2B5EF4-FFF2-40B4-BE49-F238E27FC236}">
                <a16:creationId xmlns:a16="http://schemas.microsoft.com/office/drawing/2014/main" id="{37B8521C-F6CD-4941-B4FC-F85E60690A42}"/>
              </a:ext>
            </a:extLst>
          </p:cNvPr>
          <p:cNvPicPr>
            <a:picLocks noChangeAspect="1"/>
          </p:cNvPicPr>
          <p:nvPr/>
        </p:nvPicPr>
        <p:blipFill rotWithShape="1">
          <a:blip r:embed="rId3">
            <a:extLst>
              <a:ext uri="{28A0092B-C50C-407E-A947-70E740481C1C}">
                <a14:useLocalDpi xmlns:a14="http://schemas.microsoft.com/office/drawing/2010/main" val="0"/>
              </a:ext>
            </a:extLst>
          </a:blip>
          <a:srcRect l="6453" t="1321" r="68929" b="85004"/>
          <a:stretch/>
        </p:blipFill>
        <p:spPr>
          <a:xfrm>
            <a:off x="883143" y="1040524"/>
            <a:ext cx="2853284" cy="2045363"/>
          </a:xfrm>
          <a:prstGeom prst="rect">
            <a:avLst/>
          </a:prstGeom>
        </p:spPr>
      </p:pic>
    </p:spTree>
    <p:extLst>
      <p:ext uri="{BB962C8B-B14F-4D97-AF65-F5344CB8AC3E}">
        <p14:creationId xmlns:p14="http://schemas.microsoft.com/office/powerpoint/2010/main" val="32728448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65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76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4" grpId="0" autoUpdateAnimBg="0"/>
      <p:bldP spid="27655" grpId="0" autoUpdateAnimBg="0"/>
      <p:bldP spid="27656"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2" name="Group 32"/>
          <p:cNvGrpSpPr>
            <a:grpSpLocks/>
          </p:cNvGrpSpPr>
          <p:nvPr/>
        </p:nvGrpSpPr>
        <p:grpSpPr bwMode="auto">
          <a:xfrm>
            <a:off x="722313" y="765176"/>
            <a:ext cx="8556625" cy="2211388"/>
            <a:chOff x="215" y="482"/>
            <a:chExt cx="5390" cy="1393"/>
          </a:xfrm>
        </p:grpSpPr>
        <p:pic>
          <p:nvPicPr>
            <p:cNvPr id="58392" name="Picture 5"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 y="645"/>
              <a:ext cx="2006" cy="1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93" name="Text Box 7"/>
            <p:cNvSpPr txBox="1">
              <a:spLocks noChangeArrowheads="1"/>
            </p:cNvSpPr>
            <p:nvPr/>
          </p:nvSpPr>
          <p:spPr bwMode="auto">
            <a:xfrm>
              <a:off x="2263" y="482"/>
              <a:ext cx="334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marL="0" indent="0" eaLnBrk="1" hangingPunct="1">
                <a:spcBef>
                  <a:spcPct val="20000"/>
                </a:spcBef>
              </a:pPr>
              <a:r>
                <a:rPr lang="en-US" altLang="en-US" sz="1800" b="1" u="sng" dirty="0">
                  <a:solidFill>
                    <a:srgbClr val="0000FF"/>
                  </a:solidFill>
                </a:rPr>
                <a:t>Kinematics: </a:t>
              </a:r>
              <a:r>
                <a:rPr lang="en-US" altLang="en-US" sz="1800" dirty="0">
                  <a:solidFill>
                    <a:srgbClr val="0000FF"/>
                  </a:solidFill>
                </a:rPr>
                <a:t>find the relation between </a:t>
              </a:r>
              <a:r>
                <a:rPr lang="en-US" altLang="en-US" sz="1800" b="1" i="1" dirty="0" err="1">
                  <a:solidFill>
                    <a:srgbClr val="0000FF"/>
                  </a:solidFill>
                </a:rPr>
                <a:t>a</a:t>
              </a:r>
              <a:r>
                <a:rPr lang="en-US" altLang="en-US" sz="1800" baseline="-25000" dirty="0" err="1">
                  <a:solidFill>
                    <a:srgbClr val="0000FF"/>
                  </a:solidFill>
                </a:rPr>
                <a:t>G</a:t>
              </a:r>
              <a:r>
                <a:rPr lang="en-US" altLang="en-US" sz="1800" dirty="0">
                  <a:solidFill>
                    <a:srgbClr val="0000FF"/>
                  </a:solidFill>
                </a:rPr>
                <a:t> and </a:t>
              </a:r>
              <a:r>
                <a:rPr lang="el-GR" altLang="en-US" sz="1800" b="1" i="1" dirty="0">
                  <a:solidFill>
                    <a:srgbClr val="0000FF"/>
                  </a:solidFill>
                </a:rPr>
                <a:t>α</a:t>
              </a:r>
              <a:endParaRPr lang="en-US" altLang="en-US" sz="1800" b="1" i="1" dirty="0"/>
            </a:p>
          </p:txBody>
        </p:sp>
      </p:grpSp>
      <p:pic>
        <p:nvPicPr>
          <p:cNvPr id="58388" name="Picture 9" descr="msotw9_te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2376" y="3176588"/>
            <a:ext cx="2058988" cy="148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9" name="Picture 10" descr="msotw9_temp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538" y="5075239"/>
            <a:ext cx="2636838"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fld id="{9BF28668-276B-45C1-A181-AEB78CCD96EB}" type="slidenum">
              <a:rPr lang="en-SG" smtClean="0"/>
              <a:t>37</a:t>
            </a:fld>
            <a:endParaRPr lang="en-SG" dirty="0"/>
          </a:p>
        </p:txBody>
      </p:sp>
      <p:cxnSp>
        <p:nvCxnSpPr>
          <p:cNvPr id="29" name="Straight Connector 28"/>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Picture 4" descr="http://www.nus.edu.sg/identity/images/identity/logo/fullcolorlog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90500" y="-219601"/>
            <a:ext cx="6581775"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6 (solution)</a:t>
            </a:r>
          </a:p>
        </p:txBody>
      </p:sp>
      <p:pic>
        <p:nvPicPr>
          <p:cNvPr id="6" name="Picture 5">
            <a:extLst>
              <a:ext uri="{FF2B5EF4-FFF2-40B4-BE49-F238E27FC236}">
                <a16:creationId xmlns:a16="http://schemas.microsoft.com/office/drawing/2014/main" id="{4354D287-538E-4F4C-A9E4-95C37FB12CD4}"/>
              </a:ext>
            </a:extLst>
          </p:cNvPr>
          <p:cNvPicPr>
            <a:picLocks noChangeAspect="1"/>
          </p:cNvPicPr>
          <p:nvPr/>
        </p:nvPicPr>
        <p:blipFill rotWithShape="1">
          <a:blip r:embed="rId7">
            <a:extLst>
              <a:ext uri="{28A0092B-C50C-407E-A947-70E740481C1C}">
                <a14:useLocalDpi xmlns:a14="http://schemas.microsoft.com/office/drawing/2010/main" val="0"/>
              </a:ext>
            </a:extLst>
          </a:blip>
          <a:srcRect l="36139" t="23448" r="2138" b="40023"/>
          <a:stretch/>
        </p:blipFill>
        <p:spPr>
          <a:xfrm>
            <a:off x="4061259" y="2012483"/>
            <a:ext cx="5598411" cy="4275705"/>
          </a:xfrm>
          <a:prstGeom prst="rect">
            <a:avLst/>
          </a:prstGeom>
        </p:spPr>
      </p:pic>
      <p:sp>
        <p:nvSpPr>
          <p:cNvPr id="8" name="Rectangle 7">
            <a:extLst>
              <a:ext uri="{FF2B5EF4-FFF2-40B4-BE49-F238E27FC236}">
                <a16:creationId xmlns:a16="http://schemas.microsoft.com/office/drawing/2014/main" id="{135D26D7-F0B4-45A6-BD87-25E9905726E9}"/>
              </a:ext>
            </a:extLst>
          </p:cNvPr>
          <p:cNvSpPr/>
          <p:nvPr/>
        </p:nvSpPr>
        <p:spPr>
          <a:xfrm>
            <a:off x="7732986" y="5704099"/>
            <a:ext cx="1377158" cy="6463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31" name="Object 49">
            <a:extLst>
              <a:ext uri="{FF2B5EF4-FFF2-40B4-BE49-F238E27FC236}">
                <a16:creationId xmlns:a16="http://schemas.microsoft.com/office/drawing/2014/main" id="{5E7F4BEF-F2E1-43B6-92B7-AB8E1CA4B7F0}"/>
              </a:ext>
            </a:extLst>
          </p:cNvPr>
          <p:cNvGraphicFramePr>
            <a:graphicFrameLocks noChangeAspect="1"/>
          </p:cNvGraphicFramePr>
          <p:nvPr>
            <p:extLst>
              <p:ext uri="{D42A27DB-BD31-4B8C-83A1-F6EECF244321}">
                <p14:modId xmlns:p14="http://schemas.microsoft.com/office/powerpoint/2010/main" val="3458714820"/>
              </p:ext>
            </p:extLst>
          </p:nvPr>
        </p:nvGraphicFramePr>
        <p:xfrm>
          <a:off x="4492502" y="1185630"/>
          <a:ext cx="3929063" cy="776287"/>
        </p:xfrm>
        <a:graphic>
          <a:graphicData uri="http://schemas.openxmlformats.org/presentationml/2006/ole">
            <mc:AlternateContent xmlns:mc="http://schemas.openxmlformats.org/markup-compatibility/2006">
              <mc:Choice xmlns:v="urn:schemas-microsoft-com:vml" Requires="v">
                <p:oleObj spid="_x0000_s21506" name="公式" r:id="rId8" imgW="2298600" imgH="507960" progId="Equation.3">
                  <p:embed/>
                </p:oleObj>
              </mc:Choice>
              <mc:Fallback>
                <p:oleObj name="公式" r:id="rId8" imgW="2298600" imgH="507960" progId="Equation.3">
                  <p:embed/>
                  <p:pic>
                    <p:nvPicPr>
                      <p:cNvPr id="31" name="Object 49">
                        <a:extLst>
                          <a:ext uri="{FF2B5EF4-FFF2-40B4-BE49-F238E27FC236}">
                            <a16:creationId xmlns:a16="http://schemas.microsoft.com/office/drawing/2014/main" id="{5E7F4BEF-F2E1-43B6-92B7-AB8E1CA4B7F0}"/>
                          </a:ext>
                        </a:extLst>
                      </p:cNvPr>
                      <p:cNvPicPr>
                        <a:picLocks noChangeAspect="1" noChangeArrowheads="1"/>
                      </p:cNvPicPr>
                      <p:nvPr/>
                    </p:nvPicPr>
                    <p:blipFill>
                      <a:blip r:embed="rId9"/>
                      <a:srcRect/>
                      <a:stretch>
                        <a:fillRect/>
                      </a:stretch>
                    </p:blipFill>
                    <p:spPr bwMode="auto">
                      <a:xfrm>
                        <a:off x="4492502" y="1185630"/>
                        <a:ext cx="3929063" cy="776287"/>
                      </a:xfrm>
                      <a:prstGeom prst="rect">
                        <a:avLst/>
                      </a:prstGeom>
                      <a:solidFill>
                        <a:srgbClr val="FFFF00"/>
                      </a:solidFill>
                      <a:ln>
                        <a:noFill/>
                      </a:ln>
                      <a:effectLst/>
                      <a:extLst/>
                    </p:spPr>
                  </p:pic>
                </p:oleObj>
              </mc:Fallback>
            </mc:AlternateContent>
          </a:graphicData>
        </a:graphic>
      </p:graphicFrame>
      <p:cxnSp>
        <p:nvCxnSpPr>
          <p:cNvPr id="11" name="Straight Connector 10">
            <a:extLst>
              <a:ext uri="{FF2B5EF4-FFF2-40B4-BE49-F238E27FC236}">
                <a16:creationId xmlns:a16="http://schemas.microsoft.com/office/drawing/2014/main" id="{482EFC5A-77BE-4AA9-8336-2A29C5A1C8FF}"/>
              </a:ext>
            </a:extLst>
          </p:cNvPr>
          <p:cNvCxnSpPr/>
          <p:nvPr/>
        </p:nvCxnSpPr>
        <p:spPr>
          <a:xfrm flipV="1">
            <a:off x="6472935" y="1573773"/>
            <a:ext cx="230014" cy="38814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5717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BF28668-276B-45C1-A181-AEB78CCD96EB}" type="slidenum">
              <a:rPr lang="en-SG" smtClean="0"/>
              <a:t>38</a:t>
            </a:fld>
            <a:endParaRPr lang="en-SG" dirty="0"/>
          </a:p>
        </p:txBody>
      </p:sp>
      <p:cxnSp>
        <p:nvCxnSpPr>
          <p:cNvPr id="44" name="Straight Connector 43"/>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5"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190500" y="-219601"/>
            <a:ext cx="6581775"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6 (solution)</a:t>
            </a:r>
          </a:p>
        </p:txBody>
      </p:sp>
      <p:pic>
        <p:nvPicPr>
          <p:cNvPr id="5" name="Picture 4">
            <a:extLst>
              <a:ext uri="{FF2B5EF4-FFF2-40B4-BE49-F238E27FC236}">
                <a16:creationId xmlns:a16="http://schemas.microsoft.com/office/drawing/2014/main" id="{525CA62F-56A8-4D32-9B96-118093E34EBB}"/>
              </a:ext>
            </a:extLst>
          </p:cNvPr>
          <p:cNvPicPr>
            <a:picLocks noChangeAspect="1"/>
          </p:cNvPicPr>
          <p:nvPr/>
        </p:nvPicPr>
        <p:blipFill rotWithShape="1">
          <a:blip r:embed="rId4">
            <a:extLst>
              <a:ext uri="{28A0092B-C50C-407E-A947-70E740481C1C}">
                <a14:useLocalDpi xmlns:a14="http://schemas.microsoft.com/office/drawing/2010/main" val="0"/>
              </a:ext>
            </a:extLst>
          </a:blip>
          <a:srcRect l="1000" t="59080" r="1693" b="5806"/>
          <a:stretch/>
        </p:blipFill>
        <p:spPr>
          <a:xfrm>
            <a:off x="163893" y="1886265"/>
            <a:ext cx="9377868" cy="4367039"/>
          </a:xfrm>
          <a:prstGeom prst="rect">
            <a:avLst/>
          </a:prstGeom>
        </p:spPr>
      </p:pic>
      <p:sp>
        <p:nvSpPr>
          <p:cNvPr id="46" name="Text Box 7">
            <a:extLst>
              <a:ext uri="{FF2B5EF4-FFF2-40B4-BE49-F238E27FC236}">
                <a16:creationId xmlns:a16="http://schemas.microsoft.com/office/drawing/2014/main" id="{9761C1A3-1B3E-41B0-8666-0B9AF2F40158}"/>
              </a:ext>
            </a:extLst>
          </p:cNvPr>
          <p:cNvSpPr txBox="1">
            <a:spLocks noChangeArrowheads="1"/>
          </p:cNvSpPr>
          <p:nvPr/>
        </p:nvSpPr>
        <p:spPr bwMode="auto">
          <a:xfrm>
            <a:off x="1124033" y="926453"/>
            <a:ext cx="233269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marL="0" indent="0" eaLnBrk="1" hangingPunct="1">
              <a:spcBef>
                <a:spcPct val="20000"/>
              </a:spcBef>
            </a:pPr>
            <a:r>
              <a:rPr lang="en-US" altLang="en-US" b="1" u="sng" dirty="0">
                <a:solidFill>
                  <a:srgbClr val="0000FF"/>
                </a:solidFill>
              </a:rPr>
              <a:t>Kinetics: </a:t>
            </a:r>
          </a:p>
          <a:p>
            <a:pPr marL="0" indent="0" eaLnBrk="1" hangingPunct="1">
              <a:spcBef>
                <a:spcPct val="20000"/>
              </a:spcBef>
            </a:pPr>
            <a:r>
              <a:rPr lang="en-US" altLang="en-US" dirty="0">
                <a:solidFill>
                  <a:srgbClr val="0000FF"/>
                </a:solidFill>
              </a:rPr>
              <a:t>F.B.D = E. F. D</a:t>
            </a:r>
            <a:endParaRPr lang="en-US" altLang="en-US" b="1" i="1" dirty="0"/>
          </a:p>
        </p:txBody>
      </p:sp>
      <p:graphicFrame>
        <p:nvGraphicFramePr>
          <p:cNvPr id="47" name="Object 2">
            <a:extLst>
              <a:ext uri="{FF2B5EF4-FFF2-40B4-BE49-F238E27FC236}">
                <a16:creationId xmlns:a16="http://schemas.microsoft.com/office/drawing/2014/main" id="{9D6B9CA1-F98B-4744-A9A6-89226C4A62D0}"/>
              </a:ext>
            </a:extLst>
          </p:cNvPr>
          <p:cNvGraphicFramePr>
            <a:graphicFrameLocks noChangeAspect="1"/>
          </p:cNvGraphicFramePr>
          <p:nvPr>
            <p:extLst>
              <p:ext uri="{D42A27DB-BD31-4B8C-83A1-F6EECF244321}">
                <p14:modId xmlns:p14="http://schemas.microsoft.com/office/powerpoint/2010/main" val="4269823016"/>
              </p:ext>
            </p:extLst>
          </p:nvPr>
        </p:nvGraphicFramePr>
        <p:xfrm>
          <a:off x="3456725" y="1241272"/>
          <a:ext cx="5035305" cy="438510"/>
        </p:xfrm>
        <a:graphic>
          <a:graphicData uri="http://schemas.openxmlformats.org/presentationml/2006/ole">
            <mc:AlternateContent xmlns:mc="http://schemas.openxmlformats.org/markup-compatibility/2006">
              <mc:Choice xmlns:v="urn:schemas-microsoft-com:vml" Requires="v">
                <p:oleObj spid="_x0000_s22530" name="Equation" r:id="rId5" imgW="4229100" imgH="368300" progId="Equation.3">
                  <p:embed/>
                </p:oleObj>
              </mc:Choice>
              <mc:Fallback>
                <p:oleObj name="Equation" r:id="rId5" imgW="4229100" imgH="368300" progId="Equation.3">
                  <p:embed/>
                  <p:pic>
                    <p:nvPicPr>
                      <p:cNvPr id="47" name="Object 2">
                        <a:extLst>
                          <a:ext uri="{FF2B5EF4-FFF2-40B4-BE49-F238E27FC236}">
                            <a16:creationId xmlns:a16="http://schemas.microsoft.com/office/drawing/2014/main" id="{9D6B9CA1-F98B-4744-A9A6-89226C4A62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56725" y="1241272"/>
                        <a:ext cx="5035305" cy="438510"/>
                      </a:xfrm>
                      <a:prstGeom prst="rect">
                        <a:avLst/>
                      </a:prstGeom>
                      <a:solidFill>
                        <a:srgbClr val="FFFF00"/>
                      </a:solidFill>
                      <a:ln>
                        <a:noFill/>
                      </a:ln>
                      <a:effectLst/>
                      <a:extLst/>
                    </p:spPr>
                  </p:pic>
                </p:oleObj>
              </mc:Fallback>
            </mc:AlternateContent>
          </a:graphicData>
        </a:graphic>
      </p:graphicFrame>
      <p:sp>
        <p:nvSpPr>
          <p:cNvPr id="6" name="Rectangle 5">
            <a:extLst>
              <a:ext uri="{FF2B5EF4-FFF2-40B4-BE49-F238E27FC236}">
                <a16:creationId xmlns:a16="http://schemas.microsoft.com/office/drawing/2014/main" id="{FF04F5E8-2B77-4954-B64F-EFC3112F0737}"/>
              </a:ext>
            </a:extLst>
          </p:cNvPr>
          <p:cNvSpPr/>
          <p:nvPr/>
        </p:nvSpPr>
        <p:spPr>
          <a:xfrm>
            <a:off x="566018" y="5958239"/>
            <a:ext cx="2531206" cy="461665"/>
          </a:xfrm>
          <a:prstGeom prst="rect">
            <a:avLst/>
          </a:prstGeom>
        </p:spPr>
        <p:txBody>
          <a:bodyPr wrap="none">
            <a:spAutoFit/>
          </a:bodyPr>
          <a:lstStyle/>
          <a:p>
            <a:pPr>
              <a:spcBef>
                <a:spcPct val="20000"/>
              </a:spcBef>
            </a:pPr>
            <a:r>
              <a:rPr lang="en-US" altLang="en-US" sz="2400" dirty="0">
                <a:solidFill>
                  <a:srgbClr val="0000FF"/>
                </a:solidFill>
              </a:rPr>
              <a:t>F.B.D       =     E. F. D</a:t>
            </a:r>
            <a:endParaRPr lang="en-US" altLang="en-US" sz="2400" b="1" i="1" dirty="0"/>
          </a:p>
        </p:txBody>
      </p:sp>
    </p:spTree>
    <p:extLst>
      <p:ext uri="{BB962C8B-B14F-4D97-AF65-F5344CB8AC3E}">
        <p14:creationId xmlns:p14="http://schemas.microsoft.com/office/powerpoint/2010/main" val="34456806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39</a:t>
            </a:fld>
            <a:endParaRPr lang="en-US" altLang="en-US"/>
          </a:p>
        </p:txBody>
      </p:sp>
      <p:sp>
        <p:nvSpPr>
          <p:cNvPr id="88" name="TextBox 87"/>
          <p:cNvSpPr txBox="1"/>
          <p:nvPr/>
        </p:nvSpPr>
        <p:spPr>
          <a:xfrm>
            <a:off x="-190500" y="-219601"/>
            <a:ext cx="6993636"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Interconnected rigid bodies as a whole</a:t>
            </a:r>
          </a:p>
        </p:txBody>
      </p:sp>
      <p:sp>
        <p:nvSpPr>
          <p:cNvPr id="3" name="TextBox 2"/>
          <p:cNvSpPr txBox="1"/>
          <p:nvPr/>
        </p:nvSpPr>
        <p:spPr>
          <a:xfrm>
            <a:off x="541761" y="4852678"/>
            <a:ext cx="8631209" cy="1015663"/>
          </a:xfrm>
          <a:prstGeom prst="rect">
            <a:avLst/>
          </a:prstGeom>
          <a:noFill/>
        </p:spPr>
        <p:txBody>
          <a:bodyPr wrap="none" rtlCol="0">
            <a:spAutoFit/>
          </a:bodyPr>
          <a:lstStyle/>
          <a:p>
            <a:r>
              <a:rPr lang="en-SG" sz="2000" b="1" u="sng" dirty="0">
                <a:solidFill>
                  <a:srgbClr val="FF0000"/>
                </a:solidFill>
              </a:rPr>
              <a:t>Method</a:t>
            </a:r>
            <a:r>
              <a:rPr lang="en-SG" sz="2000" dirty="0"/>
              <a:t>: Application of FBD=EFD on each part</a:t>
            </a:r>
          </a:p>
          <a:p>
            <a:r>
              <a:rPr lang="en-SG" sz="2000" b="1" u="sng" dirty="0">
                <a:solidFill>
                  <a:srgbClr val="FF0000"/>
                </a:solidFill>
              </a:rPr>
              <a:t>Notice</a:t>
            </a:r>
            <a:r>
              <a:rPr lang="en-SG" sz="2000" dirty="0"/>
              <a:t>: The angular velocity and angular acceleration are the same for each part!</a:t>
            </a:r>
          </a:p>
          <a:p>
            <a:r>
              <a:rPr lang="en-SG" sz="2000" dirty="0"/>
              <a:t>               The linear velocity and acceleration of the pivot are zero. </a:t>
            </a:r>
          </a:p>
        </p:txBody>
      </p:sp>
      <p:grpSp>
        <p:nvGrpSpPr>
          <p:cNvPr id="9" name="Group 8"/>
          <p:cNvGrpSpPr/>
          <p:nvPr/>
        </p:nvGrpSpPr>
        <p:grpSpPr>
          <a:xfrm>
            <a:off x="5040027" y="728711"/>
            <a:ext cx="4324212" cy="3642651"/>
            <a:chOff x="5040027" y="728711"/>
            <a:chExt cx="4324212" cy="3642651"/>
          </a:xfrm>
        </p:grpSpPr>
        <p:pic>
          <p:nvPicPr>
            <p:cNvPr id="4" name="Picture 3">
              <a:extLst>
                <a:ext uri="{FF2B5EF4-FFF2-40B4-BE49-F238E27FC236}">
                  <a16:creationId xmlns:a16="http://schemas.microsoft.com/office/drawing/2014/main" id="{593DE467-4FC8-47B5-A2AF-94C172FFCF75}"/>
                </a:ext>
              </a:extLst>
            </p:cNvPr>
            <p:cNvPicPr>
              <a:picLocks noChangeAspect="1"/>
            </p:cNvPicPr>
            <p:nvPr/>
          </p:nvPicPr>
          <p:blipFill>
            <a:blip r:embed="rId3"/>
            <a:stretch>
              <a:fillRect/>
            </a:stretch>
          </p:blipFill>
          <p:spPr>
            <a:xfrm>
              <a:off x="5566364" y="923029"/>
              <a:ext cx="3189779" cy="1858944"/>
            </a:xfrm>
            <a:prstGeom prst="rect">
              <a:avLst/>
            </a:prstGeom>
          </p:spPr>
        </p:pic>
        <p:sp>
          <p:nvSpPr>
            <p:cNvPr id="29" name="TextBox 28">
              <a:extLst>
                <a:ext uri="{FF2B5EF4-FFF2-40B4-BE49-F238E27FC236}">
                  <a16:creationId xmlns:a16="http://schemas.microsoft.com/office/drawing/2014/main" id="{1F4C1A07-5BFE-40C5-98F3-E23003D31364}"/>
                </a:ext>
              </a:extLst>
            </p:cNvPr>
            <p:cNvSpPr txBox="1"/>
            <p:nvPr/>
          </p:nvSpPr>
          <p:spPr>
            <a:xfrm>
              <a:off x="5158742" y="2894034"/>
              <a:ext cx="4205497" cy="1477328"/>
            </a:xfrm>
            <a:prstGeom prst="rect">
              <a:avLst/>
            </a:prstGeom>
            <a:noFill/>
          </p:spPr>
          <p:txBody>
            <a:bodyPr wrap="square" rtlCol="0">
              <a:spAutoFit/>
            </a:bodyPr>
            <a:lstStyle/>
            <a:p>
              <a:r>
                <a:rPr lang="en-SG" dirty="0"/>
                <a:t>A slender rod </a:t>
              </a:r>
              <a:r>
                <a:rPr lang="en-SG" i="1" dirty="0"/>
                <a:t>AB</a:t>
              </a:r>
              <a:r>
                <a:rPr lang="en-SG" dirty="0"/>
                <a:t> and a slender rod </a:t>
              </a:r>
              <a:r>
                <a:rPr lang="en-SG" i="1" dirty="0"/>
                <a:t>BC</a:t>
              </a:r>
              <a:r>
                <a:rPr lang="en-SG" dirty="0"/>
                <a:t> are connected by a pin at </a:t>
              </a:r>
              <a:r>
                <a:rPr lang="en-SG" i="1" dirty="0"/>
                <a:t>B</a:t>
              </a:r>
              <a:r>
                <a:rPr lang="en-SG" dirty="0"/>
                <a:t> and by the cord </a:t>
              </a:r>
              <a:r>
                <a:rPr lang="en-SG" i="1" dirty="0"/>
                <a:t>AC</a:t>
              </a:r>
              <a:r>
                <a:rPr lang="en-SG" dirty="0"/>
                <a:t>. The assembly can rotate in a vertical plane under the combined effect of gravity and a couple </a:t>
              </a:r>
              <a:r>
                <a:rPr lang="en-SG" i="1" dirty="0"/>
                <a:t>M</a:t>
              </a:r>
              <a:r>
                <a:rPr lang="en-SG" dirty="0"/>
                <a:t> applied to rod </a:t>
              </a:r>
              <a:r>
                <a:rPr lang="en-SG" i="1" dirty="0"/>
                <a:t>BC</a:t>
              </a:r>
              <a:r>
                <a:rPr lang="en-SG" dirty="0"/>
                <a:t>.</a:t>
              </a:r>
              <a:endParaRPr lang="en-SG" i="1" dirty="0"/>
            </a:p>
          </p:txBody>
        </p:sp>
        <p:sp>
          <p:nvSpPr>
            <p:cNvPr id="34" name="TextBox 33">
              <a:extLst>
                <a:ext uri="{FF2B5EF4-FFF2-40B4-BE49-F238E27FC236}">
                  <a16:creationId xmlns:a16="http://schemas.microsoft.com/office/drawing/2014/main" id="{62354C3B-BBBC-49AE-9664-9E8DF8185CEB}"/>
                </a:ext>
              </a:extLst>
            </p:cNvPr>
            <p:cNvSpPr txBox="1"/>
            <p:nvPr/>
          </p:nvSpPr>
          <p:spPr>
            <a:xfrm>
              <a:off x="5040027" y="728711"/>
              <a:ext cx="482824" cy="400110"/>
            </a:xfrm>
            <a:prstGeom prst="rect">
              <a:avLst/>
            </a:prstGeom>
            <a:noFill/>
          </p:spPr>
          <p:txBody>
            <a:bodyPr wrap="none" rtlCol="0">
              <a:spAutoFit/>
            </a:bodyPr>
            <a:lstStyle/>
            <a:p>
              <a:r>
                <a:rPr lang="en-US" sz="2000" b="1" dirty="0"/>
                <a:t>(b)</a:t>
              </a:r>
              <a:endParaRPr lang="en-SG" sz="2000" b="1" dirty="0"/>
            </a:p>
          </p:txBody>
        </p:sp>
      </p:grpSp>
      <p:grpSp>
        <p:nvGrpSpPr>
          <p:cNvPr id="21" name="Group 20"/>
          <p:cNvGrpSpPr/>
          <p:nvPr/>
        </p:nvGrpSpPr>
        <p:grpSpPr>
          <a:xfrm>
            <a:off x="416733" y="717266"/>
            <a:ext cx="4218716" cy="3378221"/>
            <a:chOff x="416733" y="717266"/>
            <a:chExt cx="4218716" cy="3378221"/>
          </a:xfrm>
        </p:grpSpPr>
        <p:grpSp>
          <p:nvGrpSpPr>
            <p:cNvPr id="8" name="Group 7"/>
            <p:cNvGrpSpPr/>
            <p:nvPr/>
          </p:nvGrpSpPr>
          <p:grpSpPr>
            <a:xfrm>
              <a:off x="541761" y="1061483"/>
              <a:ext cx="4093688" cy="3034004"/>
              <a:chOff x="541761" y="1061483"/>
              <a:chExt cx="4093688" cy="3034004"/>
            </a:xfrm>
          </p:grpSpPr>
          <p:sp>
            <p:nvSpPr>
              <p:cNvPr id="12" name="TextBox 11">
                <a:extLst>
                  <a:ext uri="{FF2B5EF4-FFF2-40B4-BE49-F238E27FC236}">
                    <a16:creationId xmlns:a16="http://schemas.microsoft.com/office/drawing/2014/main" id="{72D10D4C-D6EF-4718-83B3-7E1875322DC9}"/>
                  </a:ext>
                </a:extLst>
              </p:cNvPr>
              <p:cNvSpPr txBox="1"/>
              <p:nvPr/>
            </p:nvSpPr>
            <p:spPr>
              <a:xfrm>
                <a:off x="2278086" y="1423760"/>
                <a:ext cx="2357363" cy="923330"/>
              </a:xfrm>
              <a:prstGeom prst="rect">
                <a:avLst/>
              </a:prstGeom>
              <a:noFill/>
            </p:spPr>
            <p:txBody>
              <a:bodyPr wrap="square" rtlCol="0">
                <a:spAutoFit/>
              </a:bodyPr>
              <a:lstStyle/>
              <a:p>
                <a:r>
                  <a:rPr lang="en-SG" dirty="0"/>
                  <a:t>A rod is welded to a solid sphere at point </a:t>
                </a:r>
                <a:r>
                  <a:rPr lang="en-SG" i="1" dirty="0"/>
                  <a:t>A</a:t>
                </a:r>
                <a:r>
                  <a:rPr lang="en-SG" dirty="0"/>
                  <a:t>, rotating about pivot </a:t>
                </a:r>
                <a:r>
                  <a:rPr lang="en-SG" i="1" dirty="0"/>
                  <a:t>C</a:t>
                </a:r>
              </a:p>
            </p:txBody>
          </p:sp>
          <p:grpSp>
            <p:nvGrpSpPr>
              <p:cNvPr id="7" name="Group 6"/>
              <p:cNvGrpSpPr/>
              <p:nvPr/>
            </p:nvGrpSpPr>
            <p:grpSpPr>
              <a:xfrm>
                <a:off x="541761" y="1061483"/>
                <a:ext cx="1625998" cy="3034004"/>
                <a:chOff x="541761" y="1061483"/>
                <a:chExt cx="1625998" cy="3034004"/>
              </a:xfrm>
            </p:grpSpPr>
            <p:grpSp>
              <p:nvGrpSpPr>
                <p:cNvPr id="13" name="Group 12">
                  <a:extLst>
                    <a:ext uri="{FF2B5EF4-FFF2-40B4-BE49-F238E27FC236}">
                      <a16:creationId xmlns:a16="http://schemas.microsoft.com/office/drawing/2014/main" id="{862FAAE7-3FF2-4E1A-B691-B3469D3D0A6F}"/>
                    </a:ext>
                  </a:extLst>
                </p:cNvPr>
                <p:cNvGrpSpPr/>
                <p:nvPr/>
              </p:nvGrpSpPr>
              <p:grpSpPr>
                <a:xfrm>
                  <a:off x="541761" y="1061483"/>
                  <a:ext cx="1625998" cy="3034004"/>
                  <a:chOff x="8360879" y="4073004"/>
                  <a:chExt cx="1369782" cy="2555922"/>
                </a:xfrm>
              </p:grpSpPr>
              <p:grpSp>
                <p:nvGrpSpPr>
                  <p:cNvPr id="14" name="Group 13">
                    <a:extLst>
                      <a:ext uri="{FF2B5EF4-FFF2-40B4-BE49-F238E27FC236}">
                        <a16:creationId xmlns:a16="http://schemas.microsoft.com/office/drawing/2014/main" id="{9DCD9555-067E-461D-AB9E-8F885D7EF3B2}"/>
                      </a:ext>
                    </a:extLst>
                  </p:cNvPr>
                  <p:cNvGrpSpPr/>
                  <p:nvPr/>
                </p:nvGrpSpPr>
                <p:grpSpPr>
                  <a:xfrm>
                    <a:off x="8360879" y="4073004"/>
                    <a:ext cx="1369782" cy="2555922"/>
                    <a:chOff x="8360879" y="4093552"/>
                    <a:chExt cx="1369782" cy="2555922"/>
                  </a:xfrm>
                </p:grpSpPr>
                <p:grpSp>
                  <p:nvGrpSpPr>
                    <p:cNvPr id="16" name="Group 15">
                      <a:extLst>
                        <a:ext uri="{FF2B5EF4-FFF2-40B4-BE49-F238E27FC236}">
                          <a16:creationId xmlns:a16="http://schemas.microsoft.com/office/drawing/2014/main" id="{3C14E741-F9F2-4EE3-8CB6-C25E6117D112}"/>
                        </a:ext>
                      </a:extLst>
                    </p:cNvPr>
                    <p:cNvGrpSpPr/>
                    <p:nvPr/>
                  </p:nvGrpSpPr>
                  <p:grpSpPr>
                    <a:xfrm>
                      <a:off x="8360879" y="4093552"/>
                      <a:ext cx="1369782" cy="2555922"/>
                      <a:chOff x="8360879" y="4093552"/>
                      <a:chExt cx="1369782" cy="2555922"/>
                    </a:xfrm>
                  </p:grpSpPr>
                  <p:pic>
                    <p:nvPicPr>
                      <p:cNvPr id="19" name="Picture 18">
                        <a:extLst>
                          <a:ext uri="{FF2B5EF4-FFF2-40B4-BE49-F238E27FC236}">
                            <a16:creationId xmlns:a16="http://schemas.microsoft.com/office/drawing/2014/main" id="{B85AE2B5-4C6B-4C08-AC60-579AAB7B655B}"/>
                          </a:ext>
                        </a:extLst>
                      </p:cNvPr>
                      <p:cNvPicPr>
                        <a:picLocks noChangeAspect="1"/>
                      </p:cNvPicPr>
                      <p:nvPr/>
                    </p:nvPicPr>
                    <p:blipFill>
                      <a:blip r:embed="rId4"/>
                      <a:stretch>
                        <a:fillRect/>
                      </a:stretch>
                    </p:blipFill>
                    <p:spPr>
                      <a:xfrm>
                        <a:off x="8360879" y="4093552"/>
                        <a:ext cx="1369782" cy="2166057"/>
                      </a:xfrm>
                      <a:prstGeom prst="rect">
                        <a:avLst/>
                      </a:prstGeom>
                    </p:spPr>
                  </p:pic>
                  <p:grpSp>
                    <p:nvGrpSpPr>
                      <p:cNvPr id="20" name="Group 19">
                        <a:extLst>
                          <a:ext uri="{FF2B5EF4-FFF2-40B4-BE49-F238E27FC236}">
                            <a16:creationId xmlns:a16="http://schemas.microsoft.com/office/drawing/2014/main" id="{FAF31F74-EE1A-442C-A8AF-2C3850A837F9}"/>
                          </a:ext>
                        </a:extLst>
                      </p:cNvPr>
                      <p:cNvGrpSpPr/>
                      <p:nvPr/>
                    </p:nvGrpSpPr>
                    <p:grpSpPr>
                      <a:xfrm>
                        <a:off x="8360879" y="4746655"/>
                        <a:ext cx="1193404" cy="1902819"/>
                        <a:chOff x="8360879" y="4746655"/>
                        <a:chExt cx="1193404" cy="1902819"/>
                      </a:xfrm>
                    </p:grpSpPr>
                    <p:sp>
                      <p:nvSpPr>
                        <p:cNvPr id="25" name="Rectangle 24">
                          <a:extLst>
                            <a:ext uri="{FF2B5EF4-FFF2-40B4-BE49-F238E27FC236}">
                              <a16:creationId xmlns:a16="http://schemas.microsoft.com/office/drawing/2014/main" id="{29DAB54B-DDA4-47B7-81A6-29A60CA35242}"/>
                            </a:ext>
                          </a:extLst>
                        </p:cNvPr>
                        <p:cNvSpPr/>
                        <p:nvPr/>
                      </p:nvSpPr>
                      <p:spPr>
                        <a:xfrm>
                          <a:off x="8360879" y="6280142"/>
                          <a:ext cx="1193404" cy="369332"/>
                        </a:xfrm>
                        <a:prstGeom prst="rect">
                          <a:avLst/>
                        </a:prstGeom>
                      </p:spPr>
                      <p:txBody>
                        <a:bodyPr wrap="none">
                          <a:spAutoFit/>
                        </a:bodyPr>
                        <a:lstStyle/>
                        <a:p>
                          <a:r>
                            <a:rPr lang="en-SG" dirty="0"/>
                            <a:t>Plane view</a:t>
                          </a:r>
                        </a:p>
                      </p:txBody>
                    </p:sp>
                    <p:sp>
                      <p:nvSpPr>
                        <p:cNvPr id="22" name="TextBox 21">
                          <a:extLst>
                            <a:ext uri="{FF2B5EF4-FFF2-40B4-BE49-F238E27FC236}">
                              <a16:creationId xmlns:a16="http://schemas.microsoft.com/office/drawing/2014/main" id="{287C0500-D26B-4F0F-AEA5-130B82B72DB2}"/>
                            </a:ext>
                          </a:extLst>
                        </p:cNvPr>
                        <p:cNvSpPr txBox="1"/>
                        <p:nvPr/>
                      </p:nvSpPr>
                      <p:spPr>
                        <a:xfrm>
                          <a:off x="8429992" y="4746655"/>
                          <a:ext cx="256849" cy="311135"/>
                        </a:xfrm>
                        <a:prstGeom prst="rect">
                          <a:avLst/>
                        </a:prstGeom>
                        <a:noFill/>
                      </p:spPr>
                      <p:txBody>
                        <a:bodyPr wrap="none" rtlCol="0">
                          <a:spAutoFit/>
                        </a:bodyPr>
                        <a:lstStyle/>
                        <a:p>
                          <a:r>
                            <a:rPr lang="en-US" i="1" dirty="0"/>
                            <a:t>C</a:t>
                          </a:r>
                          <a:endParaRPr lang="en-SG" i="1" dirty="0"/>
                        </a:p>
                      </p:txBody>
                    </p:sp>
                  </p:grpSp>
                </p:grpSp>
                <p:sp>
                  <p:nvSpPr>
                    <p:cNvPr id="17" name="Oval 16">
                      <a:extLst>
                        <a:ext uri="{FF2B5EF4-FFF2-40B4-BE49-F238E27FC236}">
                          <a16:creationId xmlns:a16="http://schemas.microsoft.com/office/drawing/2014/main" id="{8BB6183D-ECC6-48F4-A578-FC5BCD076583}"/>
                        </a:ext>
                      </a:extLst>
                    </p:cNvPr>
                    <p:cNvSpPr/>
                    <p:nvPr/>
                  </p:nvSpPr>
                  <p:spPr>
                    <a:xfrm>
                      <a:off x="8751186" y="4886325"/>
                      <a:ext cx="66675" cy="666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E36B3DEF-1E75-4D65-9A3F-339011E37F9F}"/>
                        </a:ext>
                      </a:extLst>
                    </p:cNvPr>
                    <p:cNvSpPr/>
                    <p:nvPr/>
                  </p:nvSpPr>
                  <p:spPr>
                    <a:xfrm>
                      <a:off x="8741661" y="5886450"/>
                      <a:ext cx="66675" cy="666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5" name="TextBox 14">
                    <a:extLst>
                      <a:ext uri="{FF2B5EF4-FFF2-40B4-BE49-F238E27FC236}">
                        <a16:creationId xmlns:a16="http://schemas.microsoft.com/office/drawing/2014/main" id="{71B33EB8-7852-420A-B3FD-609DBD2A461D}"/>
                      </a:ext>
                    </a:extLst>
                  </p:cNvPr>
                  <p:cNvSpPr txBox="1"/>
                  <p:nvPr/>
                </p:nvSpPr>
                <p:spPr>
                  <a:xfrm>
                    <a:off x="8474823" y="5722739"/>
                    <a:ext cx="309700" cy="369332"/>
                  </a:xfrm>
                  <a:prstGeom prst="rect">
                    <a:avLst/>
                  </a:prstGeom>
                  <a:noFill/>
                </p:spPr>
                <p:txBody>
                  <a:bodyPr wrap="none" rtlCol="0">
                    <a:spAutoFit/>
                  </a:bodyPr>
                  <a:lstStyle/>
                  <a:p>
                    <a:r>
                      <a:rPr lang="en-US" i="1" dirty="0"/>
                      <a:t>B</a:t>
                    </a:r>
                    <a:endParaRPr lang="en-SG" i="1" dirty="0"/>
                  </a:p>
                </p:txBody>
              </p:sp>
            </p:grpSp>
            <p:sp>
              <p:nvSpPr>
                <p:cNvPr id="30" name="Arc 29">
                  <a:extLst>
                    <a:ext uri="{FF2B5EF4-FFF2-40B4-BE49-F238E27FC236}">
                      <a16:creationId xmlns:a16="http://schemas.microsoft.com/office/drawing/2014/main" id="{E98A93FF-E1D4-4DC2-8F26-F3F3CC9827F3}"/>
                    </a:ext>
                  </a:extLst>
                </p:cNvPr>
                <p:cNvSpPr/>
                <p:nvPr/>
              </p:nvSpPr>
              <p:spPr>
                <a:xfrm rot="18898308">
                  <a:off x="741807" y="1879062"/>
                  <a:ext cx="662212" cy="666845"/>
                </a:xfrm>
                <a:prstGeom prst="arc">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grpSp>
        </p:grpSp>
        <p:sp>
          <p:nvSpPr>
            <p:cNvPr id="31" name="Rectangle 30">
              <a:extLst>
                <a:ext uri="{FF2B5EF4-FFF2-40B4-BE49-F238E27FC236}">
                  <a16:creationId xmlns:a16="http://schemas.microsoft.com/office/drawing/2014/main" id="{EFC03100-8D83-4FAB-B318-6D473AAAB6BE}"/>
                </a:ext>
              </a:extLst>
            </p:cNvPr>
            <p:cNvSpPr/>
            <p:nvPr/>
          </p:nvSpPr>
          <p:spPr>
            <a:xfrm>
              <a:off x="1016032" y="1867303"/>
              <a:ext cx="349776" cy="369332"/>
            </a:xfrm>
            <a:prstGeom prst="rect">
              <a:avLst/>
            </a:prstGeom>
          </p:spPr>
          <p:txBody>
            <a:bodyPr wrap="none">
              <a:spAutoFit/>
            </a:bodyPr>
            <a:lstStyle/>
            <a:p>
              <a:r>
                <a:rPr lang="el-GR" b="1" i="1" dirty="0">
                  <a:solidFill>
                    <a:srgbClr val="FF0000"/>
                  </a:solidFill>
                </a:rPr>
                <a:t>ω</a:t>
              </a:r>
              <a:endParaRPr lang="en-SG" dirty="0"/>
            </a:p>
          </p:txBody>
        </p:sp>
        <p:sp>
          <p:nvSpPr>
            <p:cNvPr id="32" name="Rectangle 31">
              <a:extLst>
                <a:ext uri="{FF2B5EF4-FFF2-40B4-BE49-F238E27FC236}">
                  <a16:creationId xmlns:a16="http://schemas.microsoft.com/office/drawing/2014/main" id="{95FDA2C9-05EF-4728-9606-6E7EC0BEDE21}"/>
                </a:ext>
              </a:extLst>
            </p:cNvPr>
            <p:cNvSpPr/>
            <p:nvPr/>
          </p:nvSpPr>
          <p:spPr>
            <a:xfrm>
              <a:off x="1054239" y="1586411"/>
              <a:ext cx="319318" cy="369332"/>
            </a:xfrm>
            <a:prstGeom prst="rect">
              <a:avLst/>
            </a:prstGeom>
          </p:spPr>
          <p:txBody>
            <a:bodyPr wrap="none">
              <a:spAutoFit/>
            </a:bodyPr>
            <a:lstStyle/>
            <a:p>
              <a:r>
                <a:rPr lang="el-GR" b="1" i="1" dirty="0">
                  <a:solidFill>
                    <a:srgbClr val="FF0000"/>
                  </a:solidFill>
                </a:rPr>
                <a:t>α</a:t>
              </a:r>
              <a:endParaRPr lang="en-SG" dirty="0"/>
            </a:p>
          </p:txBody>
        </p:sp>
        <p:sp>
          <p:nvSpPr>
            <p:cNvPr id="28" name="TextBox 27">
              <a:extLst>
                <a:ext uri="{FF2B5EF4-FFF2-40B4-BE49-F238E27FC236}">
                  <a16:creationId xmlns:a16="http://schemas.microsoft.com/office/drawing/2014/main" id="{D4270255-99CF-46F5-A1AA-2BD7FCB07C1C}"/>
                </a:ext>
              </a:extLst>
            </p:cNvPr>
            <p:cNvSpPr txBox="1"/>
            <p:nvPr/>
          </p:nvSpPr>
          <p:spPr>
            <a:xfrm>
              <a:off x="416733" y="717266"/>
              <a:ext cx="471604" cy="400110"/>
            </a:xfrm>
            <a:prstGeom prst="rect">
              <a:avLst/>
            </a:prstGeom>
            <a:noFill/>
          </p:spPr>
          <p:txBody>
            <a:bodyPr wrap="none" rtlCol="0">
              <a:spAutoFit/>
            </a:bodyPr>
            <a:lstStyle/>
            <a:p>
              <a:r>
                <a:rPr lang="en-US" sz="2000" b="1" dirty="0"/>
                <a:t>(a)</a:t>
              </a:r>
              <a:endParaRPr lang="en-SG" sz="2000" b="1" dirty="0"/>
            </a:p>
          </p:txBody>
        </p:sp>
      </p:grpSp>
    </p:spTree>
    <p:extLst>
      <p:ext uri="{BB962C8B-B14F-4D97-AF65-F5344CB8AC3E}">
        <p14:creationId xmlns:p14="http://schemas.microsoft.com/office/powerpoint/2010/main" val="191862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90500" y="-219601"/>
            <a:ext cx="7734299"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Particle kinetics – Newton’s 2</a:t>
            </a:r>
            <a:r>
              <a:rPr lang="en-SG" sz="2800" b="1" baseline="30000" dirty="0">
                <a:solidFill>
                  <a:schemeClr val="accent2">
                    <a:lumMod val="50000"/>
                  </a:schemeClr>
                </a:solidFill>
                <a:effectLst>
                  <a:outerShdw blurRad="38100" dist="38100" dir="2700000" algn="tl">
                    <a:srgbClr val="000000">
                      <a:alpha val="43137"/>
                    </a:srgbClr>
                  </a:outerShdw>
                </a:effectLst>
              </a:rPr>
              <a:t>nd</a:t>
            </a:r>
            <a:r>
              <a:rPr lang="en-SG" sz="2800" b="1" dirty="0">
                <a:solidFill>
                  <a:schemeClr val="accent2">
                    <a:lumMod val="50000"/>
                  </a:schemeClr>
                </a:solidFill>
                <a:effectLst>
                  <a:outerShdw blurRad="38100" dist="38100" dir="2700000" algn="tl">
                    <a:srgbClr val="000000">
                      <a:alpha val="43137"/>
                    </a:srgbClr>
                  </a:outerShdw>
                </a:effectLst>
              </a:rPr>
              <a:t> law</a:t>
            </a:r>
          </a:p>
        </p:txBody>
      </p:sp>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4</a:t>
            </a:fld>
            <a:endParaRPr lang="en-US" altLang="en-US"/>
          </a:p>
        </p:txBody>
      </p:sp>
      <p:graphicFrame>
        <p:nvGraphicFramePr>
          <p:cNvPr id="10" name="Object 34"/>
          <p:cNvGraphicFramePr>
            <a:graphicFrameLocks noChangeAspect="1"/>
          </p:cNvGraphicFramePr>
          <p:nvPr>
            <p:extLst>
              <p:ext uri="{D42A27DB-BD31-4B8C-83A1-F6EECF244321}">
                <p14:modId xmlns:p14="http://schemas.microsoft.com/office/powerpoint/2010/main" val="20843496"/>
              </p:ext>
            </p:extLst>
          </p:nvPr>
        </p:nvGraphicFramePr>
        <p:xfrm>
          <a:off x="611188" y="990600"/>
          <a:ext cx="8372475" cy="1806575"/>
        </p:xfrm>
        <a:graphic>
          <a:graphicData uri="http://schemas.openxmlformats.org/presentationml/2006/ole">
            <mc:AlternateContent xmlns:mc="http://schemas.openxmlformats.org/markup-compatibility/2006">
              <mc:Choice xmlns:v="urn:schemas-microsoft-com:vml" Requires="v">
                <p:oleObj spid="_x0000_s1026" name="公式" r:id="rId4" imgW="7772400" imgH="1676160" progId="Equation.3">
                  <p:embed/>
                </p:oleObj>
              </mc:Choice>
              <mc:Fallback>
                <p:oleObj name="公式" r:id="rId4" imgW="7772400" imgH="1676160" progId="Equation.3">
                  <p:embed/>
                  <p:pic>
                    <p:nvPicPr>
                      <p:cNvPr id="10" name="Object 34"/>
                      <p:cNvPicPr>
                        <a:picLocks noChangeAspect="1" noChangeArrowheads="1"/>
                      </p:cNvPicPr>
                      <p:nvPr/>
                    </p:nvPicPr>
                    <p:blipFill>
                      <a:blip r:embed="rId5"/>
                      <a:srcRect/>
                      <a:stretch>
                        <a:fillRect/>
                      </a:stretch>
                    </p:blipFill>
                    <p:spPr bwMode="auto">
                      <a:xfrm>
                        <a:off x="611188" y="990600"/>
                        <a:ext cx="8372475" cy="1806575"/>
                      </a:xfrm>
                      <a:prstGeom prst="rect">
                        <a:avLst/>
                      </a:prstGeom>
                      <a:noFill/>
                      <a:ln>
                        <a:noFill/>
                      </a:ln>
                      <a:effectLst/>
                      <a:extLst/>
                    </p:spPr>
                  </p:pic>
                </p:oleObj>
              </mc:Fallback>
            </mc:AlternateContent>
          </a:graphicData>
        </a:graphic>
      </p:graphicFrame>
      <p:sp>
        <p:nvSpPr>
          <p:cNvPr id="3" name="Rectangle 2"/>
          <p:cNvSpPr/>
          <p:nvPr/>
        </p:nvSpPr>
        <p:spPr>
          <a:xfrm>
            <a:off x="4590288" y="896462"/>
            <a:ext cx="3167316" cy="4962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 Box 4"/>
          <p:cNvSpPr txBox="1">
            <a:spLocks noChangeArrowheads="1"/>
          </p:cNvSpPr>
          <p:nvPr/>
        </p:nvSpPr>
        <p:spPr bwMode="auto">
          <a:xfrm>
            <a:off x="437134" y="1760411"/>
            <a:ext cx="845185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marL="457200" indent="-4572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marL="0" indent="0">
              <a:spcBef>
                <a:spcPct val="50000"/>
              </a:spcBef>
              <a:buClrTx/>
              <a:buSzTx/>
              <a:buFont typeface="Wingdings" panose="05000000000000000000" pitchFamily="2" charset="2"/>
              <a:buNone/>
              <a:defRPr/>
            </a:pPr>
            <a:r>
              <a:rPr lang="en-US" altLang="en-US" sz="1800" dirty="0">
                <a:latin typeface="Arial Narrow" panose="020B0606020202030204" pitchFamily="34" charset="0"/>
              </a:rPr>
              <a:t>If the </a:t>
            </a:r>
            <a:r>
              <a:rPr lang="en-US" altLang="en-US" sz="1800" b="1" dirty="0">
                <a:latin typeface="Arial Narrow" panose="020B0606020202030204" pitchFamily="34" charset="0"/>
              </a:rPr>
              <a:t>resultant force </a:t>
            </a:r>
            <a:r>
              <a:rPr lang="en-US" altLang="en-US" sz="1800" dirty="0">
                <a:latin typeface="Arial Narrow" panose="020B0606020202030204" pitchFamily="34" charset="0"/>
              </a:rPr>
              <a:t>acting on a particle is not zero, the particle will have an acceleration that is proportional to the magnitude of the resultant force and in the direction of this resultant force, i.e.</a:t>
            </a:r>
          </a:p>
          <a:p>
            <a:pPr>
              <a:spcBef>
                <a:spcPct val="50000"/>
              </a:spcBef>
              <a:buClrTx/>
              <a:buSzTx/>
              <a:buFontTx/>
              <a:buNone/>
              <a:defRPr/>
            </a:pPr>
            <a:endParaRPr lang="en-US" altLang="en-US" sz="1800" dirty="0">
              <a:latin typeface="Arial Narrow" panose="020B0606020202030204" pitchFamily="34" charset="0"/>
            </a:endParaRPr>
          </a:p>
          <a:p>
            <a:pPr>
              <a:spcBef>
                <a:spcPct val="50000"/>
              </a:spcBef>
              <a:buClrTx/>
              <a:buSzTx/>
              <a:buFontTx/>
              <a:buNone/>
              <a:defRPr/>
            </a:pPr>
            <a:r>
              <a:rPr lang="en-US" altLang="en-US" sz="1800" dirty="0">
                <a:latin typeface="Arial Narrow" panose="020B0606020202030204" pitchFamily="34" charset="0"/>
              </a:rPr>
              <a:t>      </a:t>
            </a:r>
          </a:p>
          <a:p>
            <a:pPr>
              <a:spcBef>
                <a:spcPct val="50000"/>
              </a:spcBef>
              <a:buClrTx/>
              <a:buSzTx/>
              <a:buFontTx/>
              <a:buNone/>
              <a:defRPr/>
            </a:pPr>
            <a:r>
              <a:rPr lang="en-US" altLang="en-US" sz="1800" dirty="0">
                <a:latin typeface="Arial Narrow" panose="020B0606020202030204" pitchFamily="34" charset="0"/>
              </a:rPr>
              <a:t>	The constant value is the mass </a:t>
            </a:r>
            <a:r>
              <a:rPr lang="en-US" altLang="en-US" sz="1800" i="1" dirty="0">
                <a:latin typeface="Arial Narrow" panose="020B0606020202030204" pitchFamily="34" charset="0"/>
              </a:rPr>
              <a:t>m</a:t>
            </a:r>
            <a:r>
              <a:rPr lang="en-US" altLang="en-US" sz="1800" dirty="0">
                <a:latin typeface="Arial Narrow" panose="020B0606020202030204" pitchFamily="34" charset="0"/>
              </a:rPr>
              <a:t> of the particle. </a:t>
            </a:r>
          </a:p>
          <a:p>
            <a:pPr>
              <a:spcBef>
                <a:spcPct val="50000"/>
              </a:spcBef>
              <a:buClrTx/>
              <a:buSzTx/>
              <a:buFontTx/>
              <a:buNone/>
              <a:defRPr/>
            </a:pPr>
            <a:r>
              <a:rPr lang="en-US" altLang="en-US" sz="1800" dirty="0">
                <a:latin typeface="Arial Narrow" panose="020B0606020202030204" pitchFamily="34" charset="0"/>
              </a:rPr>
              <a:t>          So, Newton’s 2</a:t>
            </a:r>
            <a:r>
              <a:rPr lang="en-US" altLang="en-US" sz="1800" baseline="30000" dirty="0">
                <a:latin typeface="Arial Narrow" panose="020B0606020202030204" pitchFamily="34" charset="0"/>
              </a:rPr>
              <a:t>nd</a:t>
            </a:r>
            <a:r>
              <a:rPr lang="en-US" altLang="en-US" sz="1800" dirty="0">
                <a:latin typeface="Arial Narrow" panose="020B0606020202030204" pitchFamily="34" charset="0"/>
              </a:rPr>
              <a:t> Law may be given by</a:t>
            </a:r>
          </a:p>
          <a:p>
            <a:pPr>
              <a:spcBef>
                <a:spcPct val="50000"/>
              </a:spcBef>
              <a:buClrTx/>
              <a:buSzTx/>
              <a:buFontTx/>
              <a:buNone/>
              <a:defRPr/>
            </a:pPr>
            <a:r>
              <a:rPr lang="en-US" altLang="en-US" sz="1800" dirty="0">
                <a:latin typeface="Arial Narrow" panose="020B0606020202030204" pitchFamily="34" charset="0"/>
              </a:rPr>
              <a:t>	 When a particle is subjected simultaneously to </a:t>
            </a:r>
            <a:r>
              <a:rPr lang="en-US" altLang="en-US" sz="1800" b="1" dirty="0">
                <a:latin typeface="Arial Narrow" panose="020B0606020202030204" pitchFamily="34" charset="0"/>
              </a:rPr>
              <a:t>several forces</a:t>
            </a:r>
            <a:r>
              <a:rPr lang="en-US" altLang="en-US" sz="1800" dirty="0">
                <a:latin typeface="Arial Narrow" panose="020B0606020202030204" pitchFamily="34" charset="0"/>
              </a:rPr>
              <a:t>, it should be</a:t>
            </a:r>
          </a:p>
          <a:p>
            <a:pPr>
              <a:spcBef>
                <a:spcPct val="50000"/>
              </a:spcBef>
              <a:buClrTx/>
              <a:buSzTx/>
              <a:buFontTx/>
              <a:buNone/>
              <a:defRPr/>
            </a:pPr>
            <a:r>
              <a:rPr lang="en-US" altLang="en-US" sz="1800" dirty="0">
                <a:latin typeface="Arial Narrow" panose="020B0606020202030204" pitchFamily="34" charset="0"/>
              </a:rPr>
              <a:t>	</a:t>
            </a:r>
            <a:endParaRPr lang="en-US" altLang="en-US" sz="1600" i="1" dirty="0">
              <a:latin typeface="Arial Narrow" panose="020B0606020202030204" pitchFamily="34" charset="0"/>
            </a:endParaRPr>
          </a:p>
          <a:p>
            <a:pPr>
              <a:spcBef>
                <a:spcPct val="50000"/>
              </a:spcBef>
              <a:buClrTx/>
              <a:buSzTx/>
              <a:buFontTx/>
              <a:buNone/>
              <a:defRPr/>
            </a:pPr>
            <a:r>
              <a:rPr lang="en-US" altLang="en-US" sz="1800" dirty="0">
                <a:latin typeface="Tahoma" panose="020B0604030504040204" pitchFamily="34" charset="0"/>
              </a:rPr>
              <a:t>				</a:t>
            </a:r>
          </a:p>
          <a:p>
            <a:pPr>
              <a:spcBef>
                <a:spcPct val="50000"/>
              </a:spcBef>
              <a:buClrTx/>
              <a:buSzTx/>
              <a:buFontTx/>
              <a:buNone/>
              <a:defRPr/>
            </a:pPr>
            <a:r>
              <a:rPr lang="en-US" altLang="en-US" sz="1800" dirty="0">
                <a:latin typeface="Tahoma" panose="020B0604030504040204" pitchFamily="34" charset="0"/>
              </a:rPr>
              <a:t>		</a:t>
            </a:r>
          </a:p>
        </p:txBody>
      </p:sp>
      <p:graphicFrame>
        <p:nvGraphicFramePr>
          <p:cNvPr id="37" name="Object 11"/>
          <p:cNvGraphicFramePr>
            <a:graphicFrameLocks noGrp="1" noChangeAspect="1"/>
          </p:cNvGraphicFramePr>
          <p:nvPr>
            <p:ph sz="half" idx="1"/>
            <p:extLst>
              <p:ext uri="{D42A27DB-BD31-4B8C-83A1-F6EECF244321}">
                <p14:modId xmlns:p14="http://schemas.microsoft.com/office/powerpoint/2010/main" val="704129989"/>
              </p:ext>
            </p:extLst>
          </p:nvPr>
        </p:nvGraphicFramePr>
        <p:xfrm>
          <a:off x="2655062" y="2428811"/>
          <a:ext cx="3084513" cy="742950"/>
        </p:xfrm>
        <a:graphic>
          <a:graphicData uri="http://schemas.openxmlformats.org/presentationml/2006/ole">
            <mc:AlternateContent xmlns:mc="http://schemas.openxmlformats.org/markup-compatibility/2006">
              <mc:Choice xmlns:v="urn:schemas-microsoft-com:vml" Requires="v">
                <p:oleObj spid="_x0000_s1027" name="Equation" r:id="rId6" imgW="2324100" imgH="558800" progId="Equation.3">
                  <p:embed/>
                </p:oleObj>
              </mc:Choice>
              <mc:Fallback>
                <p:oleObj name="Equation" r:id="rId6" imgW="2324100" imgH="558800" progId="Equation.3">
                  <p:embed/>
                  <p:pic>
                    <p:nvPicPr>
                      <p:cNvPr id="37"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5062" y="2428811"/>
                        <a:ext cx="3084513"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 name="Object 10"/>
          <p:cNvGraphicFramePr>
            <a:graphicFrameLocks noGrp="1" noChangeAspect="1"/>
          </p:cNvGraphicFramePr>
          <p:nvPr>
            <p:ph sz="quarter" idx="2"/>
            <p:extLst>
              <p:ext uri="{D42A27DB-BD31-4B8C-83A1-F6EECF244321}">
                <p14:modId xmlns:p14="http://schemas.microsoft.com/office/powerpoint/2010/main" val="1633168277"/>
              </p:ext>
            </p:extLst>
          </p:nvPr>
        </p:nvGraphicFramePr>
        <p:xfrm>
          <a:off x="4711700" y="3725863"/>
          <a:ext cx="1981200" cy="334962"/>
        </p:xfrm>
        <a:graphic>
          <a:graphicData uri="http://schemas.openxmlformats.org/presentationml/2006/ole">
            <mc:AlternateContent xmlns:mc="http://schemas.openxmlformats.org/markup-compatibility/2006">
              <mc:Choice xmlns:v="urn:schemas-microsoft-com:vml" Requires="v">
                <p:oleObj spid="_x0000_s1028" name="公式" r:id="rId8" imgW="1726920" imgH="291960" progId="Equation.3">
                  <p:embed/>
                </p:oleObj>
              </mc:Choice>
              <mc:Fallback>
                <p:oleObj name="公式" r:id="rId8" imgW="1726920" imgH="291960" progId="Equation.3">
                  <p:embed/>
                  <p:pic>
                    <p:nvPicPr>
                      <p:cNvPr id="38" name="Object 10"/>
                      <p:cNvPicPr>
                        <a:picLocks noChangeAspect="1" noChangeArrowheads="1"/>
                      </p:cNvPicPr>
                      <p:nvPr/>
                    </p:nvPicPr>
                    <p:blipFill>
                      <a:blip r:embed="rId9"/>
                      <a:srcRect/>
                      <a:stretch>
                        <a:fillRect/>
                      </a:stretch>
                    </p:blipFill>
                    <p:spPr bwMode="auto">
                      <a:xfrm>
                        <a:off x="4711700" y="3725863"/>
                        <a:ext cx="1981200" cy="334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 name="Object 14"/>
          <p:cNvGraphicFramePr>
            <a:graphicFrameLocks noChangeAspect="1"/>
          </p:cNvGraphicFramePr>
          <p:nvPr>
            <p:extLst>
              <p:ext uri="{D42A27DB-BD31-4B8C-83A1-F6EECF244321}">
                <p14:modId xmlns:p14="http://schemas.microsoft.com/office/powerpoint/2010/main" val="2716712645"/>
              </p:ext>
            </p:extLst>
          </p:nvPr>
        </p:nvGraphicFramePr>
        <p:xfrm>
          <a:off x="3505200" y="4855437"/>
          <a:ext cx="2197100" cy="636587"/>
        </p:xfrm>
        <a:graphic>
          <a:graphicData uri="http://schemas.openxmlformats.org/presentationml/2006/ole">
            <mc:AlternateContent xmlns:mc="http://schemas.openxmlformats.org/markup-compatibility/2006">
              <mc:Choice xmlns:v="urn:schemas-microsoft-com:vml" Requires="v">
                <p:oleObj spid="_x0000_s1029" name="公式" r:id="rId10" imgW="1002960" imgH="291960" progId="Equation.3">
                  <p:embed/>
                </p:oleObj>
              </mc:Choice>
              <mc:Fallback>
                <p:oleObj name="公式" r:id="rId10" imgW="1002960" imgH="291960" progId="Equation.3">
                  <p:embed/>
                  <p:pic>
                    <p:nvPicPr>
                      <p:cNvPr id="39" name="Object 14"/>
                      <p:cNvPicPr>
                        <a:picLocks noChangeAspect="1" noChangeArrowheads="1"/>
                      </p:cNvPicPr>
                      <p:nvPr/>
                    </p:nvPicPr>
                    <p:blipFill>
                      <a:blip r:embed="rId11"/>
                      <a:srcRect/>
                      <a:stretch>
                        <a:fillRect/>
                      </a:stretch>
                    </p:blipFill>
                    <p:spPr bwMode="auto">
                      <a:xfrm>
                        <a:off x="3505200" y="4855437"/>
                        <a:ext cx="2197100" cy="636587"/>
                      </a:xfrm>
                      <a:prstGeom prst="rect">
                        <a:avLst/>
                      </a:prstGeom>
                      <a:solidFill>
                        <a:srgbClr val="FFFF00"/>
                      </a:solidFill>
                      <a:ln>
                        <a:noFill/>
                      </a:ln>
                      <a:effectLst/>
                    </p:spPr>
                  </p:pic>
                </p:oleObj>
              </mc:Fallback>
            </mc:AlternateContent>
          </a:graphicData>
        </a:graphic>
      </p:graphicFrame>
      <p:grpSp>
        <p:nvGrpSpPr>
          <p:cNvPr id="52" name="Group 51"/>
          <p:cNvGrpSpPr/>
          <p:nvPr/>
        </p:nvGrpSpPr>
        <p:grpSpPr>
          <a:xfrm>
            <a:off x="6801929" y="2833736"/>
            <a:ext cx="2755265" cy="1066800"/>
            <a:chOff x="6555359" y="3740023"/>
            <a:chExt cx="2755265" cy="1066800"/>
          </a:xfrm>
        </p:grpSpPr>
        <p:grpSp>
          <p:nvGrpSpPr>
            <p:cNvPr id="40" name="Group 23"/>
            <p:cNvGrpSpPr>
              <a:grpSpLocks/>
            </p:cNvGrpSpPr>
            <p:nvPr/>
          </p:nvGrpSpPr>
          <p:grpSpPr bwMode="auto">
            <a:xfrm>
              <a:off x="6745877" y="3768598"/>
              <a:ext cx="2498731" cy="1038225"/>
              <a:chOff x="4285" y="1574"/>
              <a:chExt cx="1574" cy="654"/>
            </a:xfrm>
          </p:grpSpPr>
          <p:sp>
            <p:nvSpPr>
              <p:cNvPr id="41" name="Oval 17"/>
              <p:cNvSpPr>
                <a:spLocks noChangeArrowheads="1"/>
              </p:cNvSpPr>
              <p:nvPr/>
            </p:nvSpPr>
            <p:spPr bwMode="auto">
              <a:xfrm>
                <a:off x="4553" y="1819"/>
                <a:ext cx="155" cy="146"/>
              </a:xfrm>
              <a:prstGeom prst="ellipse">
                <a:avLst/>
              </a:prstGeom>
              <a:solidFill>
                <a:schemeClr val="accent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2" name="Oval 18"/>
              <p:cNvSpPr>
                <a:spLocks noChangeArrowheads="1"/>
              </p:cNvSpPr>
              <p:nvPr/>
            </p:nvSpPr>
            <p:spPr bwMode="auto">
              <a:xfrm>
                <a:off x="5520" y="1792"/>
                <a:ext cx="201" cy="189"/>
              </a:xfrm>
              <a:prstGeom prst="ellipse">
                <a:avLst/>
              </a:prstGeom>
              <a:solidFill>
                <a:srgbClr val="00B050"/>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43" name="Line 19"/>
              <p:cNvSpPr>
                <a:spLocks noChangeShapeType="1"/>
              </p:cNvSpPr>
              <p:nvPr/>
            </p:nvSpPr>
            <p:spPr bwMode="auto">
              <a:xfrm flipV="1">
                <a:off x="4635" y="1574"/>
                <a:ext cx="315" cy="309"/>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44" name="Line 20"/>
              <p:cNvSpPr>
                <a:spLocks noChangeShapeType="1"/>
              </p:cNvSpPr>
              <p:nvPr/>
            </p:nvSpPr>
            <p:spPr bwMode="auto">
              <a:xfrm>
                <a:off x="5639" y="1902"/>
                <a:ext cx="220" cy="109"/>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45" name="Line 21"/>
              <p:cNvSpPr>
                <a:spLocks noChangeShapeType="1"/>
              </p:cNvSpPr>
              <p:nvPr/>
            </p:nvSpPr>
            <p:spPr bwMode="auto">
              <a:xfrm flipV="1">
                <a:off x="4285" y="1902"/>
                <a:ext cx="332" cy="326"/>
              </a:xfrm>
              <a:prstGeom prst="line">
                <a:avLst/>
              </a:prstGeom>
              <a:noFill/>
              <a:ln w="38100">
                <a:solidFill>
                  <a:srgbClr val="FF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46" name="Line 22"/>
              <p:cNvSpPr>
                <a:spLocks noChangeShapeType="1"/>
              </p:cNvSpPr>
              <p:nvPr/>
            </p:nvSpPr>
            <p:spPr bwMode="auto">
              <a:xfrm>
                <a:off x="5369" y="1754"/>
                <a:ext cx="238" cy="128"/>
              </a:xfrm>
              <a:prstGeom prst="line">
                <a:avLst/>
              </a:prstGeom>
              <a:noFill/>
              <a:ln w="38100">
                <a:solidFill>
                  <a:srgbClr val="FF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grpSp>
        <p:sp>
          <p:nvSpPr>
            <p:cNvPr id="47" name="Text Box 24"/>
            <p:cNvSpPr txBox="1">
              <a:spLocks noChangeArrowheads="1"/>
            </p:cNvSpPr>
            <p:nvPr/>
          </p:nvSpPr>
          <p:spPr bwMode="auto">
            <a:xfrm>
              <a:off x="6555359" y="4052761"/>
              <a:ext cx="504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graphicFrame>
          <p:nvGraphicFramePr>
            <p:cNvPr id="48" name="Object 25"/>
            <p:cNvGraphicFramePr>
              <a:graphicFrameLocks noChangeAspect="1"/>
            </p:cNvGraphicFramePr>
            <p:nvPr>
              <p:extLst>
                <p:ext uri="{D42A27DB-BD31-4B8C-83A1-F6EECF244321}">
                  <p14:modId xmlns:p14="http://schemas.microsoft.com/office/powerpoint/2010/main" val="366767210"/>
                </p:ext>
              </p:extLst>
            </p:nvPr>
          </p:nvGraphicFramePr>
          <p:xfrm>
            <a:off x="6795072" y="4125786"/>
            <a:ext cx="261937" cy="342900"/>
          </p:xfrm>
          <a:graphic>
            <a:graphicData uri="http://schemas.openxmlformats.org/presentationml/2006/ole">
              <mc:AlternateContent xmlns:mc="http://schemas.openxmlformats.org/markup-compatibility/2006">
                <mc:Choice xmlns:v="urn:schemas-microsoft-com:vml" Requires="v">
                  <p:oleObj spid="_x0000_s1030" name="Equation" r:id="rId12" imgW="164885" imgH="215619" progId="Equation.3">
                    <p:embed/>
                  </p:oleObj>
                </mc:Choice>
                <mc:Fallback>
                  <p:oleObj name="Equation" r:id="rId12" imgW="164885" imgH="215619" progId="Equation.3">
                    <p:embed/>
                    <p:pic>
                      <p:nvPicPr>
                        <p:cNvPr id="48" name="Object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95072" y="4125786"/>
                          <a:ext cx="261937"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26"/>
            <p:cNvGraphicFramePr>
              <a:graphicFrameLocks noChangeAspect="1"/>
            </p:cNvGraphicFramePr>
            <p:nvPr>
              <p:extLst>
                <p:ext uri="{D42A27DB-BD31-4B8C-83A1-F6EECF244321}">
                  <p14:modId xmlns:p14="http://schemas.microsoft.com/office/powerpoint/2010/main" val="2801864438"/>
                </p:ext>
              </p:extLst>
            </p:nvPr>
          </p:nvGraphicFramePr>
          <p:xfrm>
            <a:off x="8586724" y="3782886"/>
            <a:ext cx="282575" cy="342900"/>
          </p:xfrm>
          <a:graphic>
            <a:graphicData uri="http://schemas.openxmlformats.org/presentationml/2006/ole">
              <mc:AlternateContent xmlns:mc="http://schemas.openxmlformats.org/markup-compatibility/2006">
                <mc:Choice xmlns:v="urn:schemas-microsoft-com:vml" Requires="v">
                  <p:oleObj spid="_x0000_s1031" name="Equation" r:id="rId14" imgW="177569" imgH="215619" progId="Equation.3">
                    <p:embed/>
                  </p:oleObj>
                </mc:Choice>
                <mc:Fallback>
                  <p:oleObj name="Equation" r:id="rId14" imgW="177569" imgH="215619" progId="Equation.3">
                    <p:embed/>
                    <p:pic>
                      <p:nvPicPr>
                        <p:cNvPr id="49" name="Object 2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86724" y="3782886"/>
                          <a:ext cx="282575"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27"/>
            <p:cNvGraphicFramePr>
              <a:graphicFrameLocks noChangeAspect="1"/>
            </p:cNvGraphicFramePr>
            <p:nvPr>
              <p:extLst>
                <p:ext uri="{D42A27DB-BD31-4B8C-83A1-F6EECF244321}">
                  <p14:modId xmlns:p14="http://schemas.microsoft.com/office/powerpoint/2010/main" val="2545529941"/>
                </p:ext>
              </p:extLst>
            </p:nvPr>
          </p:nvGraphicFramePr>
          <p:xfrm>
            <a:off x="7269734" y="3740023"/>
            <a:ext cx="241300" cy="342900"/>
          </p:xfrm>
          <a:graphic>
            <a:graphicData uri="http://schemas.openxmlformats.org/presentationml/2006/ole">
              <mc:AlternateContent xmlns:mc="http://schemas.openxmlformats.org/markup-compatibility/2006">
                <mc:Choice xmlns:v="urn:schemas-microsoft-com:vml" Requires="v">
                  <p:oleObj spid="_x0000_s1032" name="Equation" r:id="rId16" imgW="152268" imgH="215713" progId="Equation.3">
                    <p:embed/>
                  </p:oleObj>
                </mc:Choice>
                <mc:Fallback>
                  <p:oleObj name="Equation" r:id="rId16" imgW="152268" imgH="215713" progId="Equation.3">
                    <p:embed/>
                    <p:pic>
                      <p:nvPicPr>
                        <p:cNvPr id="50" name="Object 2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269734" y="3740023"/>
                          <a:ext cx="2413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28"/>
            <p:cNvGraphicFramePr>
              <a:graphicFrameLocks noChangeAspect="1"/>
            </p:cNvGraphicFramePr>
            <p:nvPr>
              <p:extLst>
                <p:ext uri="{D42A27DB-BD31-4B8C-83A1-F6EECF244321}">
                  <p14:modId xmlns:p14="http://schemas.microsoft.com/office/powerpoint/2010/main" val="3528728152"/>
                </p:ext>
              </p:extLst>
            </p:nvPr>
          </p:nvGraphicFramePr>
          <p:xfrm>
            <a:off x="9029637" y="4011486"/>
            <a:ext cx="280987" cy="342900"/>
          </p:xfrm>
          <a:graphic>
            <a:graphicData uri="http://schemas.openxmlformats.org/presentationml/2006/ole">
              <mc:AlternateContent xmlns:mc="http://schemas.openxmlformats.org/markup-compatibility/2006">
                <mc:Choice xmlns:v="urn:schemas-microsoft-com:vml" Requires="v">
                  <p:oleObj spid="_x0000_s1033" name="Equation" r:id="rId18" imgW="177569" imgH="215619" progId="Equation.3">
                    <p:embed/>
                  </p:oleObj>
                </mc:Choice>
                <mc:Fallback>
                  <p:oleObj name="Equation" r:id="rId18" imgW="177569" imgH="215619" progId="Equation.3">
                    <p:embed/>
                    <p:pic>
                      <p:nvPicPr>
                        <p:cNvPr id="51" name="Object 2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029637" y="4011486"/>
                          <a:ext cx="280987"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0" name="Group 59"/>
          <p:cNvGrpSpPr/>
          <p:nvPr/>
        </p:nvGrpSpPr>
        <p:grpSpPr>
          <a:xfrm>
            <a:off x="3155649" y="5426712"/>
            <a:ext cx="876855" cy="847174"/>
            <a:chOff x="3155649" y="5426712"/>
            <a:chExt cx="876855" cy="847174"/>
          </a:xfrm>
        </p:grpSpPr>
        <p:sp>
          <p:nvSpPr>
            <p:cNvPr id="53" name="TextBox 52"/>
            <p:cNvSpPr txBox="1"/>
            <p:nvPr/>
          </p:nvSpPr>
          <p:spPr>
            <a:xfrm>
              <a:off x="3155649" y="5904554"/>
              <a:ext cx="699102" cy="369332"/>
            </a:xfrm>
            <a:prstGeom prst="rect">
              <a:avLst/>
            </a:prstGeom>
            <a:noFill/>
          </p:spPr>
          <p:txBody>
            <a:bodyPr wrap="none" rtlCol="0">
              <a:spAutoFit/>
            </a:bodyPr>
            <a:lstStyle/>
            <a:p>
              <a:r>
                <a:rPr lang="en-SG" dirty="0"/>
                <a:t>Force</a:t>
              </a:r>
            </a:p>
          </p:txBody>
        </p:sp>
        <p:cxnSp>
          <p:nvCxnSpPr>
            <p:cNvPr id="56" name="Straight Arrow Connector 55"/>
            <p:cNvCxnSpPr>
              <a:stCxn id="53" idx="0"/>
            </p:cNvCxnSpPr>
            <p:nvPr/>
          </p:nvCxnSpPr>
          <p:spPr>
            <a:xfrm flipV="1">
              <a:off x="3505200" y="5426712"/>
              <a:ext cx="527304" cy="477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p:cNvGrpSpPr/>
          <p:nvPr/>
        </p:nvGrpSpPr>
        <p:grpSpPr>
          <a:xfrm>
            <a:off x="5574914" y="5452505"/>
            <a:ext cx="1632481" cy="884093"/>
            <a:chOff x="5422392" y="5413176"/>
            <a:chExt cx="1632481" cy="884093"/>
          </a:xfrm>
        </p:grpSpPr>
        <p:sp>
          <p:nvSpPr>
            <p:cNvPr id="54" name="TextBox 53"/>
            <p:cNvSpPr txBox="1"/>
            <p:nvPr/>
          </p:nvSpPr>
          <p:spPr>
            <a:xfrm>
              <a:off x="5558951" y="5927937"/>
              <a:ext cx="1495922" cy="369332"/>
            </a:xfrm>
            <a:prstGeom prst="rect">
              <a:avLst/>
            </a:prstGeom>
            <a:noFill/>
          </p:spPr>
          <p:txBody>
            <a:bodyPr wrap="none" rtlCol="0">
              <a:spAutoFit/>
            </a:bodyPr>
            <a:lstStyle/>
            <a:p>
              <a:r>
                <a:rPr lang="en-SG" dirty="0"/>
                <a:t>Linear motion</a:t>
              </a:r>
            </a:p>
          </p:txBody>
        </p:sp>
        <p:cxnSp>
          <p:nvCxnSpPr>
            <p:cNvPr id="58" name="Straight Arrow Connector 57"/>
            <p:cNvCxnSpPr/>
            <p:nvPr/>
          </p:nvCxnSpPr>
          <p:spPr>
            <a:xfrm flipH="1" flipV="1">
              <a:off x="5422392" y="5413176"/>
              <a:ext cx="684662" cy="497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4750974" y="5530055"/>
            <a:ext cx="671979" cy="866517"/>
            <a:chOff x="5196978" y="5413176"/>
            <a:chExt cx="671979" cy="866517"/>
          </a:xfrm>
        </p:grpSpPr>
        <p:sp>
          <p:nvSpPr>
            <p:cNvPr id="63" name="TextBox 62"/>
            <p:cNvSpPr txBox="1"/>
            <p:nvPr/>
          </p:nvSpPr>
          <p:spPr>
            <a:xfrm>
              <a:off x="5196978" y="5910361"/>
              <a:ext cx="671979" cy="369332"/>
            </a:xfrm>
            <a:prstGeom prst="rect">
              <a:avLst/>
            </a:prstGeom>
            <a:noFill/>
          </p:spPr>
          <p:txBody>
            <a:bodyPr wrap="none" rtlCol="0">
              <a:spAutoFit/>
            </a:bodyPr>
            <a:lstStyle/>
            <a:p>
              <a:r>
                <a:rPr lang="en-SG" dirty="0"/>
                <a:t>Mass</a:t>
              </a:r>
            </a:p>
          </p:txBody>
        </p:sp>
        <p:cxnSp>
          <p:nvCxnSpPr>
            <p:cNvPr id="64" name="Straight Arrow Connector 63"/>
            <p:cNvCxnSpPr/>
            <p:nvPr/>
          </p:nvCxnSpPr>
          <p:spPr>
            <a:xfrm flipV="1">
              <a:off x="5408366" y="5413176"/>
              <a:ext cx="14026" cy="374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973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40</a:t>
            </a:fld>
            <a:endParaRPr lang="en-US" altLang="en-US"/>
          </a:p>
        </p:txBody>
      </p:sp>
      <p:pic>
        <p:nvPicPr>
          <p:cNvPr id="7"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684" y="1023771"/>
            <a:ext cx="2812828" cy="2408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4"/>
          <p:cNvSpPr txBox="1">
            <a:spLocks noChangeArrowheads="1"/>
          </p:cNvSpPr>
          <p:nvPr/>
        </p:nvSpPr>
        <p:spPr bwMode="auto">
          <a:xfrm>
            <a:off x="366341" y="3537262"/>
            <a:ext cx="4227513"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dirty="0"/>
              <a:t>The portion </a:t>
            </a:r>
            <a:r>
              <a:rPr lang="en-US" altLang="en-US" i="1" dirty="0"/>
              <a:t>AOB</a:t>
            </a:r>
            <a:r>
              <a:rPr lang="en-US" altLang="en-US" dirty="0"/>
              <a:t> of the mechanism is actuated by gear </a:t>
            </a:r>
            <a:r>
              <a:rPr lang="en-US" altLang="en-US" i="1" dirty="0"/>
              <a:t>D</a:t>
            </a:r>
            <a:r>
              <a:rPr lang="en-US" altLang="en-US" dirty="0"/>
              <a:t> and at the instant shown has a clockwise angular velocity of 8 rad/s and a counterclockwise angular acceleration of 40 rad/s</a:t>
            </a:r>
            <a:r>
              <a:rPr lang="en-US" altLang="en-US" baseline="30000" dirty="0"/>
              <a:t>2</a:t>
            </a:r>
            <a:r>
              <a:rPr lang="en-US" altLang="en-US" dirty="0"/>
              <a:t>.  </a:t>
            </a:r>
          </a:p>
          <a:p>
            <a:pPr eaLnBrk="1" hangingPunct="1">
              <a:spcBef>
                <a:spcPct val="50000"/>
              </a:spcBef>
            </a:pPr>
            <a:r>
              <a:rPr lang="en-US" altLang="en-US" dirty="0"/>
              <a:t>Determine: a) tangential force exerted by gear </a:t>
            </a:r>
            <a:r>
              <a:rPr lang="en-US" altLang="en-US" i="1" dirty="0"/>
              <a:t>D</a:t>
            </a:r>
            <a:r>
              <a:rPr lang="en-US" altLang="en-US" dirty="0"/>
              <a:t>, and b) components of the reaction at shaft </a:t>
            </a:r>
            <a:r>
              <a:rPr lang="en-US" altLang="en-US" i="1" dirty="0"/>
              <a:t>O</a:t>
            </a:r>
            <a:r>
              <a:rPr lang="en-US" altLang="en-US" dirty="0"/>
              <a:t>.</a:t>
            </a:r>
          </a:p>
        </p:txBody>
      </p:sp>
      <p:sp>
        <p:nvSpPr>
          <p:cNvPr id="9" name="Text Box 12"/>
          <p:cNvSpPr txBox="1">
            <a:spLocks noChangeArrowheads="1"/>
          </p:cNvSpPr>
          <p:nvPr/>
        </p:nvSpPr>
        <p:spPr bwMode="auto">
          <a:xfrm>
            <a:off x="4842299" y="1495992"/>
            <a:ext cx="4487862"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u="sng" dirty="0"/>
              <a:t>SOLUTION</a:t>
            </a:r>
            <a:r>
              <a:rPr lang="en-US" altLang="en-US" dirty="0"/>
              <a:t>:</a:t>
            </a:r>
          </a:p>
          <a:p>
            <a:pPr eaLnBrk="1" hangingPunct="1">
              <a:spcBef>
                <a:spcPct val="50000"/>
              </a:spcBef>
              <a:buFontTx/>
              <a:buChar char="•"/>
            </a:pPr>
            <a:r>
              <a:rPr lang="en-US" altLang="en-US" dirty="0"/>
              <a:t>Draw the free-body-equation for </a:t>
            </a:r>
            <a:r>
              <a:rPr lang="en-US" altLang="en-US" i="1" dirty="0"/>
              <a:t>AOB,</a:t>
            </a:r>
            <a:r>
              <a:rPr lang="en-US" altLang="en-US" dirty="0"/>
              <a:t> expressing the equivalence of the external and effective forces.</a:t>
            </a:r>
          </a:p>
        </p:txBody>
      </p:sp>
      <p:sp>
        <p:nvSpPr>
          <p:cNvPr id="10" name="Text Box 13"/>
          <p:cNvSpPr txBox="1">
            <a:spLocks noChangeArrowheads="1"/>
          </p:cNvSpPr>
          <p:nvPr/>
        </p:nvSpPr>
        <p:spPr bwMode="auto">
          <a:xfrm>
            <a:off x="4842299" y="3121592"/>
            <a:ext cx="4440237"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a:t>Evaluate the external forces due to the weights of gear </a:t>
            </a:r>
            <a:r>
              <a:rPr lang="en-US" altLang="en-US" i="1"/>
              <a:t>E</a:t>
            </a:r>
            <a:r>
              <a:rPr lang="en-US" altLang="en-US"/>
              <a:t> and arm </a:t>
            </a:r>
            <a:r>
              <a:rPr lang="en-US" altLang="en-US" i="1"/>
              <a:t>OB</a:t>
            </a:r>
            <a:r>
              <a:rPr lang="en-US" altLang="en-US"/>
              <a:t> and the effective forces associated with the angular velocity and acceleration.</a:t>
            </a:r>
          </a:p>
        </p:txBody>
      </p:sp>
      <p:sp>
        <p:nvSpPr>
          <p:cNvPr id="11" name="Text Box 14"/>
          <p:cNvSpPr txBox="1">
            <a:spLocks noChangeArrowheads="1"/>
          </p:cNvSpPr>
          <p:nvPr/>
        </p:nvSpPr>
        <p:spPr bwMode="auto">
          <a:xfrm>
            <a:off x="4842299" y="4594792"/>
            <a:ext cx="4392612"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a:t>Solve the three scalar equations derived from the free-body-equation for the tangential force at </a:t>
            </a:r>
            <a:r>
              <a:rPr lang="en-US" altLang="en-US" i="1"/>
              <a:t>A</a:t>
            </a:r>
            <a:r>
              <a:rPr lang="en-US" altLang="en-US"/>
              <a:t> and the horizontal and vertical components of reaction at shaft </a:t>
            </a:r>
            <a:r>
              <a:rPr lang="en-US" altLang="en-US" i="1"/>
              <a:t>O</a:t>
            </a:r>
            <a:r>
              <a:rPr lang="en-US" altLang="en-US"/>
              <a:t>.</a:t>
            </a:r>
          </a:p>
        </p:txBody>
      </p:sp>
      <p:sp>
        <p:nvSpPr>
          <p:cNvPr id="12" name="TextBox 11">
            <a:extLst>
              <a:ext uri="{FF2B5EF4-FFF2-40B4-BE49-F238E27FC236}">
                <a16:creationId xmlns:a16="http://schemas.microsoft.com/office/drawing/2014/main" id="{C5EBDB8A-4293-4D9E-91D8-9E153857B387}"/>
              </a:ext>
            </a:extLst>
          </p:cNvPr>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rgbClr val="FF0000"/>
                </a:solidFill>
                <a:effectLst>
                  <a:outerShdw blurRad="38100" dist="38100" dir="2700000" algn="tl">
                    <a:srgbClr val="000000">
                      <a:alpha val="43137"/>
                    </a:srgbClr>
                  </a:outerShdw>
                </a:effectLst>
              </a:rPr>
              <a:t>*</a:t>
            </a:r>
            <a:r>
              <a:rPr lang="en-SG" sz="2800" b="1" dirty="0">
                <a:solidFill>
                  <a:schemeClr val="accent2">
                    <a:lumMod val="50000"/>
                  </a:schemeClr>
                </a:solidFill>
                <a:effectLst>
                  <a:outerShdw blurRad="38100" dist="38100" dir="2700000" algn="tl">
                    <a:srgbClr val="000000">
                      <a:alpha val="43137"/>
                    </a:srgbClr>
                  </a:outerShdw>
                </a:effectLst>
              </a:rPr>
              <a:t>Example 7 </a:t>
            </a:r>
          </a:p>
        </p:txBody>
      </p:sp>
    </p:spTree>
    <p:extLst>
      <p:ext uri="{BB962C8B-B14F-4D97-AF65-F5344CB8AC3E}">
        <p14:creationId xmlns:p14="http://schemas.microsoft.com/office/powerpoint/2010/main" val="201644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0" grpId="0" autoUpdateAnimBg="0"/>
      <p:bldP spid="11"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41</a:t>
            </a:fld>
            <a:endParaRPr lang="en-US" altLang="en-US"/>
          </a:p>
        </p:txBody>
      </p:sp>
      <p:sp>
        <p:nvSpPr>
          <p:cNvPr id="88" name="TextBox 87"/>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7 (Solution)</a:t>
            </a:r>
          </a:p>
        </p:txBody>
      </p:sp>
      <p:grpSp>
        <p:nvGrpSpPr>
          <p:cNvPr id="7" name="Group 25"/>
          <p:cNvGrpSpPr>
            <a:grpSpLocks/>
          </p:cNvGrpSpPr>
          <p:nvPr/>
        </p:nvGrpSpPr>
        <p:grpSpPr bwMode="auto">
          <a:xfrm>
            <a:off x="320675" y="962025"/>
            <a:ext cx="8823325" cy="4546600"/>
            <a:chOff x="202" y="606"/>
            <a:chExt cx="5558" cy="2864"/>
          </a:xfrm>
        </p:grpSpPr>
        <p:pic>
          <p:nvPicPr>
            <p:cNvPr id="8" name="Picture 4" descr="msotw9_te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 y="677"/>
              <a:ext cx="2286" cy="1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3"/>
            <p:cNvGrpSpPr>
              <a:grpSpLocks/>
            </p:cNvGrpSpPr>
            <p:nvPr/>
          </p:nvGrpSpPr>
          <p:grpSpPr bwMode="auto">
            <a:xfrm>
              <a:off x="1305" y="3055"/>
              <a:ext cx="806" cy="186"/>
              <a:chOff x="1567" y="3750"/>
              <a:chExt cx="806" cy="186"/>
            </a:xfrm>
          </p:grpSpPr>
          <p:graphicFrame>
            <p:nvGraphicFramePr>
              <p:cNvPr id="15" name="Object 10"/>
              <p:cNvGraphicFramePr>
                <a:graphicFrameLocks noChangeAspect="1"/>
              </p:cNvGraphicFramePr>
              <p:nvPr/>
            </p:nvGraphicFramePr>
            <p:xfrm>
              <a:off x="1567" y="3764"/>
              <a:ext cx="648" cy="144"/>
            </p:xfrm>
            <a:graphic>
              <a:graphicData uri="http://schemas.openxmlformats.org/presentationml/2006/ole">
                <mc:AlternateContent xmlns:mc="http://schemas.openxmlformats.org/markup-compatibility/2006">
                  <mc:Choice xmlns:v="urn:schemas-microsoft-com:vml" Requires="v">
                    <p:oleObj spid="_x0000_s23554" name="Equation" r:id="rId5" imgW="1028700" imgH="228600" progId="Equation.3">
                      <p:embed/>
                    </p:oleObj>
                  </mc:Choice>
                  <mc:Fallback>
                    <p:oleObj name="Equation" r:id="rId5" imgW="1028700" imgH="228600" progId="Equation.3">
                      <p:embed/>
                      <p:pic>
                        <p:nvPicPr>
                          <p:cNvPr id="15"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7" y="3764"/>
                            <a:ext cx="64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11"/>
              <p:cNvGraphicFramePr>
                <a:graphicFrameLocks noChangeAspect="1"/>
              </p:cNvGraphicFramePr>
              <p:nvPr/>
            </p:nvGraphicFramePr>
            <p:xfrm>
              <a:off x="2246" y="3750"/>
              <a:ext cx="127" cy="186"/>
            </p:xfrm>
            <a:graphic>
              <a:graphicData uri="http://schemas.openxmlformats.org/presentationml/2006/ole">
                <mc:AlternateContent xmlns:mc="http://schemas.openxmlformats.org/markup-compatibility/2006">
                  <mc:Choice xmlns:v="urn:schemas-microsoft-com:vml" Requires="v">
                    <p:oleObj spid="_x0000_s23555" name="Bitmap Image" r:id="rId7" imgW="200159" imgH="295238" progId="Paint.Picture">
                      <p:embed/>
                    </p:oleObj>
                  </mc:Choice>
                  <mc:Fallback>
                    <p:oleObj name="Bitmap Image" r:id="rId7" imgW="200159" imgH="295238" progId="Paint.Picture">
                      <p:embed/>
                      <p:pic>
                        <p:nvPicPr>
                          <p:cNvPr id="16"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46" y="3750"/>
                            <a:ext cx="127"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0" name="Group 12"/>
            <p:cNvGrpSpPr>
              <a:grpSpLocks/>
            </p:cNvGrpSpPr>
            <p:nvPr/>
          </p:nvGrpSpPr>
          <p:grpSpPr bwMode="auto">
            <a:xfrm>
              <a:off x="1301" y="2818"/>
              <a:ext cx="958" cy="224"/>
              <a:chOff x="1570" y="3461"/>
              <a:chExt cx="958" cy="224"/>
            </a:xfrm>
          </p:grpSpPr>
          <p:graphicFrame>
            <p:nvGraphicFramePr>
              <p:cNvPr id="13" name="Object 8"/>
              <p:cNvGraphicFramePr>
                <a:graphicFrameLocks noChangeAspect="1"/>
              </p:cNvGraphicFramePr>
              <p:nvPr/>
            </p:nvGraphicFramePr>
            <p:xfrm>
              <a:off x="1570" y="3461"/>
              <a:ext cx="808" cy="224"/>
            </p:xfrm>
            <a:graphic>
              <a:graphicData uri="http://schemas.openxmlformats.org/presentationml/2006/ole">
                <mc:AlternateContent xmlns:mc="http://schemas.openxmlformats.org/markup-compatibility/2006">
                  <mc:Choice xmlns:v="urn:schemas-microsoft-com:vml" Requires="v">
                    <p:oleObj spid="_x0000_s23556" name="Equation" r:id="rId9" imgW="1282700" imgH="355600" progId="Equation.3">
                      <p:embed/>
                    </p:oleObj>
                  </mc:Choice>
                  <mc:Fallback>
                    <p:oleObj name="Equation" r:id="rId9" imgW="1282700" imgH="355600" progId="Equation.3">
                      <p:embed/>
                      <p:pic>
                        <p:nvPicPr>
                          <p:cNvPr id="13"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0" y="3461"/>
                            <a:ext cx="808"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9"/>
              <p:cNvGraphicFramePr>
                <a:graphicFrameLocks noChangeAspect="1"/>
              </p:cNvGraphicFramePr>
              <p:nvPr/>
            </p:nvGraphicFramePr>
            <p:xfrm>
              <a:off x="2438" y="3501"/>
              <a:ext cx="90" cy="174"/>
            </p:xfrm>
            <a:graphic>
              <a:graphicData uri="http://schemas.openxmlformats.org/presentationml/2006/ole">
                <mc:AlternateContent xmlns:mc="http://schemas.openxmlformats.org/markup-compatibility/2006">
                  <mc:Choice xmlns:v="urn:schemas-microsoft-com:vml" Requires="v">
                    <p:oleObj spid="_x0000_s23557" name="Bitmap Image" r:id="rId11" imgW="142933" imgH="276117" progId="Paint.Picture">
                      <p:embed/>
                    </p:oleObj>
                  </mc:Choice>
                  <mc:Fallback>
                    <p:oleObj name="Bitmap Image" r:id="rId11" imgW="142933" imgH="276117" progId="Paint.Picture">
                      <p:embed/>
                      <p:pic>
                        <p:nvPicPr>
                          <p:cNvPr id="14"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38" y="3501"/>
                            <a:ext cx="90"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1" name="Object 7"/>
            <p:cNvGraphicFramePr>
              <a:graphicFrameLocks noChangeAspect="1"/>
            </p:cNvGraphicFramePr>
            <p:nvPr/>
          </p:nvGraphicFramePr>
          <p:xfrm>
            <a:off x="403" y="2838"/>
            <a:ext cx="720" cy="632"/>
          </p:xfrm>
          <a:graphic>
            <a:graphicData uri="http://schemas.openxmlformats.org/presentationml/2006/ole">
              <mc:AlternateContent xmlns:mc="http://schemas.openxmlformats.org/markup-compatibility/2006">
                <mc:Choice xmlns:v="urn:schemas-microsoft-com:vml" Requires="v">
                  <p:oleObj spid="_x0000_s23558" name="Equation" r:id="rId13" imgW="1143000" imgH="1003300" progId="Equation.3">
                    <p:embed/>
                  </p:oleObj>
                </mc:Choice>
                <mc:Fallback>
                  <p:oleObj name="Equation" r:id="rId13" imgW="1143000" imgH="1003300" progId="Equation.3">
                    <p:embed/>
                    <p:pic>
                      <p:nvPicPr>
                        <p:cNvPr id="11"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3" y="2838"/>
                          <a:ext cx="720" cy="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 Box 15"/>
            <p:cNvSpPr txBox="1">
              <a:spLocks noChangeArrowheads="1"/>
            </p:cNvSpPr>
            <p:nvPr/>
          </p:nvSpPr>
          <p:spPr bwMode="auto">
            <a:xfrm>
              <a:off x="2439" y="606"/>
              <a:ext cx="3321"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pPr>
              <a:r>
                <a:rPr lang="en-US" altLang="en-US" sz="1800" u="sng"/>
                <a:t>SOLUTION</a:t>
              </a:r>
              <a:r>
                <a:rPr lang="en-US" altLang="en-US" sz="1800"/>
                <a:t>:</a:t>
              </a:r>
            </a:p>
            <a:p>
              <a:pPr eaLnBrk="1" hangingPunct="1">
                <a:spcBef>
                  <a:spcPct val="20000"/>
                </a:spcBef>
                <a:buFontTx/>
                <a:buChar char="•"/>
              </a:pPr>
              <a:r>
                <a:rPr lang="en-US" altLang="en-US" sz="1800"/>
                <a:t>Draw the free-body-equation for </a:t>
              </a:r>
              <a:r>
                <a:rPr lang="en-US" altLang="en-US" sz="1800" i="1"/>
                <a:t>AOB.</a:t>
              </a:r>
              <a:endParaRPr lang="en-US" altLang="en-US" sz="1800"/>
            </a:p>
          </p:txBody>
        </p:sp>
      </p:grpSp>
      <p:grpSp>
        <p:nvGrpSpPr>
          <p:cNvPr id="17" name="Group 24"/>
          <p:cNvGrpSpPr>
            <a:grpSpLocks/>
          </p:cNvGrpSpPr>
          <p:nvPr/>
        </p:nvGrpSpPr>
        <p:grpSpPr bwMode="auto">
          <a:xfrm>
            <a:off x="3846513" y="1660525"/>
            <a:ext cx="5295900" cy="1481138"/>
            <a:chOff x="2423" y="1046"/>
            <a:chExt cx="3336" cy="933"/>
          </a:xfrm>
        </p:grpSpPr>
        <p:sp>
          <p:nvSpPr>
            <p:cNvPr id="18" name="Text Box 16"/>
            <p:cNvSpPr txBox="1">
              <a:spLocks noChangeArrowheads="1"/>
            </p:cNvSpPr>
            <p:nvPr/>
          </p:nvSpPr>
          <p:spPr bwMode="auto">
            <a:xfrm>
              <a:off x="2423" y="1046"/>
              <a:ext cx="333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sz="1800"/>
                <a:t>Evaluate the external forces due to the weights of gear </a:t>
              </a:r>
              <a:r>
                <a:rPr lang="en-US" altLang="en-US" sz="1800" i="1"/>
                <a:t>E</a:t>
              </a:r>
              <a:r>
                <a:rPr lang="en-US" altLang="en-US" sz="1800"/>
                <a:t> and arm </a:t>
              </a:r>
              <a:r>
                <a:rPr lang="en-US" altLang="en-US" sz="1800" i="1"/>
                <a:t>OB</a:t>
              </a:r>
              <a:r>
                <a:rPr lang="en-US" altLang="en-US" sz="1800"/>
                <a:t> and the effective forces.</a:t>
              </a:r>
            </a:p>
          </p:txBody>
        </p:sp>
        <p:graphicFrame>
          <p:nvGraphicFramePr>
            <p:cNvPr id="19" name="Object 6"/>
            <p:cNvGraphicFramePr>
              <a:graphicFrameLocks noChangeAspect="1"/>
            </p:cNvGraphicFramePr>
            <p:nvPr/>
          </p:nvGraphicFramePr>
          <p:xfrm>
            <a:off x="2624" y="1491"/>
            <a:ext cx="1904" cy="488"/>
          </p:xfrm>
          <a:graphic>
            <a:graphicData uri="http://schemas.openxmlformats.org/presentationml/2006/ole">
              <mc:AlternateContent xmlns:mc="http://schemas.openxmlformats.org/markup-compatibility/2006">
                <mc:Choice xmlns:v="urn:schemas-microsoft-com:vml" Requires="v">
                  <p:oleObj spid="_x0000_s23559" name="Equation" r:id="rId15" imgW="3022600" imgH="774700" progId="Equation.3">
                    <p:embed/>
                  </p:oleObj>
                </mc:Choice>
                <mc:Fallback>
                  <p:oleObj name="Equation" r:id="rId15" imgW="3022600" imgH="774700" progId="Equation.3">
                    <p:embed/>
                    <p:pic>
                      <p:nvPicPr>
                        <p:cNvPr id="19" name="Object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24" y="1491"/>
                          <a:ext cx="1904" cy="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0" name="Object 2"/>
          <p:cNvGraphicFramePr>
            <a:graphicFrameLocks noChangeAspect="1"/>
          </p:cNvGraphicFramePr>
          <p:nvPr/>
        </p:nvGraphicFramePr>
        <p:xfrm>
          <a:off x="4165600" y="3276600"/>
          <a:ext cx="4000500" cy="698500"/>
        </p:xfrm>
        <a:graphic>
          <a:graphicData uri="http://schemas.openxmlformats.org/presentationml/2006/ole">
            <mc:AlternateContent xmlns:mc="http://schemas.openxmlformats.org/markup-compatibility/2006">
              <mc:Choice xmlns:v="urn:schemas-microsoft-com:vml" Requires="v">
                <p:oleObj spid="_x0000_s23560" name="Equation" r:id="rId17" imgW="4000500" imgH="698500" progId="Equation.3">
                  <p:embed/>
                </p:oleObj>
              </mc:Choice>
              <mc:Fallback>
                <p:oleObj name="Equation" r:id="rId17" imgW="4000500" imgH="698500" progId="Equation.3">
                  <p:embed/>
                  <p:pic>
                    <p:nvPicPr>
                      <p:cNvPr id="20" name="Object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65600" y="3276600"/>
                        <a:ext cx="400050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3"/>
          <p:cNvGraphicFramePr>
            <a:graphicFrameLocks noChangeAspect="1"/>
          </p:cNvGraphicFramePr>
          <p:nvPr/>
        </p:nvGraphicFramePr>
        <p:xfrm>
          <a:off x="4165600" y="4110038"/>
          <a:ext cx="4686300" cy="723900"/>
        </p:xfrm>
        <a:graphic>
          <a:graphicData uri="http://schemas.openxmlformats.org/presentationml/2006/ole">
            <mc:AlternateContent xmlns:mc="http://schemas.openxmlformats.org/markup-compatibility/2006">
              <mc:Choice xmlns:v="urn:schemas-microsoft-com:vml" Requires="v">
                <p:oleObj spid="_x0000_s23561" name="Equation" r:id="rId19" imgW="4686300" imgH="723900" progId="Equation.3">
                  <p:embed/>
                </p:oleObj>
              </mc:Choice>
              <mc:Fallback>
                <p:oleObj name="Equation" r:id="rId19" imgW="4686300" imgH="723900" progId="Equation.3">
                  <p:embed/>
                  <p:pic>
                    <p:nvPicPr>
                      <p:cNvPr id="21" name="Object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165600" y="4110038"/>
                        <a:ext cx="46863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4"/>
          <p:cNvGraphicFramePr>
            <a:graphicFrameLocks noChangeAspect="1"/>
          </p:cNvGraphicFramePr>
          <p:nvPr/>
        </p:nvGraphicFramePr>
        <p:xfrm>
          <a:off x="4165600" y="4968875"/>
          <a:ext cx="4673600" cy="723900"/>
        </p:xfrm>
        <a:graphic>
          <a:graphicData uri="http://schemas.openxmlformats.org/presentationml/2006/ole">
            <mc:AlternateContent xmlns:mc="http://schemas.openxmlformats.org/markup-compatibility/2006">
              <mc:Choice xmlns:v="urn:schemas-microsoft-com:vml" Requires="v">
                <p:oleObj spid="_x0000_s23562" name="Equation" r:id="rId21" imgW="4673600" imgH="723900" progId="Equation.3">
                  <p:embed/>
                </p:oleObj>
              </mc:Choice>
              <mc:Fallback>
                <p:oleObj name="Equation" r:id="rId21" imgW="4673600" imgH="723900" progId="Equation.3">
                  <p:embed/>
                  <p:pic>
                    <p:nvPicPr>
                      <p:cNvPr id="22" name="Object 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65600" y="4968875"/>
                        <a:ext cx="4673600" cy="72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5"/>
          <p:cNvGraphicFramePr>
            <a:graphicFrameLocks noChangeAspect="1"/>
          </p:cNvGraphicFramePr>
          <p:nvPr/>
        </p:nvGraphicFramePr>
        <p:xfrm>
          <a:off x="4165600" y="5829300"/>
          <a:ext cx="4737100" cy="749300"/>
        </p:xfrm>
        <a:graphic>
          <a:graphicData uri="http://schemas.openxmlformats.org/presentationml/2006/ole">
            <mc:AlternateContent xmlns:mc="http://schemas.openxmlformats.org/markup-compatibility/2006">
              <mc:Choice xmlns:v="urn:schemas-microsoft-com:vml" Requires="v">
                <p:oleObj spid="_x0000_s23563" name="Equation" r:id="rId23" imgW="4737100" imgH="749300" progId="Equation.3">
                  <p:embed/>
                </p:oleObj>
              </mc:Choice>
              <mc:Fallback>
                <p:oleObj name="Equation" r:id="rId23" imgW="4737100" imgH="749300" progId="Equation.3">
                  <p:embed/>
                  <p:pic>
                    <p:nvPicPr>
                      <p:cNvPr id="23" name="Object 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65600" y="5829300"/>
                        <a:ext cx="4737100"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98307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42</a:t>
            </a:fld>
            <a:endParaRPr lang="en-US" altLang="en-US"/>
          </a:p>
        </p:txBody>
      </p:sp>
      <p:sp>
        <p:nvSpPr>
          <p:cNvPr id="88" name="TextBox 87"/>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7 (solutions)</a:t>
            </a:r>
          </a:p>
        </p:txBody>
      </p:sp>
      <p:grpSp>
        <p:nvGrpSpPr>
          <p:cNvPr id="7" name="Group 58"/>
          <p:cNvGrpSpPr>
            <a:grpSpLocks/>
          </p:cNvGrpSpPr>
          <p:nvPr/>
        </p:nvGrpSpPr>
        <p:grpSpPr bwMode="auto">
          <a:xfrm>
            <a:off x="368046" y="747908"/>
            <a:ext cx="8870950" cy="5608637"/>
            <a:chOff x="172" y="599"/>
            <a:chExt cx="5588" cy="3533"/>
          </a:xfrm>
        </p:grpSpPr>
        <p:grpSp>
          <p:nvGrpSpPr>
            <p:cNvPr id="8" name="Group 57"/>
            <p:cNvGrpSpPr>
              <a:grpSpLocks/>
            </p:cNvGrpSpPr>
            <p:nvPr/>
          </p:nvGrpSpPr>
          <p:grpSpPr bwMode="auto">
            <a:xfrm>
              <a:off x="172" y="713"/>
              <a:ext cx="2246" cy="3419"/>
              <a:chOff x="172" y="713"/>
              <a:chExt cx="2246" cy="3419"/>
            </a:xfrm>
          </p:grpSpPr>
          <p:pic>
            <p:nvPicPr>
              <p:cNvPr id="20" name="Picture 13"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 y="713"/>
                <a:ext cx="2246" cy="1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1" name="Object 17"/>
              <p:cNvGraphicFramePr>
                <a:graphicFrameLocks noChangeAspect="1"/>
              </p:cNvGraphicFramePr>
              <p:nvPr/>
            </p:nvGraphicFramePr>
            <p:xfrm>
              <a:off x="684" y="2624"/>
              <a:ext cx="816" cy="408"/>
            </p:xfrm>
            <a:graphic>
              <a:graphicData uri="http://schemas.openxmlformats.org/presentationml/2006/ole">
                <mc:AlternateContent xmlns:mc="http://schemas.openxmlformats.org/markup-compatibility/2006">
                  <mc:Choice xmlns:v="urn:schemas-microsoft-com:vml" Requires="v">
                    <p:oleObj spid="_x0000_s24578" name="Equation" r:id="rId5" imgW="1295400" imgH="647700" progId="Equation.3">
                      <p:embed/>
                    </p:oleObj>
                  </mc:Choice>
                  <mc:Fallback>
                    <p:oleObj name="Equation" r:id="rId5" imgW="1295400" imgH="647700" progId="Equation.3">
                      <p:embed/>
                      <p:pic>
                        <p:nvPicPr>
                          <p:cNvPr id="21"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 y="2624"/>
                            <a:ext cx="816"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18"/>
              <p:cNvGraphicFramePr>
                <a:graphicFrameLocks noChangeAspect="1"/>
              </p:cNvGraphicFramePr>
              <p:nvPr/>
            </p:nvGraphicFramePr>
            <p:xfrm>
              <a:off x="684" y="3111"/>
              <a:ext cx="1040" cy="192"/>
            </p:xfrm>
            <a:graphic>
              <a:graphicData uri="http://schemas.openxmlformats.org/presentationml/2006/ole">
                <mc:AlternateContent xmlns:mc="http://schemas.openxmlformats.org/markup-compatibility/2006">
                  <mc:Choice xmlns:v="urn:schemas-microsoft-com:vml" Requires="v">
                    <p:oleObj spid="_x0000_s24579" name="Equation" r:id="rId7" imgW="1651000" imgH="304800" progId="Equation.3">
                      <p:embed/>
                    </p:oleObj>
                  </mc:Choice>
                  <mc:Fallback>
                    <p:oleObj name="Equation" r:id="rId7" imgW="1651000" imgH="304800" progId="Equation.3">
                      <p:embed/>
                      <p:pic>
                        <p:nvPicPr>
                          <p:cNvPr id="22"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 y="3111"/>
                            <a:ext cx="104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19"/>
              <p:cNvGraphicFramePr>
                <a:graphicFrameLocks noChangeAspect="1"/>
              </p:cNvGraphicFramePr>
              <p:nvPr/>
            </p:nvGraphicFramePr>
            <p:xfrm>
              <a:off x="684" y="3382"/>
              <a:ext cx="1192" cy="200"/>
            </p:xfrm>
            <a:graphic>
              <a:graphicData uri="http://schemas.openxmlformats.org/presentationml/2006/ole">
                <mc:AlternateContent xmlns:mc="http://schemas.openxmlformats.org/markup-compatibility/2006">
                  <mc:Choice xmlns:v="urn:schemas-microsoft-com:vml" Requires="v">
                    <p:oleObj spid="_x0000_s24580" name="Equation" r:id="rId9" imgW="1891479" imgH="317362" progId="Equation.3">
                      <p:embed/>
                    </p:oleObj>
                  </mc:Choice>
                  <mc:Fallback>
                    <p:oleObj name="Equation" r:id="rId9" imgW="1891479" imgH="317362" progId="Equation.3">
                      <p:embed/>
                      <p:pic>
                        <p:nvPicPr>
                          <p:cNvPr id="23"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4" y="3382"/>
                            <a:ext cx="119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20"/>
              <p:cNvGraphicFramePr>
                <a:graphicFrameLocks noChangeAspect="1"/>
              </p:cNvGraphicFramePr>
              <p:nvPr/>
            </p:nvGraphicFramePr>
            <p:xfrm>
              <a:off x="684" y="3661"/>
              <a:ext cx="1208" cy="200"/>
            </p:xfrm>
            <a:graphic>
              <a:graphicData uri="http://schemas.openxmlformats.org/presentationml/2006/ole">
                <mc:AlternateContent xmlns:mc="http://schemas.openxmlformats.org/markup-compatibility/2006">
                  <mc:Choice xmlns:v="urn:schemas-microsoft-com:vml" Requires="v">
                    <p:oleObj spid="_x0000_s24581" name="Equation" r:id="rId11" imgW="1916868" imgH="317362" progId="Equation.3">
                      <p:embed/>
                    </p:oleObj>
                  </mc:Choice>
                  <mc:Fallback>
                    <p:oleObj name="Equation" r:id="rId11" imgW="1916868" imgH="317362" progId="Equation.3">
                      <p:embed/>
                      <p:pic>
                        <p:nvPicPr>
                          <p:cNvPr id="24"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4" y="3661"/>
                            <a:ext cx="1208"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21"/>
              <p:cNvGraphicFramePr>
                <a:graphicFrameLocks noChangeAspect="1"/>
              </p:cNvGraphicFramePr>
              <p:nvPr/>
            </p:nvGraphicFramePr>
            <p:xfrm>
              <a:off x="684" y="3940"/>
              <a:ext cx="1112" cy="192"/>
            </p:xfrm>
            <a:graphic>
              <a:graphicData uri="http://schemas.openxmlformats.org/presentationml/2006/ole">
                <mc:AlternateContent xmlns:mc="http://schemas.openxmlformats.org/markup-compatibility/2006">
                  <mc:Choice xmlns:v="urn:schemas-microsoft-com:vml" Requires="v">
                    <p:oleObj spid="_x0000_s24582" name="Equation" r:id="rId13" imgW="1764534" imgH="304668" progId="Equation.3">
                      <p:embed/>
                    </p:oleObj>
                  </mc:Choice>
                  <mc:Fallback>
                    <p:oleObj name="Equation" r:id="rId13" imgW="1764534" imgH="304668" progId="Equation.3">
                      <p:embed/>
                      <p:pic>
                        <p:nvPicPr>
                          <p:cNvPr id="25" name="Object 2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4" y="3940"/>
                            <a:ext cx="111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 name="Text Box 19"/>
            <p:cNvSpPr txBox="1">
              <a:spLocks noChangeArrowheads="1"/>
            </p:cNvSpPr>
            <p:nvPr/>
          </p:nvSpPr>
          <p:spPr bwMode="auto">
            <a:xfrm>
              <a:off x="2298" y="599"/>
              <a:ext cx="3461"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sz="1800"/>
                <a:t>Solve the three scalar equations derived from the free-body-equation for the tangential force at </a:t>
              </a:r>
              <a:r>
                <a:rPr lang="en-US" altLang="en-US" sz="1800" i="1"/>
                <a:t>A</a:t>
              </a:r>
              <a:r>
                <a:rPr lang="en-US" altLang="en-US" sz="1800"/>
                <a:t> and the horizontal and vertical components of reaction at </a:t>
              </a:r>
              <a:r>
                <a:rPr lang="en-US" altLang="en-US" sz="1800" i="1"/>
                <a:t>O</a:t>
              </a:r>
              <a:r>
                <a:rPr lang="en-US" altLang="en-US" sz="1800"/>
                <a:t>.</a:t>
              </a:r>
            </a:p>
          </p:txBody>
        </p:sp>
        <p:grpSp>
          <p:nvGrpSpPr>
            <p:cNvPr id="10" name="Group 54"/>
            <p:cNvGrpSpPr>
              <a:grpSpLocks/>
            </p:cNvGrpSpPr>
            <p:nvPr/>
          </p:nvGrpSpPr>
          <p:grpSpPr bwMode="auto">
            <a:xfrm>
              <a:off x="2448" y="1232"/>
              <a:ext cx="3312" cy="1020"/>
              <a:chOff x="2448" y="1187"/>
              <a:chExt cx="3312" cy="1020"/>
            </a:xfrm>
          </p:grpSpPr>
          <p:grpSp>
            <p:nvGrpSpPr>
              <p:cNvPr id="11" name="Group 22"/>
              <p:cNvGrpSpPr>
                <a:grpSpLocks/>
              </p:cNvGrpSpPr>
              <p:nvPr/>
            </p:nvGrpSpPr>
            <p:grpSpPr bwMode="auto">
              <a:xfrm>
                <a:off x="2448" y="1187"/>
                <a:ext cx="1324" cy="224"/>
                <a:chOff x="2738" y="1539"/>
                <a:chExt cx="1324" cy="224"/>
              </a:xfrm>
            </p:grpSpPr>
            <p:graphicFrame>
              <p:nvGraphicFramePr>
                <p:cNvPr id="18" name="Object 15"/>
                <p:cNvGraphicFramePr>
                  <a:graphicFrameLocks noChangeAspect="1"/>
                </p:cNvGraphicFramePr>
                <p:nvPr/>
              </p:nvGraphicFramePr>
              <p:xfrm>
                <a:off x="2910" y="1539"/>
                <a:ext cx="1152" cy="224"/>
              </p:xfrm>
              <a:graphic>
                <a:graphicData uri="http://schemas.openxmlformats.org/presentationml/2006/ole">
                  <mc:AlternateContent xmlns:mc="http://schemas.openxmlformats.org/markup-compatibility/2006">
                    <mc:Choice xmlns:v="urn:schemas-microsoft-com:vml" Requires="v">
                      <p:oleObj spid="_x0000_s24583" name="Equation" r:id="rId15" imgW="1828800" imgH="355600" progId="Equation.3">
                        <p:embed/>
                      </p:oleObj>
                    </mc:Choice>
                    <mc:Fallback>
                      <p:oleObj name="Equation" r:id="rId15" imgW="1828800" imgH="355600" progId="Equation.3">
                        <p:embed/>
                        <p:pic>
                          <p:nvPicPr>
                            <p:cNvPr id="18"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10" y="1539"/>
                              <a:ext cx="1152"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6"/>
                <p:cNvGraphicFramePr>
                  <a:graphicFrameLocks noChangeAspect="1"/>
                </p:cNvGraphicFramePr>
                <p:nvPr/>
              </p:nvGraphicFramePr>
              <p:xfrm>
                <a:off x="2738" y="1547"/>
                <a:ext cx="150" cy="180"/>
              </p:xfrm>
              <a:graphic>
                <a:graphicData uri="http://schemas.openxmlformats.org/presentationml/2006/ole">
                  <mc:AlternateContent xmlns:mc="http://schemas.openxmlformats.org/markup-compatibility/2006">
                    <mc:Choice xmlns:v="urn:schemas-microsoft-com:vml" Requires="v">
                      <p:oleObj spid="_x0000_s24584" name="Bitmap Image" r:id="rId17" imgW="237969" imgH="285866" progId="Paint.Picture">
                        <p:embed/>
                      </p:oleObj>
                    </mc:Choice>
                    <mc:Fallback>
                      <p:oleObj name="Bitmap Image" r:id="rId17" imgW="237969" imgH="285866" progId="Paint.Picture">
                        <p:embed/>
                        <p:pic>
                          <p:nvPicPr>
                            <p:cNvPr id="19" name="Object 1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38" y="1547"/>
                              <a:ext cx="150"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12" name="Object 12"/>
              <p:cNvGraphicFramePr>
                <a:graphicFrameLocks noChangeAspect="1"/>
              </p:cNvGraphicFramePr>
              <p:nvPr/>
            </p:nvGraphicFramePr>
            <p:xfrm>
              <a:off x="2448" y="1492"/>
              <a:ext cx="3312" cy="424"/>
            </p:xfrm>
            <a:graphic>
              <a:graphicData uri="http://schemas.openxmlformats.org/presentationml/2006/ole">
                <mc:AlternateContent xmlns:mc="http://schemas.openxmlformats.org/markup-compatibility/2006">
                  <mc:Choice xmlns:v="urn:schemas-microsoft-com:vml" Requires="v">
                    <p:oleObj spid="_x0000_s24585" name="Equation" r:id="rId19" imgW="5257800" imgH="673100" progId="Equation.3">
                      <p:embed/>
                    </p:oleObj>
                  </mc:Choice>
                  <mc:Fallback>
                    <p:oleObj name="Equation" r:id="rId19" imgW="5257800" imgH="673100" progId="Equation.3">
                      <p:embed/>
                      <p:pic>
                        <p:nvPicPr>
                          <p:cNvPr id="12" name="Object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48" y="1492"/>
                            <a:ext cx="3312"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 name="Group 28"/>
              <p:cNvGrpSpPr>
                <a:grpSpLocks/>
              </p:cNvGrpSpPr>
              <p:nvPr/>
            </p:nvGrpSpPr>
            <p:grpSpPr bwMode="auto">
              <a:xfrm>
                <a:off x="4667" y="1983"/>
                <a:ext cx="823" cy="224"/>
                <a:chOff x="4713" y="1953"/>
                <a:chExt cx="823" cy="224"/>
              </a:xfrm>
            </p:grpSpPr>
            <p:grpSp>
              <p:nvGrpSpPr>
                <p:cNvPr id="14" name="Group 26"/>
                <p:cNvGrpSpPr>
                  <a:grpSpLocks/>
                </p:cNvGrpSpPr>
                <p:nvPr/>
              </p:nvGrpSpPr>
              <p:grpSpPr bwMode="auto">
                <a:xfrm>
                  <a:off x="4750" y="1975"/>
                  <a:ext cx="748" cy="180"/>
                  <a:chOff x="4744" y="1987"/>
                  <a:chExt cx="748" cy="180"/>
                </a:xfrm>
              </p:grpSpPr>
              <p:graphicFrame>
                <p:nvGraphicFramePr>
                  <p:cNvPr id="16" name="Object 13"/>
                  <p:cNvGraphicFramePr>
                    <a:graphicFrameLocks noChangeAspect="1"/>
                  </p:cNvGraphicFramePr>
                  <p:nvPr/>
                </p:nvGraphicFramePr>
                <p:xfrm>
                  <a:off x="4744" y="1989"/>
                  <a:ext cx="656" cy="176"/>
                </p:xfrm>
                <a:graphic>
                  <a:graphicData uri="http://schemas.openxmlformats.org/presentationml/2006/ole">
                    <mc:AlternateContent xmlns:mc="http://schemas.openxmlformats.org/markup-compatibility/2006">
                      <mc:Choice xmlns:v="urn:schemas-microsoft-com:vml" Requires="v">
                        <p:oleObj spid="_x0000_s24586" name="Equation" r:id="rId21" imgW="1040948" imgH="279279" progId="Equation.3">
                          <p:embed/>
                        </p:oleObj>
                      </mc:Choice>
                      <mc:Fallback>
                        <p:oleObj name="Equation" r:id="rId21" imgW="1040948" imgH="279279" progId="Equation.3">
                          <p:embed/>
                          <p:pic>
                            <p:nvPicPr>
                              <p:cNvPr id="16" name="Object 1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744" y="1989"/>
                                <a:ext cx="656"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14"/>
                  <p:cNvGraphicFramePr>
                    <a:graphicFrameLocks noChangeAspect="1"/>
                  </p:cNvGraphicFramePr>
                  <p:nvPr/>
                </p:nvGraphicFramePr>
                <p:xfrm>
                  <a:off x="5414" y="1987"/>
                  <a:ext cx="78" cy="180"/>
                </p:xfrm>
                <a:graphic>
                  <a:graphicData uri="http://schemas.openxmlformats.org/presentationml/2006/ole">
                    <mc:AlternateContent xmlns:mc="http://schemas.openxmlformats.org/markup-compatibility/2006">
                      <mc:Choice xmlns:v="urn:schemas-microsoft-com:vml" Requires="v">
                        <p:oleObj spid="_x0000_s24587" name="Bitmap Image" r:id="rId23" imgW="123842" imgH="285866" progId="Paint.Picture">
                          <p:embed/>
                        </p:oleObj>
                      </mc:Choice>
                      <mc:Fallback>
                        <p:oleObj name="Bitmap Image" r:id="rId23" imgW="123842" imgH="285866" progId="Paint.Picture">
                          <p:embed/>
                          <p:pic>
                            <p:nvPicPr>
                              <p:cNvPr id="17" name="Object 1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414" y="1987"/>
                                <a:ext cx="78"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 name="Rectangle 27"/>
                <p:cNvSpPr>
                  <a:spLocks noChangeArrowheads="1"/>
                </p:cNvSpPr>
                <p:nvPr/>
              </p:nvSpPr>
              <p:spPr bwMode="auto">
                <a:xfrm>
                  <a:off x="4713" y="1953"/>
                  <a:ext cx="823" cy="22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grpSp>
        </p:grpSp>
      </p:grpSp>
      <p:grpSp>
        <p:nvGrpSpPr>
          <p:cNvPr id="26" name="Group 55"/>
          <p:cNvGrpSpPr>
            <a:grpSpLocks/>
          </p:cNvGrpSpPr>
          <p:nvPr/>
        </p:nvGrpSpPr>
        <p:grpSpPr bwMode="auto">
          <a:xfrm>
            <a:off x="3955796" y="3527620"/>
            <a:ext cx="5067300" cy="1060450"/>
            <a:chOff x="2440" y="2338"/>
            <a:chExt cx="3192" cy="668"/>
          </a:xfrm>
        </p:grpSpPr>
        <p:grpSp>
          <p:nvGrpSpPr>
            <p:cNvPr id="27" name="Group 35"/>
            <p:cNvGrpSpPr>
              <a:grpSpLocks/>
            </p:cNvGrpSpPr>
            <p:nvPr/>
          </p:nvGrpSpPr>
          <p:grpSpPr bwMode="auto">
            <a:xfrm>
              <a:off x="2440" y="2338"/>
              <a:ext cx="1173" cy="224"/>
              <a:chOff x="2620" y="2660"/>
              <a:chExt cx="1173" cy="224"/>
            </a:xfrm>
          </p:grpSpPr>
          <p:graphicFrame>
            <p:nvGraphicFramePr>
              <p:cNvPr id="34" name="Object 10"/>
              <p:cNvGraphicFramePr>
                <a:graphicFrameLocks noChangeAspect="1"/>
              </p:cNvGraphicFramePr>
              <p:nvPr/>
            </p:nvGraphicFramePr>
            <p:xfrm>
              <a:off x="2801" y="2660"/>
              <a:ext cx="992" cy="224"/>
            </p:xfrm>
            <a:graphic>
              <a:graphicData uri="http://schemas.openxmlformats.org/presentationml/2006/ole">
                <mc:AlternateContent xmlns:mc="http://schemas.openxmlformats.org/markup-compatibility/2006">
                  <mc:Choice xmlns:v="urn:schemas-microsoft-com:vml" Requires="v">
                    <p:oleObj spid="_x0000_s24588" name="Equation" r:id="rId25" imgW="1574117" imgH="355446" progId="Equation.3">
                      <p:embed/>
                    </p:oleObj>
                  </mc:Choice>
                  <mc:Fallback>
                    <p:oleObj name="Equation" r:id="rId25" imgW="1574117" imgH="355446" progId="Equation.3">
                      <p:embed/>
                      <p:pic>
                        <p:nvPicPr>
                          <p:cNvPr id="34" name="Object 10"/>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801" y="2660"/>
                            <a:ext cx="992"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11"/>
              <p:cNvGraphicFramePr>
                <a:graphicFrameLocks noChangeAspect="1"/>
              </p:cNvGraphicFramePr>
              <p:nvPr/>
            </p:nvGraphicFramePr>
            <p:xfrm>
              <a:off x="2620" y="2709"/>
              <a:ext cx="162" cy="126"/>
            </p:xfrm>
            <a:graphic>
              <a:graphicData uri="http://schemas.openxmlformats.org/presentationml/2006/ole">
                <mc:AlternateContent xmlns:mc="http://schemas.openxmlformats.org/markup-compatibility/2006">
                  <mc:Choice xmlns:v="urn:schemas-microsoft-com:vml" Requires="v">
                    <p:oleObj spid="_x0000_s24589" name="Bitmap Image" r:id="rId27" imgW="257007" imgH="200159" progId="Paint.Picture">
                      <p:embed/>
                    </p:oleObj>
                  </mc:Choice>
                  <mc:Fallback>
                    <p:oleObj name="Bitmap Image" r:id="rId27" imgW="257007" imgH="200159" progId="Paint.Picture">
                      <p:embed/>
                      <p:pic>
                        <p:nvPicPr>
                          <p:cNvPr id="35" name="Object 11"/>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620" y="2709"/>
                            <a:ext cx="162"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28" name="Object 7"/>
            <p:cNvGraphicFramePr>
              <a:graphicFrameLocks noChangeAspect="1"/>
            </p:cNvGraphicFramePr>
            <p:nvPr/>
          </p:nvGraphicFramePr>
          <p:xfrm>
            <a:off x="2440" y="2644"/>
            <a:ext cx="1496" cy="200"/>
          </p:xfrm>
          <a:graphic>
            <a:graphicData uri="http://schemas.openxmlformats.org/presentationml/2006/ole">
              <mc:AlternateContent xmlns:mc="http://schemas.openxmlformats.org/markup-compatibility/2006">
                <mc:Choice xmlns:v="urn:schemas-microsoft-com:vml" Requires="v">
                  <p:oleObj spid="_x0000_s24590" name="Equation" r:id="rId29" imgW="2373870" imgH="317362" progId="Equation.3">
                    <p:embed/>
                  </p:oleObj>
                </mc:Choice>
                <mc:Fallback>
                  <p:oleObj name="Equation" r:id="rId29" imgW="2373870" imgH="317362" progId="Equation.3">
                    <p:embed/>
                    <p:pic>
                      <p:nvPicPr>
                        <p:cNvPr id="28" name="Object 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440" y="2644"/>
                          <a:ext cx="1496"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9" name="Group 42"/>
            <p:cNvGrpSpPr>
              <a:grpSpLocks/>
            </p:cNvGrpSpPr>
            <p:nvPr/>
          </p:nvGrpSpPr>
          <p:grpSpPr bwMode="auto">
            <a:xfrm>
              <a:off x="4667" y="2782"/>
              <a:ext cx="965" cy="224"/>
              <a:chOff x="4571" y="2813"/>
              <a:chExt cx="965" cy="224"/>
            </a:xfrm>
          </p:grpSpPr>
          <p:grpSp>
            <p:nvGrpSpPr>
              <p:cNvPr id="30" name="Group 40"/>
              <p:cNvGrpSpPr>
                <a:grpSpLocks/>
              </p:cNvGrpSpPr>
              <p:nvPr/>
            </p:nvGrpSpPr>
            <p:grpSpPr bwMode="auto">
              <a:xfrm>
                <a:off x="4595" y="2833"/>
                <a:ext cx="916" cy="184"/>
                <a:chOff x="4595" y="2846"/>
                <a:chExt cx="916" cy="184"/>
              </a:xfrm>
            </p:grpSpPr>
            <p:graphicFrame>
              <p:nvGraphicFramePr>
                <p:cNvPr id="32" name="Object 8"/>
                <p:cNvGraphicFramePr>
                  <a:graphicFrameLocks noChangeAspect="1"/>
                </p:cNvGraphicFramePr>
                <p:nvPr/>
              </p:nvGraphicFramePr>
              <p:xfrm>
                <a:off x="4595" y="2846"/>
                <a:ext cx="712" cy="184"/>
              </p:xfrm>
              <a:graphic>
                <a:graphicData uri="http://schemas.openxmlformats.org/presentationml/2006/ole">
                  <mc:AlternateContent xmlns:mc="http://schemas.openxmlformats.org/markup-compatibility/2006">
                    <mc:Choice xmlns:v="urn:schemas-microsoft-com:vml" Requires="v">
                      <p:oleObj spid="_x0000_s24591" name="Equation" r:id="rId31" imgW="1129810" imgH="291973" progId="Equation.3">
                        <p:embed/>
                      </p:oleObj>
                    </mc:Choice>
                    <mc:Fallback>
                      <p:oleObj name="Equation" r:id="rId31" imgW="1129810" imgH="291973" progId="Equation.3">
                        <p:embed/>
                        <p:pic>
                          <p:nvPicPr>
                            <p:cNvPr id="32" name="Object 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595" y="2846"/>
                              <a:ext cx="712"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9"/>
                <p:cNvGraphicFramePr>
                  <a:graphicFrameLocks noChangeAspect="1"/>
                </p:cNvGraphicFramePr>
                <p:nvPr/>
              </p:nvGraphicFramePr>
              <p:xfrm>
                <a:off x="5337" y="2905"/>
                <a:ext cx="174" cy="66"/>
              </p:xfrm>
              <a:graphic>
                <a:graphicData uri="http://schemas.openxmlformats.org/presentationml/2006/ole">
                  <mc:AlternateContent xmlns:mc="http://schemas.openxmlformats.org/markup-compatibility/2006">
                    <mc:Choice xmlns:v="urn:schemas-microsoft-com:vml" Requires="v">
                      <p:oleObj spid="_x0000_s24592" name="Bitmap Image" r:id="rId33" imgW="276117" imgH="104762" progId="Paint.Picture">
                        <p:embed/>
                      </p:oleObj>
                    </mc:Choice>
                    <mc:Fallback>
                      <p:oleObj name="Bitmap Image" r:id="rId33" imgW="276117" imgH="104762" progId="Paint.Picture">
                        <p:embed/>
                        <p:pic>
                          <p:nvPicPr>
                            <p:cNvPr id="33" name="Object 9"/>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337" y="2905"/>
                              <a:ext cx="174" cy="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1" name="Rectangle 41"/>
              <p:cNvSpPr>
                <a:spLocks noChangeArrowheads="1"/>
              </p:cNvSpPr>
              <p:nvPr/>
            </p:nvSpPr>
            <p:spPr bwMode="auto">
              <a:xfrm>
                <a:off x="4571" y="2813"/>
                <a:ext cx="965" cy="22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grpSp>
      </p:grpSp>
      <p:grpSp>
        <p:nvGrpSpPr>
          <p:cNvPr id="36" name="Group 56"/>
          <p:cNvGrpSpPr>
            <a:grpSpLocks/>
          </p:cNvGrpSpPr>
          <p:nvPr/>
        </p:nvGrpSpPr>
        <p:grpSpPr bwMode="auto">
          <a:xfrm>
            <a:off x="3955796" y="4743645"/>
            <a:ext cx="4948238" cy="1522413"/>
            <a:chOff x="2440" y="3116"/>
            <a:chExt cx="3117" cy="959"/>
          </a:xfrm>
        </p:grpSpPr>
        <p:grpSp>
          <p:nvGrpSpPr>
            <p:cNvPr id="37" name="Group 36"/>
            <p:cNvGrpSpPr>
              <a:grpSpLocks/>
            </p:cNvGrpSpPr>
            <p:nvPr/>
          </p:nvGrpSpPr>
          <p:grpSpPr bwMode="auto">
            <a:xfrm>
              <a:off x="2440" y="3116"/>
              <a:ext cx="1152" cy="248"/>
              <a:chOff x="2641" y="2983"/>
              <a:chExt cx="1152" cy="248"/>
            </a:xfrm>
          </p:grpSpPr>
          <p:graphicFrame>
            <p:nvGraphicFramePr>
              <p:cNvPr id="43" name="Object 5"/>
              <p:cNvGraphicFramePr>
                <a:graphicFrameLocks noChangeAspect="1"/>
              </p:cNvGraphicFramePr>
              <p:nvPr/>
            </p:nvGraphicFramePr>
            <p:xfrm>
              <a:off x="2801" y="2983"/>
              <a:ext cx="992" cy="248"/>
            </p:xfrm>
            <a:graphic>
              <a:graphicData uri="http://schemas.openxmlformats.org/presentationml/2006/ole">
                <mc:AlternateContent xmlns:mc="http://schemas.openxmlformats.org/markup-compatibility/2006">
                  <mc:Choice xmlns:v="urn:schemas-microsoft-com:vml" Requires="v">
                    <p:oleObj spid="_x0000_s24593" name="Equation" r:id="rId35" imgW="1574800" imgH="393700" progId="Equation.3">
                      <p:embed/>
                    </p:oleObj>
                  </mc:Choice>
                  <mc:Fallback>
                    <p:oleObj name="Equation" r:id="rId35" imgW="1574800" imgH="393700" progId="Equation.3">
                      <p:embed/>
                      <p:pic>
                        <p:nvPicPr>
                          <p:cNvPr id="43" name="Object 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801" y="2983"/>
                            <a:ext cx="992"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6"/>
              <p:cNvGraphicFramePr>
                <a:graphicFrameLocks noChangeAspect="1"/>
              </p:cNvGraphicFramePr>
              <p:nvPr/>
            </p:nvGraphicFramePr>
            <p:xfrm>
              <a:off x="2641" y="3026"/>
              <a:ext cx="120" cy="162"/>
            </p:xfrm>
            <a:graphic>
              <a:graphicData uri="http://schemas.openxmlformats.org/presentationml/2006/ole">
                <mc:AlternateContent xmlns:mc="http://schemas.openxmlformats.org/markup-compatibility/2006">
                  <mc:Choice xmlns:v="urn:schemas-microsoft-com:vml" Requires="v">
                    <p:oleObj spid="_x0000_s24594" name="Bitmap Image" r:id="rId37" imgW="190426" imgH="257007" progId="Paint.Picture">
                      <p:embed/>
                    </p:oleObj>
                  </mc:Choice>
                  <mc:Fallback>
                    <p:oleObj name="Bitmap Image" r:id="rId37" imgW="190426" imgH="257007" progId="Paint.Picture">
                      <p:embed/>
                      <p:pic>
                        <p:nvPicPr>
                          <p:cNvPr id="44" name="Object 6"/>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641" y="3026"/>
                            <a:ext cx="120" cy="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8" name="Object 2"/>
            <p:cNvGraphicFramePr>
              <a:graphicFrameLocks noChangeAspect="1"/>
            </p:cNvGraphicFramePr>
            <p:nvPr/>
          </p:nvGraphicFramePr>
          <p:xfrm>
            <a:off x="2440" y="3375"/>
            <a:ext cx="2248" cy="456"/>
          </p:xfrm>
          <a:graphic>
            <a:graphicData uri="http://schemas.openxmlformats.org/presentationml/2006/ole">
              <mc:AlternateContent xmlns:mc="http://schemas.openxmlformats.org/markup-compatibility/2006">
                <mc:Choice xmlns:v="urn:schemas-microsoft-com:vml" Requires="v">
                  <p:oleObj spid="_x0000_s24595" name="Equation" r:id="rId39" imgW="3568700" imgH="723900" progId="Equation.3">
                    <p:embed/>
                  </p:oleObj>
                </mc:Choice>
                <mc:Fallback>
                  <p:oleObj name="Equation" r:id="rId39" imgW="3568700" imgH="723900" progId="Equation.3">
                    <p:embed/>
                    <p:pic>
                      <p:nvPicPr>
                        <p:cNvPr id="38" name="Object 2"/>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440" y="3375"/>
                          <a:ext cx="2248" cy="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9" name="Group 53"/>
            <p:cNvGrpSpPr>
              <a:grpSpLocks/>
            </p:cNvGrpSpPr>
            <p:nvPr/>
          </p:nvGrpSpPr>
          <p:grpSpPr bwMode="auto">
            <a:xfrm>
              <a:off x="4667" y="3851"/>
              <a:ext cx="890" cy="224"/>
              <a:chOff x="4675" y="3709"/>
              <a:chExt cx="890" cy="224"/>
            </a:xfrm>
          </p:grpSpPr>
          <p:sp>
            <p:nvSpPr>
              <p:cNvPr id="40" name="Rectangle 48"/>
              <p:cNvSpPr>
                <a:spLocks noChangeArrowheads="1"/>
              </p:cNvSpPr>
              <p:nvPr/>
            </p:nvSpPr>
            <p:spPr bwMode="auto">
              <a:xfrm>
                <a:off x="4675" y="3709"/>
                <a:ext cx="890" cy="22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graphicFrame>
            <p:nvGraphicFramePr>
              <p:cNvPr id="41" name="Object 3"/>
              <p:cNvGraphicFramePr>
                <a:graphicFrameLocks noChangeAspect="1"/>
              </p:cNvGraphicFramePr>
              <p:nvPr>
                <p:extLst>
                  <p:ext uri="{D42A27DB-BD31-4B8C-83A1-F6EECF244321}">
                    <p14:modId xmlns:p14="http://schemas.microsoft.com/office/powerpoint/2010/main" val="3236319114"/>
                  </p:ext>
                </p:extLst>
              </p:nvPr>
            </p:nvGraphicFramePr>
            <p:xfrm>
              <a:off x="4688" y="3721"/>
              <a:ext cx="752" cy="200"/>
            </p:xfrm>
            <a:graphic>
              <a:graphicData uri="http://schemas.openxmlformats.org/presentationml/2006/ole">
                <mc:AlternateContent xmlns:mc="http://schemas.openxmlformats.org/markup-compatibility/2006">
                  <mc:Choice xmlns:v="urn:schemas-microsoft-com:vml" Requires="v">
                    <p:oleObj spid="_x0000_s24596" name="公式" r:id="rId41" imgW="1193760" imgH="317160" progId="Equation.3">
                      <p:embed/>
                    </p:oleObj>
                  </mc:Choice>
                  <mc:Fallback>
                    <p:oleObj name="公式" r:id="rId41" imgW="1193760" imgH="317160" progId="Equation.3">
                      <p:embed/>
                      <p:pic>
                        <p:nvPicPr>
                          <p:cNvPr id="41" name="Object 3"/>
                          <p:cNvPicPr>
                            <a:picLocks noChangeAspect="1" noChangeArrowheads="1"/>
                          </p:cNvPicPr>
                          <p:nvPr/>
                        </p:nvPicPr>
                        <p:blipFill>
                          <a:blip r:embed="rId42"/>
                          <a:srcRect/>
                          <a:stretch>
                            <a:fillRect/>
                          </a:stretch>
                        </p:blipFill>
                        <p:spPr bwMode="auto">
                          <a:xfrm>
                            <a:off x="4688" y="3721"/>
                            <a:ext cx="7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 name="Object 4"/>
              <p:cNvGraphicFramePr>
                <a:graphicFrameLocks noChangeAspect="1"/>
              </p:cNvGraphicFramePr>
              <p:nvPr/>
            </p:nvGraphicFramePr>
            <p:xfrm>
              <a:off x="5438" y="3734"/>
              <a:ext cx="78" cy="174"/>
            </p:xfrm>
            <a:graphic>
              <a:graphicData uri="http://schemas.openxmlformats.org/presentationml/2006/ole">
                <mc:AlternateContent xmlns:mc="http://schemas.openxmlformats.org/markup-compatibility/2006">
                  <mc:Choice xmlns:v="urn:schemas-microsoft-com:vml" Requires="v">
                    <p:oleObj spid="_x0000_s24597" name="Bitmap Image" r:id="rId43" imgW="123842" imgH="276117" progId="Paint.Picture">
                      <p:embed/>
                    </p:oleObj>
                  </mc:Choice>
                  <mc:Fallback>
                    <p:oleObj name="Bitmap Image" r:id="rId43" imgW="123842" imgH="276117" progId="Paint.Picture">
                      <p:embed/>
                      <p:pic>
                        <p:nvPicPr>
                          <p:cNvPr id="42" name="Object 4"/>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438" y="3734"/>
                            <a:ext cx="78"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Tree>
    <p:extLst>
      <p:ext uri="{BB962C8B-B14F-4D97-AF65-F5344CB8AC3E}">
        <p14:creationId xmlns:p14="http://schemas.microsoft.com/office/powerpoint/2010/main" val="44495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43</a:t>
            </a:fld>
            <a:endParaRPr lang="en-US" altLang="en-US"/>
          </a:p>
        </p:txBody>
      </p:sp>
      <p:sp>
        <p:nvSpPr>
          <p:cNvPr id="88" name="TextBox 87"/>
          <p:cNvSpPr txBox="1"/>
          <p:nvPr/>
        </p:nvSpPr>
        <p:spPr>
          <a:xfrm>
            <a:off x="-190500" y="-219601"/>
            <a:ext cx="6847332"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rgbClr val="FF0000"/>
                </a:solidFill>
                <a:effectLst>
                  <a:outerShdw blurRad="38100" dist="38100" dir="2700000" algn="tl">
                    <a:srgbClr val="000000">
                      <a:alpha val="43137"/>
                    </a:srgbClr>
                  </a:outerShdw>
                </a:effectLst>
              </a:rPr>
              <a:t>* </a:t>
            </a:r>
            <a:r>
              <a:rPr lang="en-SG" sz="2800" b="1" dirty="0">
                <a:solidFill>
                  <a:schemeClr val="accent2">
                    <a:lumMod val="50000"/>
                  </a:schemeClr>
                </a:solidFill>
                <a:effectLst>
                  <a:outerShdw blurRad="38100" dist="38100" dir="2700000" algn="tl">
                    <a:srgbClr val="000000">
                      <a:alpha val="43137"/>
                    </a:srgbClr>
                  </a:outerShdw>
                </a:effectLst>
              </a:rPr>
              <a:t>Example 8 (past-year exam question) </a:t>
            </a:r>
          </a:p>
        </p:txBody>
      </p:sp>
      <p:pic>
        <p:nvPicPr>
          <p:cNvPr id="3" name="Picture 2"/>
          <p:cNvPicPr>
            <a:picLocks noChangeAspect="1"/>
          </p:cNvPicPr>
          <p:nvPr/>
        </p:nvPicPr>
        <p:blipFill rotWithShape="1">
          <a:blip r:embed="rId3"/>
          <a:srcRect l="10731" t="3227" b="7416"/>
          <a:stretch/>
        </p:blipFill>
        <p:spPr>
          <a:xfrm>
            <a:off x="523090" y="1087822"/>
            <a:ext cx="6133742" cy="320039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88E5208-8AA2-4013-BB65-A37A513D1313}"/>
                  </a:ext>
                </a:extLst>
              </p:cNvPr>
              <p:cNvSpPr txBox="1"/>
              <p:nvPr/>
            </p:nvSpPr>
            <p:spPr>
              <a:xfrm>
                <a:off x="456416" y="4943859"/>
                <a:ext cx="9050876" cy="1200329"/>
              </a:xfrm>
              <a:prstGeom prst="rect">
                <a:avLst/>
              </a:prstGeom>
              <a:noFill/>
            </p:spPr>
            <p:txBody>
              <a:bodyPr wrap="none" rtlCol="0">
                <a:spAutoFit/>
              </a:bodyPr>
              <a:lstStyle/>
              <a:p>
                <a:pPr marL="342900" indent="-342900">
                  <a:buFont typeface="+mj-lt"/>
                  <a:buAutoNum type="arabicParenR"/>
                </a:pPr>
                <a:r>
                  <a:rPr lang="en-US" dirty="0"/>
                  <a:t>The whole rigid body (</a:t>
                </a:r>
                <a:r>
                  <a:rPr lang="en-US" dirty="0" err="1"/>
                  <a:t>disk+rod</a:t>
                </a:r>
                <a:r>
                  <a:rPr lang="en-US" dirty="0"/>
                  <a:t>) has only one angular velocity </a:t>
                </a:r>
                <a:r>
                  <a:rPr lang="el-GR" b="1" i="1" dirty="0">
                    <a:solidFill>
                      <a:srgbClr val="FF0000"/>
                    </a:solidFill>
                  </a:rPr>
                  <a:t>ω</a:t>
                </a:r>
                <a:r>
                  <a:rPr lang="en-US" b="1" i="1" dirty="0"/>
                  <a:t> </a:t>
                </a:r>
                <a:r>
                  <a:rPr lang="en-US" dirty="0"/>
                  <a:t>and angular acceleration </a:t>
                </a:r>
                <a:r>
                  <a:rPr lang="el-GR" b="1" i="1" dirty="0">
                    <a:solidFill>
                      <a:srgbClr val="FF0000"/>
                    </a:solidFill>
                  </a:rPr>
                  <a:t>α</a:t>
                </a:r>
                <a:endParaRPr lang="en-US" b="1" i="1" dirty="0">
                  <a:solidFill>
                    <a:srgbClr val="FF0000"/>
                  </a:solidFill>
                </a:endParaRPr>
              </a:p>
              <a:p>
                <a:pPr marL="342900" indent="-342900">
                  <a:buFont typeface="+mj-lt"/>
                  <a:buAutoNum type="arabicParenR"/>
                </a:pPr>
                <a:r>
                  <a:rPr lang="en-US" dirty="0"/>
                  <a:t>Point </a:t>
                </a:r>
                <a:r>
                  <a:rPr lang="en-US" i="1" dirty="0"/>
                  <a:t>C</a:t>
                </a:r>
                <a:r>
                  <a:rPr lang="en-US" dirty="0"/>
                  <a:t> of disk is fixed. Thus, </a:t>
                </a:r>
                <a14:m>
                  <m:oMath xmlns:m="http://schemas.openxmlformats.org/officeDocument/2006/math">
                    <m:sSub>
                      <m:sSubPr>
                        <m:ctrlPr>
                          <a:rPr lang="en-SG" i="1">
                            <a:solidFill>
                              <a:srgbClr val="FF0000"/>
                            </a:solidFill>
                            <a:latin typeface="Cambria Math" panose="02040503050406030204" pitchFamily="18" charset="0"/>
                          </a:rPr>
                        </m:ctrlPr>
                      </m:sSubPr>
                      <m:e>
                        <m:bar>
                          <m:barPr>
                            <m:pos m:val="top"/>
                            <m:ctrlPr>
                              <a:rPr lang="en-SG" b="1" i="1">
                                <a:solidFill>
                                  <a:srgbClr val="FF0000"/>
                                </a:solidFill>
                                <a:latin typeface="Cambria Math" panose="02040503050406030204" pitchFamily="18" charset="0"/>
                              </a:rPr>
                            </m:ctrlPr>
                          </m:barPr>
                          <m:e>
                            <m:r>
                              <a:rPr lang="en-US" b="1" i="1">
                                <a:solidFill>
                                  <a:srgbClr val="FF0000"/>
                                </a:solidFill>
                                <a:latin typeface="Cambria Math" panose="02040503050406030204" pitchFamily="18" charset="0"/>
                              </a:rPr>
                              <m:t>𝒂</m:t>
                            </m:r>
                          </m:e>
                        </m:bar>
                      </m:e>
                      <m:sub>
                        <m:r>
                          <a:rPr lang="en-US" b="0" i="1" smtClean="0">
                            <a:solidFill>
                              <a:srgbClr val="FF0000"/>
                            </a:solidFill>
                            <a:latin typeface="Cambria Math" panose="02040503050406030204" pitchFamily="18" charset="0"/>
                          </a:rPr>
                          <m:t>𝑑𝑖𝑠𝑘</m:t>
                        </m:r>
                      </m:sub>
                    </m:sSub>
                    <m:r>
                      <a:rPr lang="en-US" b="0" i="1" smtClean="0">
                        <a:solidFill>
                          <a:srgbClr val="FF0000"/>
                        </a:solidFill>
                        <a:latin typeface="Cambria Math" panose="02040503050406030204" pitchFamily="18" charset="0"/>
                      </a:rPr>
                      <m:t>=0</m:t>
                    </m:r>
                  </m:oMath>
                </a14:m>
                <a:endParaRPr lang="en-US" dirty="0"/>
              </a:p>
              <a:p>
                <a:pPr marL="342900" indent="-342900">
                  <a:buFont typeface="+mj-lt"/>
                  <a:buAutoNum type="arabicParenR"/>
                </a:pPr>
                <a:r>
                  <a:rPr lang="en-US" dirty="0"/>
                  <a:t>Application of kinetics on disk and rod separately</a:t>
                </a:r>
              </a:p>
              <a:p>
                <a:pPr marL="342900" indent="-342900">
                  <a:buFont typeface="+mj-lt"/>
                  <a:buAutoNum type="arabicParenR"/>
                </a:pPr>
                <a:endParaRPr lang="en-SG" dirty="0"/>
              </a:p>
            </p:txBody>
          </p:sp>
        </mc:Choice>
        <mc:Fallback xmlns="">
          <p:sp>
            <p:nvSpPr>
              <p:cNvPr id="4" name="TextBox 3">
                <a:extLst>
                  <a:ext uri="{FF2B5EF4-FFF2-40B4-BE49-F238E27FC236}">
                    <a16:creationId xmlns:a16="http://schemas.microsoft.com/office/drawing/2014/main" id="{388E5208-8AA2-4013-BB65-A37A513D1313}"/>
                  </a:ext>
                </a:extLst>
              </p:cNvPr>
              <p:cNvSpPr txBox="1">
                <a:spLocks noRot="1" noChangeAspect="1" noMove="1" noResize="1" noEditPoints="1" noAdjustHandles="1" noChangeArrowheads="1" noChangeShapeType="1" noTextEdit="1"/>
              </p:cNvSpPr>
              <p:nvPr/>
            </p:nvSpPr>
            <p:spPr>
              <a:xfrm>
                <a:off x="456416" y="4943859"/>
                <a:ext cx="9050876" cy="1200329"/>
              </a:xfrm>
              <a:prstGeom prst="rect">
                <a:avLst/>
              </a:prstGeom>
              <a:blipFill>
                <a:blip r:embed="rId4"/>
                <a:stretch>
                  <a:fillRect l="-606" t="-2538"/>
                </a:stretch>
              </a:blipFill>
            </p:spPr>
            <p:txBody>
              <a:bodyPr/>
              <a:lstStyle/>
              <a:p>
                <a:r>
                  <a:rPr lang="en-SG">
                    <a:noFill/>
                  </a:rPr>
                  <a:t> </a:t>
                </a:r>
              </a:p>
            </p:txBody>
          </p:sp>
        </mc:Fallback>
      </mc:AlternateContent>
      <p:sp>
        <p:nvSpPr>
          <p:cNvPr id="7" name="TextBox 6">
            <a:extLst>
              <a:ext uri="{FF2B5EF4-FFF2-40B4-BE49-F238E27FC236}">
                <a16:creationId xmlns:a16="http://schemas.microsoft.com/office/drawing/2014/main" id="{C2CF6EED-1B3B-43C2-BDC2-F2AA0A7C82A3}"/>
              </a:ext>
            </a:extLst>
          </p:cNvPr>
          <p:cNvSpPr txBox="1"/>
          <p:nvPr/>
        </p:nvSpPr>
        <p:spPr>
          <a:xfrm>
            <a:off x="523090" y="4482194"/>
            <a:ext cx="1262077" cy="461665"/>
          </a:xfrm>
          <a:prstGeom prst="rect">
            <a:avLst/>
          </a:prstGeom>
          <a:noFill/>
        </p:spPr>
        <p:txBody>
          <a:bodyPr wrap="none" rtlCol="0">
            <a:spAutoFit/>
          </a:bodyPr>
          <a:lstStyle/>
          <a:p>
            <a:r>
              <a:rPr lang="en-US" sz="2400" b="1" u="sng" dirty="0">
                <a:solidFill>
                  <a:srgbClr val="0000FF"/>
                </a:solidFill>
              </a:rPr>
              <a:t>Identify:</a:t>
            </a:r>
            <a:endParaRPr lang="en-SG" sz="2400" b="1" u="sng" dirty="0">
              <a:solidFill>
                <a:srgbClr val="0000FF"/>
              </a:solidFill>
            </a:endParaRPr>
          </a:p>
        </p:txBody>
      </p:sp>
      <p:sp>
        <p:nvSpPr>
          <p:cNvPr id="9" name="Arc 8">
            <a:extLst>
              <a:ext uri="{FF2B5EF4-FFF2-40B4-BE49-F238E27FC236}">
                <a16:creationId xmlns:a16="http://schemas.microsoft.com/office/drawing/2014/main" id="{62F5110C-14E6-47DD-8762-6DF5CAD908E7}"/>
              </a:ext>
            </a:extLst>
          </p:cNvPr>
          <p:cNvSpPr/>
          <p:nvPr/>
        </p:nvSpPr>
        <p:spPr>
          <a:xfrm rot="19494975">
            <a:off x="1420156" y="2452719"/>
            <a:ext cx="1906365" cy="1690097"/>
          </a:xfrm>
          <a:prstGeom prst="arc">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0" name="Rectangle 9">
            <a:extLst>
              <a:ext uri="{FF2B5EF4-FFF2-40B4-BE49-F238E27FC236}">
                <a16:creationId xmlns:a16="http://schemas.microsoft.com/office/drawing/2014/main" id="{3ECA8B41-6851-49D6-8AB6-DDCF5AA5044F}"/>
              </a:ext>
            </a:extLst>
          </p:cNvPr>
          <p:cNvSpPr/>
          <p:nvPr/>
        </p:nvSpPr>
        <p:spPr>
          <a:xfrm>
            <a:off x="3079516" y="2420126"/>
            <a:ext cx="349776" cy="369332"/>
          </a:xfrm>
          <a:prstGeom prst="rect">
            <a:avLst/>
          </a:prstGeom>
        </p:spPr>
        <p:txBody>
          <a:bodyPr wrap="none">
            <a:spAutoFit/>
          </a:bodyPr>
          <a:lstStyle/>
          <a:p>
            <a:r>
              <a:rPr lang="el-GR" b="1" i="1" dirty="0">
                <a:solidFill>
                  <a:srgbClr val="FF0000"/>
                </a:solidFill>
              </a:rPr>
              <a:t>ω</a:t>
            </a:r>
            <a:endParaRPr lang="en-SG" dirty="0"/>
          </a:p>
        </p:txBody>
      </p:sp>
      <p:sp>
        <p:nvSpPr>
          <p:cNvPr id="11" name="Rectangle 10">
            <a:extLst>
              <a:ext uri="{FF2B5EF4-FFF2-40B4-BE49-F238E27FC236}">
                <a16:creationId xmlns:a16="http://schemas.microsoft.com/office/drawing/2014/main" id="{EC2AF8B8-E3D7-434B-8011-8FD57C8E268C}"/>
              </a:ext>
            </a:extLst>
          </p:cNvPr>
          <p:cNvSpPr/>
          <p:nvPr/>
        </p:nvSpPr>
        <p:spPr>
          <a:xfrm>
            <a:off x="3073507" y="2623482"/>
            <a:ext cx="319318" cy="369332"/>
          </a:xfrm>
          <a:prstGeom prst="rect">
            <a:avLst/>
          </a:prstGeom>
        </p:spPr>
        <p:txBody>
          <a:bodyPr wrap="none">
            <a:spAutoFit/>
          </a:bodyPr>
          <a:lstStyle/>
          <a:p>
            <a:r>
              <a:rPr lang="el-GR" b="1" i="1" dirty="0">
                <a:solidFill>
                  <a:srgbClr val="FF0000"/>
                </a:solidFill>
              </a:rPr>
              <a:t>α</a:t>
            </a:r>
            <a:endParaRPr lang="en-SG" dirty="0"/>
          </a:p>
        </p:txBody>
      </p:sp>
      <p:cxnSp>
        <p:nvCxnSpPr>
          <p:cNvPr id="12" name="Straight Arrow Connector 11">
            <a:extLst>
              <a:ext uri="{FF2B5EF4-FFF2-40B4-BE49-F238E27FC236}">
                <a16:creationId xmlns:a16="http://schemas.microsoft.com/office/drawing/2014/main" id="{3073B898-FD07-4FAA-95C3-37CF642F2AAD}"/>
              </a:ext>
            </a:extLst>
          </p:cNvPr>
          <p:cNvCxnSpPr>
            <a:cxnSpLocks/>
          </p:cNvCxnSpPr>
          <p:nvPr/>
        </p:nvCxnSpPr>
        <p:spPr>
          <a:xfrm rot="10800000" flipH="1">
            <a:off x="1900358" y="3361003"/>
            <a:ext cx="540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18F863F-54E5-4186-826E-92B173D89C9A}"/>
              </a:ext>
            </a:extLst>
          </p:cNvPr>
          <p:cNvCxnSpPr>
            <a:cxnSpLocks/>
          </p:cNvCxnSpPr>
          <p:nvPr/>
        </p:nvCxnSpPr>
        <p:spPr>
          <a:xfrm rot="5400000" flipH="1">
            <a:off x="2183251" y="3630060"/>
            <a:ext cx="540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E47EA81-468D-457A-92D5-BE8193E356C8}"/>
                  </a:ext>
                </a:extLst>
              </p:cNvPr>
              <p:cNvSpPr txBox="1"/>
              <p:nvPr/>
            </p:nvSpPr>
            <p:spPr>
              <a:xfrm>
                <a:off x="1867471" y="3429000"/>
                <a:ext cx="474104" cy="276999"/>
              </a:xfrm>
              <a:prstGeom prst="rect">
                <a:avLst/>
              </a:prstGeom>
              <a:noFill/>
            </p:spPr>
            <p:txBody>
              <a:bodyPr wrap="none" lIns="0" tIns="0" rIns="0" bIns="0" rtlCol="0">
                <a:spAutoFit/>
              </a:bodyPr>
              <a:lstStyle/>
              <a:p>
                <a14:m>
                  <m:oMath xmlns:m="http://schemas.openxmlformats.org/officeDocument/2006/math">
                    <m:sSub>
                      <m:sSubPr>
                        <m:ctrlPr>
                          <a:rPr lang="en-SG" i="1" smtClean="0">
                            <a:solidFill>
                              <a:srgbClr val="FF0000"/>
                            </a:solidFill>
                            <a:latin typeface="Cambria Math" panose="02040503050406030204" pitchFamily="18" charset="0"/>
                          </a:rPr>
                        </m:ctrlPr>
                      </m:sSubPr>
                      <m:e>
                        <m:bar>
                          <m:barPr>
                            <m:pos m:val="top"/>
                            <m:ctrlPr>
                              <a:rPr lang="en-SG" i="1">
                                <a:solidFill>
                                  <a:srgbClr val="FF0000"/>
                                </a:solidFill>
                                <a:latin typeface="Cambria Math" panose="02040503050406030204" pitchFamily="18" charset="0"/>
                              </a:rPr>
                            </m:ctrlPr>
                          </m:barPr>
                          <m:e>
                            <m:r>
                              <a:rPr lang="en-US" i="1">
                                <a:solidFill>
                                  <a:srgbClr val="FF0000"/>
                                </a:solidFill>
                                <a:latin typeface="Cambria Math" panose="02040503050406030204" pitchFamily="18" charset="0"/>
                              </a:rPr>
                              <m:t>𝑎</m:t>
                            </m:r>
                          </m:e>
                        </m:bar>
                      </m:e>
                      <m:sub>
                        <m:r>
                          <a:rPr lang="en-US" b="0" i="1" smtClean="0">
                            <a:solidFill>
                              <a:srgbClr val="FF0000"/>
                            </a:solidFill>
                            <a:latin typeface="Cambria Math" panose="02040503050406030204" pitchFamily="18" charset="0"/>
                          </a:rPr>
                          <m:t>𝑥</m:t>
                        </m:r>
                      </m:sub>
                    </m:sSub>
                  </m:oMath>
                </a14:m>
                <a:r>
                  <a:rPr lang="en-SG" dirty="0">
                    <a:solidFill>
                      <a:srgbClr val="FF0000"/>
                    </a:solidFill>
                  </a:rPr>
                  <a:t>=0</a:t>
                </a:r>
              </a:p>
            </p:txBody>
          </p:sp>
        </mc:Choice>
        <mc:Fallback xmlns="">
          <p:sp>
            <p:nvSpPr>
              <p:cNvPr id="14" name="TextBox 13">
                <a:extLst>
                  <a:ext uri="{FF2B5EF4-FFF2-40B4-BE49-F238E27FC236}">
                    <a16:creationId xmlns:a16="http://schemas.microsoft.com/office/drawing/2014/main" id="{3E47EA81-468D-457A-92D5-BE8193E356C8}"/>
                  </a:ext>
                </a:extLst>
              </p:cNvPr>
              <p:cNvSpPr txBox="1">
                <a:spLocks noRot="1" noChangeAspect="1" noMove="1" noResize="1" noEditPoints="1" noAdjustHandles="1" noChangeArrowheads="1" noChangeShapeType="1" noTextEdit="1"/>
              </p:cNvSpPr>
              <p:nvPr/>
            </p:nvSpPr>
            <p:spPr>
              <a:xfrm>
                <a:off x="1867471" y="3429000"/>
                <a:ext cx="474104" cy="276999"/>
              </a:xfrm>
              <a:prstGeom prst="rect">
                <a:avLst/>
              </a:prstGeom>
              <a:blipFill>
                <a:blip r:embed="rId5"/>
                <a:stretch>
                  <a:fillRect l="-12821" t="-28889" r="-29487" b="-5111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43CDDB4-C31B-491E-8D44-FB00AAA32DC0}"/>
                  </a:ext>
                </a:extLst>
              </p:cNvPr>
              <p:cNvSpPr txBox="1"/>
              <p:nvPr/>
            </p:nvSpPr>
            <p:spPr>
              <a:xfrm>
                <a:off x="2519314" y="3690829"/>
                <a:ext cx="731803"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i="1" smtClean="0">
                              <a:solidFill>
                                <a:srgbClr val="FF0000"/>
                              </a:solidFill>
                              <a:latin typeface="Cambria Math" panose="02040503050406030204" pitchFamily="18" charset="0"/>
                            </a:rPr>
                          </m:ctrlPr>
                        </m:sSubPr>
                        <m:e>
                          <m:bar>
                            <m:barPr>
                              <m:pos m:val="top"/>
                              <m:ctrlPr>
                                <a:rPr lang="en-SG" i="1">
                                  <a:solidFill>
                                    <a:srgbClr val="FF0000"/>
                                  </a:solidFill>
                                  <a:latin typeface="Cambria Math" panose="02040503050406030204" pitchFamily="18" charset="0"/>
                                </a:rPr>
                              </m:ctrlPr>
                            </m:barPr>
                            <m:e>
                              <m:r>
                                <a:rPr lang="en-US" i="1">
                                  <a:solidFill>
                                    <a:srgbClr val="FF0000"/>
                                  </a:solidFill>
                                  <a:latin typeface="Cambria Math" panose="02040503050406030204" pitchFamily="18" charset="0"/>
                                </a:rPr>
                                <m:t>𝑎</m:t>
                              </m:r>
                            </m:e>
                          </m:bar>
                        </m:e>
                        <m:sub>
                          <m:r>
                            <a:rPr lang="en-US" b="0" i="1" smtClean="0">
                              <a:solidFill>
                                <a:srgbClr val="FF0000"/>
                              </a:solidFill>
                              <a:latin typeface="Cambria Math" panose="02040503050406030204" pitchFamily="18" charset="0"/>
                            </a:rPr>
                            <m:t>𝑦</m:t>
                          </m:r>
                        </m:sub>
                      </m:sSub>
                      <m:r>
                        <a:rPr lang="en-US" b="0" i="1" smtClean="0">
                          <a:solidFill>
                            <a:srgbClr val="FF0000"/>
                          </a:solidFill>
                          <a:latin typeface="Cambria Math" panose="02040503050406030204" pitchFamily="18" charset="0"/>
                        </a:rPr>
                        <m:t>=0</m:t>
                      </m:r>
                    </m:oMath>
                  </m:oMathPara>
                </a14:m>
                <a:endParaRPr lang="en-SG" dirty="0">
                  <a:solidFill>
                    <a:srgbClr val="FF0000"/>
                  </a:solidFill>
                </a:endParaRPr>
              </a:p>
            </p:txBody>
          </p:sp>
        </mc:Choice>
        <mc:Fallback xmlns="">
          <p:sp>
            <p:nvSpPr>
              <p:cNvPr id="15" name="TextBox 14">
                <a:extLst>
                  <a:ext uri="{FF2B5EF4-FFF2-40B4-BE49-F238E27FC236}">
                    <a16:creationId xmlns:a16="http://schemas.microsoft.com/office/drawing/2014/main" id="{B43CDDB4-C31B-491E-8D44-FB00AAA32DC0}"/>
                  </a:ext>
                </a:extLst>
              </p:cNvPr>
              <p:cNvSpPr txBox="1">
                <a:spLocks noRot="1" noChangeAspect="1" noMove="1" noResize="1" noEditPoints="1" noAdjustHandles="1" noChangeArrowheads="1" noChangeShapeType="1" noTextEdit="1"/>
              </p:cNvSpPr>
              <p:nvPr/>
            </p:nvSpPr>
            <p:spPr>
              <a:xfrm>
                <a:off x="2519314" y="3690829"/>
                <a:ext cx="731803" cy="298928"/>
              </a:xfrm>
              <a:prstGeom prst="rect">
                <a:avLst/>
              </a:prstGeom>
              <a:blipFill>
                <a:blip r:embed="rId6"/>
                <a:stretch>
                  <a:fillRect l="-4167" r="-7500" b="-20408"/>
                </a:stretch>
              </a:blipFill>
            </p:spPr>
            <p:txBody>
              <a:bodyPr/>
              <a:lstStyle/>
              <a:p>
                <a:r>
                  <a:rPr lang="en-SG">
                    <a:noFill/>
                  </a:rPr>
                  <a:t> </a:t>
                </a:r>
              </a:p>
            </p:txBody>
          </p:sp>
        </mc:Fallback>
      </mc:AlternateContent>
    </p:spTree>
    <p:extLst>
      <p:ext uri="{BB962C8B-B14F-4D97-AF65-F5344CB8AC3E}">
        <p14:creationId xmlns:p14="http://schemas.microsoft.com/office/powerpoint/2010/main" val="3665467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44</a:t>
            </a:fld>
            <a:endParaRPr lang="en-US" altLang="en-US"/>
          </a:p>
        </p:txBody>
      </p:sp>
      <p:sp>
        <p:nvSpPr>
          <p:cNvPr id="88" name="TextBox 87"/>
          <p:cNvSpPr txBox="1"/>
          <p:nvPr/>
        </p:nvSpPr>
        <p:spPr>
          <a:xfrm>
            <a:off x="-190500" y="-219601"/>
            <a:ext cx="6847332"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8 (Solution)</a:t>
            </a:r>
          </a:p>
        </p:txBody>
      </p:sp>
      <p:pic>
        <p:nvPicPr>
          <p:cNvPr id="3" name="Picture 2"/>
          <p:cNvPicPr>
            <a:picLocks noChangeAspect="1"/>
          </p:cNvPicPr>
          <p:nvPr/>
        </p:nvPicPr>
        <p:blipFill rotWithShape="1">
          <a:blip r:embed="rId3"/>
          <a:srcRect l="24915" t="41303" r="26098" b="7416"/>
          <a:stretch/>
        </p:blipFill>
        <p:spPr>
          <a:xfrm>
            <a:off x="346840" y="1497427"/>
            <a:ext cx="3854669" cy="2103356"/>
          </a:xfrm>
          <a:prstGeom prst="rect">
            <a:avLst/>
          </a:prstGeom>
        </p:spPr>
      </p:pic>
      <p:pic>
        <p:nvPicPr>
          <p:cNvPr id="7" name="Picture 6">
            <a:extLst>
              <a:ext uri="{FF2B5EF4-FFF2-40B4-BE49-F238E27FC236}">
                <a16:creationId xmlns:a16="http://schemas.microsoft.com/office/drawing/2014/main" id="{4FADB5E6-A1BC-40C6-B074-143175F5A50E}"/>
              </a:ext>
            </a:extLst>
          </p:cNvPr>
          <p:cNvPicPr>
            <a:picLocks noChangeAspect="1"/>
          </p:cNvPicPr>
          <p:nvPr/>
        </p:nvPicPr>
        <p:blipFill rotWithShape="1">
          <a:blip r:embed="rId4"/>
          <a:srcRect l="48246"/>
          <a:stretch/>
        </p:blipFill>
        <p:spPr>
          <a:xfrm>
            <a:off x="6718852" y="1127274"/>
            <a:ext cx="3097785" cy="1587675"/>
          </a:xfrm>
          <a:prstGeom prst="rect">
            <a:avLst/>
          </a:prstGeom>
        </p:spPr>
      </p:pic>
      <p:pic>
        <p:nvPicPr>
          <p:cNvPr id="8" name="Picture 7">
            <a:extLst>
              <a:ext uri="{FF2B5EF4-FFF2-40B4-BE49-F238E27FC236}">
                <a16:creationId xmlns:a16="http://schemas.microsoft.com/office/drawing/2014/main" id="{E2F19B96-E267-4AC6-8A8A-E700E1B2718F}"/>
              </a:ext>
            </a:extLst>
          </p:cNvPr>
          <p:cNvPicPr>
            <a:picLocks noChangeAspect="1"/>
          </p:cNvPicPr>
          <p:nvPr/>
        </p:nvPicPr>
        <p:blipFill rotWithShape="1">
          <a:blip r:embed="rId5"/>
          <a:srcRect l="51798"/>
          <a:stretch/>
        </p:blipFill>
        <p:spPr>
          <a:xfrm>
            <a:off x="6656831" y="2653612"/>
            <a:ext cx="2512763" cy="2978880"/>
          </a:xfrm>
          <a:prstGeom prst="rect">
            <a:avLst/>
          </a:prstGeom>
        </p:spPr>
      </p:pic>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18C69F35-0BFB-40E9-A625-D9DB8F19424C}"/>
                  </a:ext>
                </a:extLst>
              </p14:cNvPr>
              <p14:cNvContentPartPr/>
              <p14:nvPr/>
            </p14:nvContentPartPr>
            <p14:xfrm>
              <a:off x="7001207" y="2123020"/>
              <a:ext cx="50400" cy="55800"/>
            </p14:xfrm>
          </p:contentPart>
        </mc:Choice>
        <mc:Fallback xmlns="">
          <p:pic>
            <p:nvPicPr>
              <p:cNvPr id="20" name="Ink 19">
                <a:extLst>
                  <a:ext uri="{FF2B5EF4-FFF2-40B4-BE49-F238E27FC236}">
                    <a16:creationId xmlns:a16="http://schemas.microsoft.com/office/drawing/2014/main" id="{18C69F35-0BFB-40E9-A625-D9DB8F19424C}"/>
                  </a:ext>
                </a:extLst>
              </p:cNvPr>
              <p:cNvPicPr/>
              <p:nvPr/>
            </p:nvPicPr>
            <p:blipFill>
              <a:blip r:embed="rId7"/>
              <a:stretch>
                <a:fillRect/>
              </a:stretch>
            </p:blipFill>
            <p:spPr>
              <a:xfrm>
                <a:off x="6992567" y="2114020"/>
                <a:ext cx="680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5" name="Ink 24">
                <a:extLst>
                  <a:ext uri="{FF2B5EF4-FFF2-40B4-BE49-F238E27FC236}">
                    <a16:creationId xmlns:a16="http://schemas.microsoft.com/office/drawing/2014/main" id="{82ECFF82-522D-45F4-B28E-568A2DAC910E}"/>
                  </a:ext>
                </a:extLst>
              </p14:cNvPr>
              <p14:cNvContentPartPr/>
              <p14:nvPr/>
            </p14:nvContentPartPr>
            <p14:xfrm>
              <a:off x="7018487" y="2525860"/>
              <a:ext cx="52560" cy="64800"/>
            </p14:xfrm>
          </p:contentPart>
        </mc:Choice>
        <mc:Fallback xmlns="">
          <p:pic>
            <p:nvPicPr>
              <p:cNvPr id="25" name="Ink 24">
                <a:extLst>
                  <a:ext uri="{FF2B5EF4-FFF2-40B4-BE49-F238E27FC236}">
                    <a16:creationId xmlns:a16="http://schemas.microsoft.com/office/drawing/2014/main" id="{82ECFF82-522D-45F4-B28E-568A2DAC910E}"/>
                  </a:ext>
                </a:extLst>
              </p:cNvPr>
              <p:cNvPicPr/>
              <p:nvPr/>
            </p:nvPicPr>
            <p:blipFill>
              <a:blip r:embed="rId9"/>
              <a:stretch>
                <a:fillRect/>
              </a:stretch>
            </p:blipFill>
            <p:spPr>
              <a:xfrm>
                <a:off x="7009487" y="2517220"/>
                <a:ext cx="70200" cy="82440"/>
              </a:xfrm>
              <a:prstGeom prst="rect">
                <a:avLst/>
              </a:prstGeom>
            </p:spPr>
          </p:pic>
        </mc:Fallback>
      </mc:AlternateContent>
      <p:sp>
        <p:nvSpPr>
          <p:cNvPr id="26" name="Rectangle 25">
            <a:extLst>
              <a:ext uri="{FF2B5EF4-FFF2-40B4-BE49-F238E27FC236}">
                <a16:creationId xmlns:a16="http://schemas.microsoft.com/office/drawing/2014/main" id="{A8D5ED26-C1D7-4352-B417-110DB76094F3}"/>
              </a:ext>
            </a:extLst>
          </p:cNvPr>
          <p:cNvSpPr/>
          <p:nvPr/>
        </p:nvSpPr>
        <p:spPr>
          <a:xfrm>
            <a:off x="4953000" y="1148181"/>
            <a:ext cx="1346331" cy="369332"/>
          </a:xfrm>
          <a:prstGeom prst="rect">
            <a:avLst/>
          </a:prstGeom>
        </p:spPr>
        <p:txBody>
          <a:bodyPr wrap="none">
            <a:spAutoFit/>
          </a:bodyPr>
          <a:lstStyle/>
          <a:p>
            <a:pPr>
              <a:spcBef>
                <a:spcPct val="20000"/>
              </a:spcBef>
            </a:pPr>
            <a:r>
              <a:rPr lang="en-US" altLang="en-US" b="1" u="sng">
                <a:solidFill>
                  <a:srgbClr val="0000FF"/>
                </a:solidFill>
              </a:rPr>
              <a:t>Kinematics: </a:t>
            </a:r>
            <a:endParaRPr lang="en-US" altLang="en-US" b="1" u="sng" dirty="0">
              <a:solidFill>
                <a:srgbClr val="0000FF"/>
              </a:solidFill>
            </a:endParaRPr>
          </a:p>
        </p:txBody>
      </p:sp>
      <p:sp>
        <p:nvSpPr>
          <p:cNvPr id="27" name="Rectangle 26">
            <a:extLst>
              <a:ext uri="{FF2B5EF4-FFF2-40B4-BE49-F238E27FC236}">
                <a16:creationId xmlns:a16="http://schemas.microsoft.com/office/drawing/2014/main" id="{35627B58-3DD4-428B-AF66-BD8A3C58D086}"/>
              </a:ext>
            </a:extLst>
          </p:cNvPr>
          <p:cNvSpPr/>
          <p:nvPr/>
        </p:nvSpPr>
        <p:spPr>
          <a:xfrm>
            <a:off x="4952999" y="2653612"/>
            <a:ext cx="1045479" cy="369332"/>
          </a:xfrm>
          <a:prstGeom prst="rect">
            <a:avLst/>
          </a:prstGeom>
        </p:spPr>
        <p:txBody>
          <a:bodyPr wrap="none">
            <a:spAutoFit/>
          </a:bodyPr>
          <a:lstStyle/>
          <a:p>
            <a:pPr>
              <a:spcBef>
                <a:spcPct val="20000"/>
              </a:spcBef>
            </a:pPr>
            <a:r>
              <a:rPr lang="en-US" altLang="en-US" b="1" u="sng" dirty="0">
                <a:solidFill>
                  <a:srgbClr val="0000FF"/>
                </a:solidFill>
              </a:rPr>
              <a:t>Kinetics: </a:t>
            </a:r>
          </a:p>
        </p:txBody>
      </p:sp>
      <p:sp>
        <p:nvSpPr>
          <p:cNvPr id="28" name="Arc 27">
            <a:extLst>
              <a:ext uri="{FF2B5EF4-FFF2-40B4-BE49-F238E27FC236}">
                <a16:creationId xmlns:a16="http://schemas.microsoft.com/office/drawing/2014/main" id="{B1A3FBEC-05E6-486F-8E5A-56ADA007F4F4}"/>
              </a:ext>
            </a:extLst>
          </p:cNvPr>
          <p:cNvSpPr/>
          <p:nvPr/>
        </p:nvSpPr>
        <p:spPr>
          <a:xfrm rot="13871696">
            <a:off x="246225" y="1775977"/>
            <a:ext cx="1906365" cy="1690097"/>
          </a:xfrm>
          <a:prstGeom prst="arc">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29" name="Rectangle 28">
            <a:extLst>
              <a:ext uri="{FF2B5EF4-FFF2-40B4-BE49-F238E27FC236}">
                <a16:creationId xmlns:a16="http://schemas.microsoft.com/office/drawing/2014/main" id="{D24AA494-3070-42BF-8E58-22582D25296B}"/>
              </a:ext>
            </a:extLst>
          </p:cNvPr>
          <p:cNvSpPr/>
          <p:nvPr/>
        </p:nvSpPr>
        <p:spPr>
          <a:xfrm>
            <a:off x="191985" y="1736445"/>
            <a:ext cx="349776" cy="369332"/>
          </a:xfrm>
          <a:prstGeom prst="rect">
            <a:avLst/>
          </a:prstGeom>
        </p:spPr>
        <p:txBody>
          <a:bodyPr wrap="none">
            <a:spAutoFit/>
          </a:bodyPr>
          <a:lstStyle/>
          <a:p>
            <a:r>
              <a:rPr lang="el-GR" b="1" i="1" dirty="0">
                <a:solidFill>
                  <a:srgbClr val="FF0000"/>
                </a:solidFill>
              </a:rPr>
              <a:t>ω</a:t>
            </a:r>
            <a:endParaRPr lang="en-SG" dirty="0"/>
          </a:p>
        </p:txBody>
      </p:sp>
      <p:sp>
        <p:nvSpPr>
          <p:cNvPr id="30" name="Rectangle 29">
            <a:extLst>
              <a:ext uri="{FF2B5EF4-FFF2-40B4-BE49-F238E27FC236}">
                <a16:creationId xmlns:a16="http://schemas.microsoft.com/office/drawing/2014/main" id="{AEACB50D-F16D-4AEC-B8ED-B72DA95FE195}"/>
              </a:ext>
            </a:extLst>
          </p:cNvPr>
          <p:cNvSpPr/>
          <p:nvPr/>
        </p:nvSpPr>
        <p:spPr>
          <a:xfrm>
            <a:off x="432203" y="1517513"/>
            <a:ext cx="319318" cy="369332"/>
          </a:xfrm>
          <a:prstGeom prst="rect">
            <a:avLst/>
          </a:prstGeom>
        </p:spPr>
        <p:txBody>
          <a:bodyPr wrap="none">
            <a:spAutoFit/>
          </a:bodyPr>
          <a:lstStyle/>
          <a:p>
            <a:r>
              <a:rPr lang="el-GR" b="1" i="1" dirty="0">
                <a:solidFill>
                  <a:srgbClr val="FF0000"/>
                </a:solidFill>
              </a:rPr>
              <a:t>α</a:t>
            </a:r>
            <a:endParaRPr lang="en-SG" dirty="0"/>
          </a:p>
        </p:txBody>
      </p:sp>
      <p:sp>
        <p:nvSpPr>
          <p:cNvPr id="31" name="TextBox 30">
            <a:extLst>
              <a:ext uri="{FF2B5EF4-FFF2-40B4-BE49-F238E27FC236}">
                <a16:creationId xmlns:a16="http://schemas.microsoft.com/office/drawing/2014/main" id="{C1A6E652-BC1E-49C9-8C74-2F5D6191AB8B}"/>
              </a:ext>
            </a:extLst>
          </p:cNvPr>
          <p:cNvSpPr txBox="1"/>
          <p:nvPr/>
        </p:nvSpPr>
        <p:spPr>
          <a:xfrm>
            <a:off x="3018828" y="2138849"/>
            <a:ext cx="330540" cy="369332"/>
          </a:xfrm>
          <a:prstGeom prst="rect">
            <a:avLst/>
          </a:prstGeom>
          <a:noFill/>
        </p:spPr>
        <p:txBody>
          <a:bodyPr wrap="none" rtlCol="0">
            <a:spAutoFit/>
          </a:bodyPr>
          <a:lstStyle/>
          <a:p>
            <a:r>
              <a:rPr lang="en-US" dirty="0"/>
              <a:t>G</a:t>
            </a:r>
            <a:endParaRPr lang="en-SG" dirty="0"/>
          </a:p>
        </p:txBody>
      </p:sp>
      <p:sp>
        <p:nvSpPr>
          <p:cNvPr id="32" name="Oval 31">
            <a:extLst>
              <a:ext uri="{FF2B5EF4-FFF2-40B4-BE49-F238E27FC236}">
                <a16:creationId xmlns:a16="http://schemas.microsoft.com/office/drawing/2014/main" id="{6E71D1F2-CB4C-454D-97E8-C4FA1759C49B}"/>
              </a:ext>
            </a:extLst>
          </p:cNvPr>
          <p:cNvSpPr/>
          <p:nvPr/>
        </p:nvSpPr>
        <p:spPr>
          <a:xfrm>
            <a:off x="3041053" y="2475109"/>
            <a:ext cx="64800" cy="648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4" name="Straight Arrow Connector 33">
            <a:extLst>
              <a:ext uri="{FF2B5EF4-FFF2-40B4-BE49-F238E27FC236}">
                <a16:creationId xmlns:a16="http://schemas.microsoft.com/office/drawing/2014/main" id="{F0DDCC1B-2C08-48DA-AD0C-43F8F98A0757}"/>
              </a:ext>
            </a:extLst>
          </p:cNvPr>
          <p:cNvCxnSpPr>
            <a:cxnSpLocks/>
          </p:cNvCxnSpPr>
          <p:nvPr/>
        </p:nvCxnSpPr>
        <p:spPr>
          <a:xfrm flipH="1">
            <a:off x="2520560" y="2508452"/>
            <a:ext cx="540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935CCAB-DEC8-4DC7-B5EC-0661F00060CE}"/>
              </a:ext>
            </a:extLst>
          </p:cNvPr>
          <p:cNvCxnSpPr>
            <a:cxnSpLocks/>
          </p:cNvCxnSpPr>
          <p:nvPr/>
        </p:nvCxnSpPr>
        <p:spPr>
          <a:xfrm rot="16200000" flipH="1">
            <a:off x="2803453" y="2777509"/>
            <a:ext cx="540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09464FA-4948-420A-A34D-19ADF98C9C35}"/>
                  </a:ext>
                </a:extLst>
              </p:cNvPr>
              <p:cNvSpPr txBox="1"/>
              <p:nvPr/>
            </p:nvSpPr>
            <p:spPr>
              <a:xfrm>
                <a:off x="2487673" y="2576449"/>
                <a:ext cx="3025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i="1" smtClean="0">
                              <a:solidFill>
                                <a:srgbClr val="FF0000"/>
                              </a:solidFill>
                              <a:latin typeface="Cambria Math" panose="02040503050406030204" pitchFamily="18" charset="0"/>
                            </a:rPr>
                          </m:ctrlPr>
                        </m:sSubPr>
                        <m:e>
                          <m:bar>
                            <m:barPr>
                              <m:pos m:val="top"/>
                              <m:ctrlPr>
                                <a:rPr lang="en-SG" i="1">
                                  <a:solidFill>
                                    <a:srgbClr val="FF0000"/>
                                  </a:solidFill>
                                  <a:latin typeface="Cambria Math" panose="02040503050406030204" pitchFamily="18" charset="0"/>
                                </a:rPr>
                              </m:ctrlPr>
                            </m:barPr>
                            <m:e>
                              <m:r>
                                <a:rPr lang="en-US" i="1">
                                  <a:solidFill>
                                    <a:srgbClr val="FF0000"/>
                                  </a:solidFill>
                                  <a:latin typeface="Cambria Math" panose="02040503050406030204" pitchFamily="18" charset="0"/>
                                </a:rPr>
                                <m:t>𝑎</m:t>
                              </m:r>
                            </m:e>
                          </m:bar>
                        </m:e>
                        <m:sub>
                          <m:r>
                            <a:rPr lang="en-US" b="0" i="1" smtClean="0">
                              <a:solidFill>
                                <a:srgbClr val="FF0000"/>
                              </a:solidFill>
                              <a:latin typeface="Cambria Math" panose="02040503050406030204" pitchFamily="18" charset="0"/>
                            </a:rPr>
                            <m:t>𝑛</m:t>
                          </m:r>
                        </m:sub>
                      </m:sSub>
                    </m:oMath>
                  </m:oMathPara>
                </a14:m>
                <a:endParaRPr lang="en-SG" dirty="0">
                  <a:solidFill>
                    <a:srgbClr val="FF0000"/>
                  </a:solidFill>
                </a:endParaRPr>
              </a:p>
            </p:txBody>
          </p:sp>
        </mc:Choice>
        <mc:Fallback xmlns="">
          <p:sp>
            <p:nvSpPr>
              <p:cNvPr id="35" name="TextBox 34">
                <a:extLst>
                  <a:ext uri="{FF2B5EF4-FFF2-40B4-BE49-F238E27FC236}">
                    <a16:creationId xmlns:a16="http://schemas.microsoft.com/office/drawing/2014/main" id="{F09464FA-4948-420A-A34D-19ADF98C9C35}"/>
                  </a:ext>
                </a:extLst>
              </p:cNvPr>
              <p:cNvSpPr txBox="1">
                <a:spLocks noRot="1" noChangeAspect="1" noMove="1" noResize="1" noEditPoints="1" noAdjustHandles="1" noChangeArrowheads="1" noChangeShapeType="1" noTextEdit="1"/>
              </p:cNvSpPr>
              <p:nvPr/>
            </p:nvSpPr>
            <p:spPr>
              <a:xfrm>
                <a:off x="2487673" y="2576449"/>
                <a:ext cx="302583" cy="276999"/>
              </a:xfrm>
              <a:prstGeom prst="rect">
                <a:avLst/>
              </a:prstGeom>
              <a:blipFill>
                <a:blip r:embed="rId10"/>
                <a:stretch>
                  <a:fillRect l="-12000" r="-2000" b="-1111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2B67D9B-FA6E-4013-89B7-C50105E5F787}"/>
                  </a:ext>
                </a:extLst>
              </p:cNvPr>
              <p:cNvSpPr txBox="1"/>
              <p:nvPr/>
            </p:nvSpPr>
            <p:spPr>
              <a:xfrm>
                <a:off x="3139516" y="2838278"/>
                <a:ext cx="2689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i="1" smtClean="0">
                              <a:solidFill>
                                <a:srgbClr val="FF0000"/>
                              </a:solidFill>
                              <a:latin typeface="Cambria Math" panose="02040503050406030204" pitchFamily="18" charset="0"/>
                            </a:rPr>
                          </m:ctrlPr>
                        </m:sSubPr>
                        <m:e>
                          <m:bar>
                            <m:barPr>
                              <m:pos m:val="top"/>
                              <m:ctrlPr>
                                <a:rPr lang="en-SG" i="1">
                                  <a:solidFill>
                                    <a:srgbClr val="FF0000"/>
                                  </a:solidFill>
                                  <a:latin typeface="Cambria Math" panose="02040503050406030204" pitchFamily="18" charset="0"/>
                                </a:rPr>
                              </m:ctrlPr>
                            </m:barPr>
                            <m:e>
                              <m:r>
                                <a:rPr lang="en-US" i="1">
                                  <a:solidFill>
                                    <a:srgbClr val="FF0000"/>
                                  </a:solidFill>
                                  <a:latin typeface="Cambria Math" panose="02040503050406030204" pitchFamily="18" charset="0"/>
                                </a:rPr>
                                <m:t>𝑎</m:t>
                              </m:r>
                            </m:e>
                          </m:bar>
                        </m:e>
                        <m:sub>
                          <m:r>
                            <a:rPr lang="en-US" b="0" i="1" smtClean="0">
                              <a:solidFill>
                                <a:srgbClr val="FF0000"/>
                              </a:solidFill>
                              <a:latin typeface="Cambria Math" panose="02040503050406030204" pitchFamily="18" charset="0"/>
                            </a:rPr>
                            <m:t>𝑡</m:t>
                          </m:r>
                        </m:sub>
                      </m:sSub>
                    </m:oMath>
                  </m:oMathPara>
                </a14:m>
                <a:endParaRPr lang="en-SG" dirty="0">
                  <a:solidFill>
                    <a:srgbClr val="FF0000"/>
                  </a:solidFill>
                </a:endParaRPr>
              </a:p>
            </p:txBody>
          </p:sp>
        </mc:Choice>
        <mc:Fallback xmlns="">
          <p:sp>
            <p:nvSpPr>
              <p:cNvPr id="38" name="TextBox 37">
                <a:extLst>
                  <a:ext uri="{FF2B5EF4-FFF2-40B4-BE49-F238E27FC236}">
                    <a16:creationId xmlns:a16="http://schemas.microsoft.com/office/drawing/2014/main" id="{C2B67D9B-FA6E-4013-89B7-C50105E5F787}"/>
                  </a:ext>
                </a:extLst>
              </p:cNvPr>
              <p:cNvSpPr txBox="1">
                <a:spLocks noRot="1" noChangeAspect="1" noMove="1" noResize="1" noEditPoints="1" noAdjustHandles="1" noChangeArrowheads="1" noChangeShapeType="1" noTextEdit="1"/>
              </p:cNvSpPr>
              <p:nvPr/>
            </p:nvSpPr>
            <p:spPr>
              <a:xfrm>
                <a:off x="3139516" y="2838278"/>
                <a:ext cx="268920" cy="276999"/>
              </a:xfrm>
              <a:prstGeom prst="rect">
                <a:avLst/>
              </a:prstGeom>
              <a:blipFill>
                <a:blip r:embed="rId11"/>
                <a:stretch>
                  <a:fillRect l="-13636" r="-4545" b="-15556"/>
                </a:stretch>
              </a:blipFill>
            </p:spPr>
            <p:txBody>
              <a:bodyPr/>
              <a:lstStyle/>
              <a:p>
                <a:r>
                  <a:rPr lang="en-SG">
                    <a:noFill/>
                  </a:rPr>
                  <a:t> </a:t>
                </a:r>
              </a:p>
            </p:txBody>
          </p:sp>
        </mc:Fallback>
      </mc:AlternateContent>
      <p:cxnSp>
        <p:nvCxnSpPr>
          <p:cNvPr id="39" name="Straight Connector 38">
            <a:extLst>
              <a:ext uri="{FF2B5EF4-FFF2-40B4-BE49-F238E27FC236}">
                <a16:creationId xmlns:a16="http://schemas.microsoft.com/office/drawing/2014/main" id="{15CEC50C-87F8-4071-A856-2EEA5AEC1059}"/>
              </a:ext>
            </a:extLst>
          </p:cNvPr>
          <p:cNvCxnSpPr/>
          <p:nvPr/>
        </p:nvCxnSpPr>
        <p:spPr>
          <a:xfrm flipV="1">
            <a:off x="1463040" y="1812897"/>
            <a:ext cx="0" cy="6622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D5F2433-3BBE-4176-8B72-03239DB5DAC7}"/>
              </a:ext>
            </a:extLst>
          </p:cNvPr>
          <p:cNvCxnSpPr/>
          <p:nvPr/>
        </p:nvCxnSpPr>
        <p:spPr>
          <a:xfrm flipV="1">
            <a:off x="3073453" y="1812897"/>
            <a:ext cx="0" cy="6622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3BC3677-DC27-435D-AD3B-BE5BD1A1725E}"/>
              </a:ext>
            </a:extLst>
          </p:cNvPr>
          <p:cNvSpPr txBox="1"/>
          <p:nvPr/>
        </p:nvSpPr>
        <p:spPr>
          <a:xfrm>
            <a:off x="1752425" y="1791869"/>
            <a:ext cx="870751" cy="338554"/>
          </a:xfrm>
          <a:prstGeom prst="rect">
            <a:avLst/>
          </a:prstGeom>
          <a:noFill/>
        </p:spPr>
        <p:txBody>
          <a:bodyPr wrap="none" rtlCol="0">
            <a:spAutoFit/>
          </a:bodyPr>
          <a:lstStyle/>
          <a:p>
            <a:r>
              <a:rPr lang="en-US" sz="1600" dirty="0"/>
              <a:t>140 mm</a:t>
            </a:r>
            <a:endParaRPr lang="en-SG" sz="1600" dirty="0"/>
          </a:p>
        </p:txBody>
      </p:sp>
      <p:cxnSp>
        <p:nvCxnSpPr>
          <p:cNvPr id="43" name="Straight Arrow Connector 42">
            <a:extLst>
              <a:ext uri="{FF2B5EF4-FFF2-40B4-BE49-F238E27FC236}">
                <a16:creationId xmlns:a16="http://schemas.microsoft.com/office/drawing/2014/main" id="{5BC3C595-E973-430A-A02D-876FE4546F2F}"/>
              </a:ext>
            </a:extLst>
          </p:cNvPr>
          <p:cNvCxnSpPr/>
          <p:nvPr/>
        </p:nvCxnSpPr>
        <p:spPr>
          <a:xfrm>
            <a:off x="2638964" y="1965835"/>
            <a:ext cx="3748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FD62470-09DB-4167-AD62-2B0FEFF87D27}"/>
              </a:ext>
            </a:extLst>
          </p:cNvPr>
          <p:cNvCxnSpPr>
            <a:stCxn id="40" idx="1"/>
          </p:cNvCxnSpPr>
          <p:nvPr/>
        </p:nvCxnSpPr>
        <p:spPr>
          <a:xfrm flipH="1">
            <a:off x="1463040" y="1961146"/>
            <a:ext cx="2893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705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45</a:t>
            </a:fld>
            <a:endParaRPr lang="en-US" altLang="en-US"/>
          </a:p>
        </p:txBody>
      </p:sp>
      <p:sp>
        <p:nvSpPr>
          <p:cNvPr id="88" name="TextBox 87"/>
          <p:cNvSpPr txBox="1"/>
          <p:nvPr/>
        </p:nvSpPr>
        <p:spPr>
          <a:xfrm>
            <a:off x="-190500" y="-219601"/>
            <a:ext cx="6847332"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8 (Solution)</a:t>
            </a:r>
          </a:p>
        </p:txBody>
      </p:sp>
      <p:pic>
        <p:nvPicPr>
          <p:cNvPr id="3" name="Picture 2"/>
          <p:cNvPicPr>
            <a:picLocks noChangeAspect="1"/>
          </p:cNvPicPr>
          <p:nvPr/>
        </p:nvPicPr>
        <p:blipFill rotWithShape="1">
          <a:blip r:embed="rId3"/>
          <a:srcRect l="24915" t="41303" r="26098" b="7416"/>
          <a:stretch/>
        </p:blipFill>
        <p:spPr>
          <a:xfrm>
            <a:off x="527938" y="1058351"/>
            <a:ext cx="3854669" cy="2103356"/>
          </a:xfrm>
          <a:prstGeom prst="rect">
            <a:avLst/>
          </a:prstGeom>
        </p:spPr>
      </p:pic>
      <p:sp>
        <p:nvSpPr>
          <p:cNvPr id="30" name="Rectangle 29">
            <a:extLst>
              <a:ext uri="{FF2B5EF4-FFF2-40B4-BE49-F238E27FC236}">
                <a16:creationId xmlns:a16="http://schemas.microsoft.com/office/drawing/2014/main" id="{AEACB50D-F16D-4AEC-B8ED-B72DA95FE195}"/>
              </a:ext>
            </a:extLst>
          </p:cNvPr>
          <p:cNvSpPr/>
          <p:nvPr/>
        </p:nvSpPr>
        <p:spPr>
          <a:xfrm>
            <a:off x="1408431" y="944252"/>
            <a:ext cx="641329" cy="369332"/>
          </a:xfrm>
          <a:prstGeom prst="rect">
            <a:avLst/>
          </a:prstGeom>
        </p:spPr>
        <p:txBody>
          <a:bodyPr wrap="none">
            <a:spAutoFit/>
          </a:bodyPr>
          <a:lstStyle/>
          <a:p>
            <a:r>
              <a:rPr lang="en-US" b="1" i="1" dirty="0" err="1">
                <a:solidFill>
                  <a:srgbClr val="FF0000"/>
                </a:solidFill>
              </a:rPr>
              <a:t>W</a:t>
            </a:r>
            <a:r>
              <a:rPr lang="en-US" b="1" i="1" baseline="-25000" dirty="0" err="1">
                <a:solidFill>
                  <a:srgbClr val="FF0000"/>
                </a:solidFill>
              </a:rPr>
              <a:t>disk</a:t>
            </a:r>
            <a:endParaRPr lang="en-SG" baseline="-25000" dirty="0"/>
          </a:p>
        </p:txBody>
      </p:sp>
      <p:sp>
        <p:nvSpPr>
          <p:cNvPr id="31" name="TextBox 30">
            <a:extLst>
              <a:ext uri="{FF2B5EF4-FFF2-40B4-BE49-F238E27FC236}">
                <a16:creationId xmlns:a16="http://schemas.microsoft.com/office/drawing/2014/main" id="{C1A6E652-BC1E-49C9-8C74-2F5D6191AB8B}"/>
              </a:ext>
            </a:extLst>
          </p:cNvPr>
          <p:cNvSpPr txBox="1"/>
          <p:nvPr/>
        </p:nvSpPr>
        <p:spPr>
          <a:xfrm>
            <a:off x="3199926" y="1699773"/>
            <a:ext cx="330540" cy="369332"/>
          </a:xfrm>
          <a:prstGeom prst="rect">
            <a:avLst/>
          </a:prstGeom>
          <a:noFill/>
        </p:spPr>
        <p:txBody>
          <a:bodyPr wrap="none" rtlCol="0">
            <a:spAutoFit/>
          </a:bodyPr>
          <a:lstStyle/>
          <a:p>
            <a:r>
              <a:rPr lang="en-US" dirty="0"/>
              <a:t>G</a:t>
            </a:r>
            <a:endParaRPr lang="en-SG" dirty="0"/>
          </a:p>
        </p:txBody>
      </p:sp>
      <p:sp>
        <p:nvSpPr>
          <p:cNvPr id="32" name="Oval 31">
            <a:extLst>
              <a:ext uri="{FF2B5EF4-FFF2-40B4-BE49-F238E27FC236}">
                <a16:creationId xmlns:a16="http://schemas.microsoft.com/office/drawing/2014/main" id="{6E71D1F2-CB4C-454D-97E8-C4FA1759C49B}"/>
              </a:ext>
            </a:extLst>
          </p:cNvPr>
          <p:cNvSpPr/>
          <p:nvPr/>
        </p:nvSpPr>
        <p:spPr>
          <a:xfrm>
            <a:off x="3222151" y="2036033"/>
            <a:ext cx="64800" cy="648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9" name="Straight Connector 38">
            <a:extLst>
              <a:ext uri="{FF2B5EF4-FFF2-40B4-BE49-F238E27FC236}">
                <a16:creationId xmlns:a16="http://schemas.microsoft.com/office/drawing/2014/main" id="{15CEC50C-87F8-4071-A856-2EEA5AEC1059}"/>
              </a:ext>
            </a:extLst>
          </p:cNvPr>
          <p:cNvCxnSpPr/>
          <p:nvPr/>
        </p:nvCxnSpPr>
        <p:spPr>
          <a:xfrm flipV="1">
            <a:off x="1644138" y="1373821"/>
            <a:ext cx="0" cy="662212"/>
          </a:xfrm>
          <a:prstGeom prst="line">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14682DD-14D0-47FC-AAD4-FC99CFCF2EFB}"/>
              </a:ext>
            </a:extLst>
          </p:cNvPr>
          <p:cNvPicPr>
            <a:picLocks noChangeAspect="1"/>
          </p:cNvPicPr>
          <p:nvPr/>
        </p:nvPicPr>
        <p:blipFill>
          <a:blip r:embed="rId4"/>
          <a:stretch>
            <a:fillRect/>
          </a:stretch>
        </p:blipFill>
        <p:spPr>
          <a:xfrm>
            <a:off x="215839" y="3477177"/>
            <a:ext cx="9000001" cy="2835042"/>
          </a:xfrm>
          <a:prstGeom prst="rect">
            <a:avLst/>
          </a:prstGeom>
        </p:spPr>
      </p:pic>
      <p:pic>
        <p:nvPicPr>
          <p:cNvPr id="33" name="Picture 32">
            <a:extLst>
              <a:ext uri="{FF2B5EF4-FFF2-40B4-BE49-F238E27FC236}">
                <a16:creationId xmlns:a16="http://schemas.microsoft.com/office/drawing/2014/main" id="{846C5543-F49E-4731-AB17-917F686CE493}"/>
              </a:ext>
            </a:extLst>
          </p:cNvPr>
          <p:cNvPicPr>
            <a:picLocks noChangeAspect="1"/>
          </p:cNvPicPr>
          <p:nvPr/>
        </p:nvPicPr>
        <p:blipFill rotWithShape="1">
          <a:blip r:embed="rId3"/>
          <a:srcRect l="24915" t="41303" r="26098" b="7416"/>
          <a:stretch/>
        </p:blipFill>
        <p:spPr>
          <a:xfrm>
            <a:off x="5725167" y="1085695"/>
            <a:ext cx="3854669" cy="2103356"/>
          </a:xfrm>
          <a:prstGeom prst="rect">
            <a:avLst/>
          </a:prstGeom>
        </p:spPr>
      </p:pic>
      <p:sp>
        <p:nvSpPr>
          <p:cNvPr id="42" name="Rectangle 41">
            <a:extLst>
              <a:ext uri="{FF2B5EF4-FFF2-40B4-BE49-F238E27FC236}">
                <a16:creationId xmlns:a16="http://schemas.microsoft.com/office/drawing/2014/main" id="{970EC61A-BAB3-4960-9172-A57FBE9D2FA8}"/>
              </a:ext>
            </a:extLst>
          </p:cNvPr>
          <p:cNvSpPr/>
          <p:nvPr/>
        </p:nvSpPr>
        <p:spPr>
          <a:xfrm>
            <a:off x="6737040" y="1402259"/>
            <a:ext cx="635110" cy="369332"/>
          </a:xfrm>
          <a:prstGeom prst="rect">
            <a:avLst/>
          </a:prstGeom>
        </p:spPr>
        <p:txBody>
          <a:bodyPr wrap="none">
            <a:spAutoFit/>
          </a:bodyPr>
          <a:lstStyle/>
          <a:p>
            <a:r>
              <a:rPr lang="en-US" i="1" dirty="0" err="1">
                <a:solidFill>
                  <a:srgbClr val="FF0000"/>
                </a:solidFill>
              </a:rPr>
              <a:t>I</a:t>
            </a:r>
            <a:r>
              <a:rPr lang="en-US" i="1" baseline="-25000" dirty="0" err="1">
                <a:solidFill>
                  <a:srgbClr val="FF0000"/>
                </a:solidFill>
              </a:rPr>
              <a:t>disk</a:t>
            </a:r>
            <a:r>
              <a:rPr lang="el-GR" b="1" i="1" dirty="0">
                <a:solidFill>
                  <a:srgbClr val="FF0000"/>
                </a:solidFill>
              </a:rPr>
              <a:t>α</a:t>
            </a:r>
            <a:endParaRPr lang="en-SG" dirty="0"/>
          </a:p>
        </p:txBody>
      </p:sp>
      <p:sp>
        <p:nvSpPr>
          <p:cNvPr id="44" name="TextBox 43">
            <a:extLst>
              <a:ext uri="{FF2B5EF4-FFF2-40B4-BE49-F238E27FC236}">
                <a16:creationId xmlns:a16="http://schemas.microsoft.com/office/drawing/2014/main" id="{3AAF6FA7-E961-47C6-9369-BD56FEAFAE34}"/>
              </a:ext>
            </a:extLst>
          </p:cNvPr>
          <p:cNvSpPr txBox="1"/>
          <p:nvPr/>
        </p:nvSpPr>
        <p:spPr>
          <a:xfrm>
            <a:off x="8397155" y="1727117"/>
            <a:ext cx="330540" cy="369332"/>
          </a:xfrm>
          <a:prstGeom prst="rect">
            <a:avLst/>
          </a:prstGeom>
          <a:noFill/>
        </p:spPr>
        <p:txBody>
          <a:bodyPr wrap="none" rtlCol="0">
            <a:spAutoFit/>
          </a:bodyPr>
          <a:lstStyle/>
          <a:p>
            <a:r>
              <a:rPr lang="en-US" dirty="0"/>
              <a:t>G</a:t>
            </a:r>
            <a:endParaRPr lang="en-SG" dirty="0"/>
          </a:p>
        </p:txBody>
      </p:sp>
      <p:sp>
        <p:nvSpPr>
          <p:cNvPr id="46" name="Oval 45">
            <a:extLst>
              <a:ext uri="{FF2B5EF4-FFF2-40B4-BE49-F238E27FC236}">
                <a16:creationId xmlns:a16="http://schemas.microsoft.com/office/drawing/2014/main" id="{008F421F-104A-4110-8BFC-E7CF65CF27B9}"/>
              </a:ext>
            </a:extLst>
          </p:cNvPr>
          <p:cNvSpPr/>
          <p:nvPr/>
        </p:nvSpPr>
        <p:spPr>
          <a:xfrm>
            <a:off x="8419380" y="2063377"/>
            <a:ext cx="64800" cy="648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7" name="Straight Arrow Connector 46">
            <a:extLst>
              <a:ext uri="{FF2B5EF4-FFF2-40B4-BE49-F238E27FC236}">
                <a16:creationId xmlns:a16="http://schemas.microsoft.com/office/drawing/2014/main" id="{EF21D82B-4936-4F68-AAAB-0EBCE0C51A32}"/>
              </a:ext>
            </a:extLst>
          </p:cNvPr>
          <p:cNvCxnSpPr>
            <a:cxnSpLocks/>
          </p:cNvCxnSpPr>
          <p:nvPr/>
        </p:nvCxnSpPr>
        <p:spPr>
          <a:xfrm flipH="1">
            <a:off x="7898887" y="2096720"/>
            <a:ext cx="540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8A3BE6BD-9E50-4AB2-B5FC-80D6289F5388}"/>
              </a:ext>
            </a:extLst>
          </p:cNvPr>
          <p:cNvCxnSpPr>
            <a:cxnSpLocks/>
          </p:cNvCxnSpPr>
          <p:nvPr/>
        </p:nvCxnSpPr>
        <p:spPr>
          <a:xfrm rot="16200000" flipH="1">
            <a:off x="8181780" y="2365777"/>
            <a:ext cx="540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FD7BF062-BCB1-4E23-8E69-FAB5072B14CC}"/>
                  </a:ext>
                </a:extLst>
              </p:cNvPr>
              <p:cNvSpPr txBox="1"/>
              <p:nvPr/>
            </p:nvSpPr>
            <p:spPr>
              <a:xfrm>
                <a:off x="7412677" y="2116890"/>
                <a:ext cx="725135"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i="1" smtClean="0">
                              <a:solidFill>
                                <a:srgbClr val="FF0000"/>
                              </a:solidFill>
                              <a:latin typeface="Cambria Math" panose="02040503050406030204" pitchFamily="18" charset="0"/>
                            </a:rPr>
                          </m:ctrlPr>
                        </m:sSubPr>
                        <m:e>
                          <m:sSub>
                            <m:sSubPr>
                              <m:ctrlPr>
                                <a:rPr lang="en-SG"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𝑚</m:t>
                              </m:r>
                            </m:e>
                            <m:sub>
                              <m:r>
                                <a:rPr lang="en-US" b="0" i="1" smtClean="0">
                                  <a:solidFill>
                                    <a:srgbClr val="FF0000"/>
                                  </a:solidFill>
                                  <a:latin typeface="Cambria Math" panose="02040503050406030204" pitchFamily="18" charset="0"/>
                                </a:rPr>
                                <m:t>𝐴𝐵</m:t>
                              </m:r>
                            </m:sub>
                          </m:sSub>
                          <m:bar>
                            <m:barPr>
                              <m:pos m:val="top"/>
                              <m:ctrlPr>
                                <a:rPr lang="en-SG" i="1">
                                  <a:solidFill>
                                    <a:srgbClr val="FF0000"/>
                                  </a:solidFill>
                                  <a:latin typeface="Cambria Math" panose="02040503050406030204" pitchFamily="18" charset="0"/>
                                </a:rPr>
                              </m:ctrlPr>
                            </m:barPr>
                            <m:e>
                              <m:r>
                                <a:rPr lang="en-US" i="1">
                                  <a:solidFill>
                                    <a:srgbClr val="FF0000"/>
                                  </a:solidFill>
                                  <a:latin typeface="Cambria Math" panose="02040503050406030204" pitchFamily="18" charset="0"/>
                                </a:rPr>
                                <m:t>𝑎</m:t>
                              </m:r>
                            </m:e>
                          </m:bar>
                        </m:e>
                        <m:sub>
                          <m:r>
                            <a:rPr lang="en-US" b="0" i="1" smtClean="0">
                              <a:solidFill>
                                <a:srgbClr val="FF0000"/>
                              </a:solidFill>
                              <a:latin typeface="Cambria Math" panose="02040503050406030204" pitchFamily="18" charset="0"/>
                            </a:rPr>
                            <m:t>𝑛</m:t>
                          </m:r>
                        </m:sub>
                      </m:sSub>
                    </m:oMath>
                  </m:oMathPara>
                </a14:m>
                <a:endParaRPr lang="en-SG" dirty="0">
                  <a:solidFill>
                    <a:srgbClr val="FF0000"/>
                  </a:solidFill>
                </a:endParaRPr>
              </a:p>
            </p:txBody>
          </p:sp>
        </mc:Choice>
        <mc:Fallback xmlns="">
          <p:sp>
            <p:nvSpPr>
              <p:cNvPr id="49" name="TextBox 48">
                <a:extLst>
                  <a:ext uri="{FF2B5EF4-FFF2-40B4-BE49-F238E27FC236}">
                    <a16:creationId xmlns:a16="http://schemas.microsoft.com/office/drawing/2014/main" id="{FD7BF062-BCB1-4E23-8E69-FAB5072B14CC}"/>
                  </a:ext>
                </a:extLst>
              </p:cNvPr>
              <p:cNvSpPr txBox="1">
                <a:spLocks noRot="1" noChangeAspect="1" noMove="1" noResize="1" noEditPoints="1" noAdjustHandles="1" noChangeArrowheads="1" noChangeShapeType="1" noTextEdit="1"/>
              </p:cNvSpPr>
              <p:nvPr/>
            </p:nvSpPr>
            <p:spPr>
              <a:xfrm>
                <a:off x="7412677" y="2116890"/>
                <a:ext cx="725135" cy="304058"/>
              </a:xfrm>
              <a:prstGeom prst="rect">
                <a:avLst/>
              </a:prstGeom>
              <a:blipFill>
                <a:blip r:embed="rId5"/>
                <a:stretch>
                  <a:fillRect l="-4202" r="-840" b="-16000"/>
                </a:stretch>
              </a:blipFill>
            </p:spPr>
            <p:txBody>
              <a:bodyPr/>
              <a:lstStyle/>
              <a:p>
                <a:r>
                  <a:rPr lang="en-SG">
                    <a:noFill/>
                  </a:rPr>
                  <a:t> </a:t>
                </a:r>
              </a:p>
            </p:txBody>
          </p:sp>
        </mc:Fallback>
      </mc:AlternateContent>
      <p:sp>
        <p:nvSpPr>
          <p:cNvPr id="56" name="Rectangle 55">
            <a:extLst>
              <a:ext uri="{FF2B5EF4-FFF2-40B4-BE49-F238E27FC236}">
                <a16:creationId xmlns:a16="http://schemas.microsoft.com/office/drawing/2014/main" id="{5645771D-A390-4D4D-8B51-5652499C02ED}"/>
              </a:ext>
            </a:extLst>
          </p:cNvPr>
          <p:cNvSpPr/>
          <p:nvPr/>
        </p:nvSpPr>
        <p:spPr>
          <a:xfrm>
            <a:off x="3018248" y="898170"/>
            <a:ext cx="607602" cy="369332"/>
          </a:xfrm>
          <a:prstGeom prst="rect">
            <a:avLst/>
          </a:prstGeom>
        </p:spPr>
        <p:txBody>
          <a:bodyPr wrap="none">
            <a:spAutoFit/>
          </a:bodyPr>
          <a:lstStyle/>
          <a:p>
            <a:r>
              <a:rPr lang="en-US" b="1" i="1" dirty="0" err="1">
                <a:solidFill>
                  <a:srgbClr val="FF0000"/>
                </a:solidFill>
              </a:rPr>
              <a:t>W</a:t>
            </a:r>
            <a:r>
              <a:rPr lang="en-US" b="1" i="1" baseline="-25000" dirty="0" err="1">
                <a:solidFill>
                  <a:srgbClr val="FF0000"/>
                </a:solidFill>
              </a:rPr>
              <a:t>rod</a:t>
            </a:r>
            <a:endParaRPr lang="en-SG" baseline="-25000" dirty="0"/>
          </a:p>
        </p:txBody>
      </p:sp>
      <p:cxnSp>
        <p:nvCxnSpPr>
          <p:cNvPr id="57" name="Straight Connector 56">
            <a:extLst>
              <a:ext uri="{FF2B5EF4-FFF2-40B4-BE49-F238E27FC236}">
                <a16:creationId xmlns:a16="http://schemas.microsoft.com/office/drawing/2014/main" id="{2220BF0F-E390-475E-B65F-B6E8932349DC}"/>
              </a:ext>
            </a:extLst>
          </p:cNvPr>
          <p:cNvCxnSpPr/>
          <p:nvPr/>
        </p:nvCxnSpPr>
        <p:spPr>
          <a:xfrm flipV="1">
            <a:off x="3253955" y="1327739"/>
            <a:ext cx="0" cy="662212"/>
          </a:xfrm>
          <a:prstGeom prst="line">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0B19837-CAC9-4F0C-AE62-79CB12B6FE62}"/>
              </a:ext>
            </a:extLst>
          </p:cNvPr>
          <p:cNvCxnSpPr>
            <a:cxnSpLocks/>
          </p:cNvCxnSpPr>
          <p:nvPr/>
        </p:nvCxnSpPr>
        <p:spPr>
          <a:xfrm>
            <a:off x="1628236" y="2140864"/>
            <a:ext cx="0" cy="662212"/>
          </a:xfrm>
          <a:prstGeom prst="line">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1945738-7841-4A1A-9541-A999C2AA826F}"/>
              </a:ext>
            </a:extLst>
          </p:cNvPr>
          <p:cNvCxnSpPr>
            <a:cxnSpLocks/>
          </p:cNvCxnSpPr>
          <p:nvPr/>
        </p:nvCxnSpPr>
        <p:spPr>
          <a:xfrm rot="5400000">
            <a:off x="1208142" y="1764671"/>
            <a:ext cx="0" cy="662212"/>
          </a:xfrm>
          <a:prstGeom prst="line">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9BEC6D9F-55DC-4CEF-9BF0-AC5CEC392855}"/>
              </a:ext>
            </a:extLst>
          </p:cNvPr>
          <p:cNvSpPr/>
          <p:nvPr/>
        </p:nvSpPr>
        <p:spPr>
          <a:xfrm>
            <a:off x="717698" y="2056634"/>
            <a:ext cx="375424" cy="369332"/>
          </a:xfrm>
          <a:prstGeom prst="rect">
            <a:avLst/>
          </a:prstGeom>
        </p:spPr>
        <p:txBody>
          <a:bodyPr wrap="none">
            <a:spAutoFit/>
          </a:bodyPr>
          <a:lstStyle/>
          <a:p>
            <a:r>
              <a:rPr lang="en-US" b="1" i="1" dirty="0" err="1">
                <a:solidFill>
                  <a:srgbClr val="FF0000"/>
                </a:solidFill>
              </a:rPr>
              <a:t>C</a:t>
            </a:r>
            <a:r>
              <a:rPr lang="en-US" b="1" i="1" baseline="-25000" dirty="0" err="1">
                <a:solidFill>
                  <a:srgbClr val="FF0000"/>
                </a:solidFill>
              </a:rPr>
              <a:t>x</a:t>
            </a:r>
            <a:endParaRPr lang="en-SG" baseline="-25000" dirty="0"/>
          </a:p>
        </p:txBody>
      </p:sp>
      <p:sp>
        <p:nvSpPr>
          <p:cNvPr id="61" name="Rectangle 60">
            <a:extLst>
              <a:ext uri="{FF2B5EF4-FFF2-40B4-BE49-F238E27FC236}">
                <a16:creationId xmlns:a16="http://schemas.microsoft.com/office/drawing/2014/main" id="{2E48AEF8-136D-469C-A71D-29A92C94EA4E}"/>
              </a:ext>
            </a:extLst>
          </p:cNvPr>
          <p:cNvSpPr/>
          <p:nvPr/>
        </p:nvSpPr>
        <p:spPr>
          <a:xfrm>
            <a:off x="1623947" y="2586904"/>
            <a:ext cx="377026" cy="369332"/>
          </a:xfrm>
          <a:prstGeom prst="rect">
            <a:avLst/>
          </a:prstGeom>
        </p:spPr>
        <p:txBody>
          <a:bodyPr wrap="none">
            <a:spAutoFit/>
          </a:bodyPr>
          <a:lstStyle/>
          <a:p>
            <a:r>
              <a:rPr lang="en-US" b="1" i="1" dirty="0">
                <a:solidFill>
                  <a:srgbClr val="FF0000"/>
                </a:solidFill>
              </a:rPr>
              <a:t>C</a:t>
            </a:r>
            <a:r>
              <a:rPr lang="en-US" b="1" i="1" baseline="-25000" dirty="0">
                <a:solidFill>
                  <a:srgbClr val="FF0000"/>
                </a:solidFill>
              </a:rPr>
              <a:t>y</a:t>
            </a:r>
            <a:endParaRPr lang="en-SG" baseline="-25000" dirty="0"/>
          </a:p>
        </p:txBody>
      </p:sp>
      <p:sp>
        <p:nvSpPr>
          <p:cNvPr id="62" name="Rectangle 61">
            <a:extLst>
              <a:ext uri="{FF2B5EF4-FFF2-40B4-BE49-F238E27FC236}">
                <a16:creationId xmlns:a16="http://schemas.microsoft.com/office/drawing/2014/main" id="{68B066EE-80BE-408A-AA05-3B0D4727F7E2}"/>
              </a:ext>
            </a:extLst>
          </p:cNvPr>
          <p:cNvSpPr/>
          <p:nvPr/>
        </p:nvSpPr>
        <p:spPr>
          <a:xfrm>
            <a:off x="1308373" y="3116270"/>
            <a:ext cx="727443" cy="400110"/>
          </a:xfrm>
          <a:prstGeom prst="rect">
            <a:avLst/>
          </a:prstGeom>
        </p:spPr>
        <p:txBody>
          <a:bodyPr wrap="none">
            <a:spAutoFit/>
          </a:bodyPr>
          <a:lstStyle/>
          <a:p>
            <a:r>
              <a:rPr lang="en-US" sz="2000" b="1" i="1" dirty="0">
                <a:solidFill>
                  <a:srgbClr val="0000FF"/>
                </a:solidFill>
              </a:rPr>
              <a:t>F.B.D</a:t>
            </a:r>
            <a:endParaRPr lang="en-SG" sz="2000" baseline="-25000" dirty="0">
              <a:solidFill>
                <a:srgbClr val="0000FF"/>
              </a:solidFill>
            </a:endParaRPr>
          </a:p>
        </p:txBody>
      </p:sp>
      <p:sp>
        <p:nvSpPr>
          <p:cNvPr id="63" name="Rectangle 62">
            <a:extLst>
              <a:ext uri="{FF2B5EF4-FFF2-40B4-BE49-F238E27FC236}">
                <a16:creationId xmlns:a16="http://schemas.microsoft.com/office/drawing/2014/main" id="{6CBD75B4-D0CB-4E5B-9119-2B4773D5F1B5}"/>
              </a:ext>
            </a:extLst>
          </p:cNvPr>
          <p:cNvSpPr/>
          <p:nvPr/>
        </p:nvSpPr>
        <p:spPr>
          <a:xfrm>
            <a:off x="6487263" y="3134806"/>
            <a:ext cx="708207" cy="400110"/>
          </a:xfrm>
          <a:prstGeom prst="rect">
            <a:avLst/>
          </a:prstGeom>
        </p:spPr>
        <p:txBody>
          <a:bodyPr wrap="none">
            <a:spAutoFit/>
          </a:bodyPr>
          <a:lstStyle/>
          <a:p>
            <a:r>
              <a:rPr lang="en-US" sz="2000" b="1" i="1" dirty="0">
                <a:solidFill>
                  <a:srgbClr val="0000FF"/>
                </a:solidFill>
              </a:rPr>
              <a:t>E.F.D</a:t>
            </a:r>
            <a:endParaRPr lang="en-SG" sz="2000" baseline="-25000" dirty="0">
              <a:solidFill>
                <a:srgbClr val="0000FF"/>
              </a:solidFill>
            </a:endParaRPr>
          </a:p>
        </p:txBody>
      </p:sp>
      <p:sp>
        <p:nvSpPr>
          <p:cNvPr id="64" name="Rectangle 63">
            <a:extLst>
              <a:ext uri="{FF2B5EF4-FFF2-40B4-BE49-F238E27FC236}">
                <a16:creationId xmlns:a16="http://schemas.microsoft.com/office/drawing/2014/main" id="{7F22F505-2F8B-4711-B99B-80C57A4D294A}"/>
              </a:ext>
            </a:extLst>
          </p:cNvPr>
          <p:cNvSpPr/>
          <p:nvPr/>
        </p:nvSpPr>
        <p:spPr>
          <a:xfrm>
            <a:off x="4635455" y="1661778"/>
            <a:ext cx="490840" cy="830997"/>
          </a:xfrm>
          <a:prstGeom prst="rect">
            <a:avLst/>
          </a:prstGeom>
        </p:spPr>
        <p:txBody>
          <a:bodyPr wrap="none">
            <a:spAutoFit/>
          </a:bodyPr>
          <a:lstStyle/>
          <a:p>
            <a:r>
              <a:rPr lang="en-US" sz="4800" b="1" dirty="0">
                <a:solidFill>
                  <a:srgbClr val="0000FF"/>
                </a:solidFill>
              </a:rPr>
              <a:t>=</a:t>
            </a:r>
            <a:endParaRPr lang="en-SG" sz="4800" baseline="-25000" dirty="0">
              <a:solidFill>
                <a:srgbClr val="0000FF"/>
              </a:solidFill>
            </a:endParaRPr>
          </a:p>
        </p:txBody>
      </p:sp>
      <p:sp>
        <p:nvSpPr>
          <p:cNvPr id="65" name="Arc 64">
            <a:extLst>
              <a:ext uri="{FF2B5EF4-FFF2-40B4-BE49-F238E27FC236}">
                <a16:creationId xmlns:a16="http://schemas.microsoft.com/office/drawing/2014/main" id="{31FF9BE4-66A6-4373-A803-8EECDD591EE7}"/>
              </a:ext>
            </a:extLst>
          </p:cNvPr>
          <p:cNvSpPr/>
          <p:nvPr/>
        </p:nvSpPr>
        <p:spPr>
          <a:xfrm rot="14105155">
            <a:off x="6593802" y="1628942"/>
            <a:ext cx="903904" cy="933668"/>
          </a:xfrm>
          <a:prstGeom prst="arc">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6" name="Rectangle 65">
            <a:extLst>
              <a:ext uri="{FF2B5EF4-FFF2-40B4-BE49-F238E27FC236}">
                <a16:creationId xmlns:a16="http://schemas.microsoft.com/office/drawing/2014/main" id="{9C4D7AC7-A52C-4016-889D-EF15C8A3F8F2}"/>
              </a:ext>
            </a:extLst>
          </p:cNvPr>
          <p:cNvSpPr/>
          <p:nvPr/>
        </p:nvSpPr>
        <p:spPr>
          <a:xfrm>
            <a:off x="8394643" y="1406002"/>
            <a:ext cx="587020" cy="369332"/>
          </a:xfrm>
          <a:prstGeom prst="rect">
            <a:avLst/>
          </a:prstGeom>
        </p:spPr>
        <p:txBody>
          <a:bodyPr wrap="none">
            <a:spAutoFit/>
          </a:bodyPr>
          <a:lstStyle/>
          <a:p>
            <a:r>
              <a:rPr lang="en-US" i="1" dirty="0" err="1">
                <a:solidFill>
                  <a:srgbClr val="FF0000"/>
                </a:solidFill>
              </a:rPr>
              <a:t>I</a:t>
            </a:r>
            <a:r>
              <a:rPr lang="en-US" i="1" baseline="-25000" dirty="0" err="1">
                <a:solidFill>
                  <a:srgbClr val="FF0000"/>
                </a:solidFill>
              </a:rPr>
              <a:t>rod</a:t>
            </a:r>
            <a:r>
              <a:rPr lang="el-GR" b="1" i="1" dirty="0">
                <a:solidFill>
                  <a:srgbClr val="FF0000"/>
                </a:solidFill>
              </a:rPr>
              <a:t>α</a:t>
            </a:r>
            <a:endParaRPr lang="en-SG" dirty="0"/>
          </a:p>
        </p:txBody>
      </p:sp>
      <p:sp>
        <p:nvSpPr>
          <p:cNvPr id="67" name="Arc 66">
            <a:extLst>
              <a:ext uri="{FF2B5EF4-FFF2-40B4-BE49-F238E27FC236}">
                <a16:creationId xmlns:a16="http://schemas.microsoft.com/office/drawing/2014/main" id="{1A938BA3-2E84-4DC3-913C-4ED0555C25E4}"/>
              </a:ext>
            </a:extLst>
          </p:cNvPr>
          <p:cNvSpPr/>
          <p:nvPr/>
        </p:nvSpPr>
        <p:spPr>
          <a:xfrm rot="14105155">
            <a:off x="8284628" y="1708080"/>
            <a:ext cx="903904" cy="933668"/>
          </a:xfrm>
          <a:prstGeom prst="arc">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61595370-8CC5-483D-A95A-206E751499AE}"/>
                  </a:ext>
                </a:extLst>
              </p:cNvPr>
              <p:cNvSpPr txBox="1"/>
              <p:nvPr/>
            </p:nvSpPr>
            <p:spPr>
              <a:xfrm>
                <a:off x="8515164" y="2395842"/>
                <a:ext cx="691471"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i="1" smtClean="0">
                              <a:solidFill>
                                <a:srgbClr val="FF0000"/>
                              </a:solidFill>
                              <a:latin typeface="Cambria Math" panose="02040503050406030204" pitchFamily="18" charset="0"/>
                            </a:rPr>
                          </m:ctrlPr>
                        </m:sSubPr>
                        <m:e>
                          <m:sSub>
                            <m:sSubPr>
                              <m:ctrlPr>
                                <a:rPr lang="en-SG"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𝑚</m:t>
                              </m:r>
                            </m:e>
                            <m:sub>
                              <m:r>
                                <a:rPr lang="en-US" b="0" i="1" smtClean="0">
                                  <a:solidFill>
                                    <a:srgbClr val="FF0000"/>
                                  </a:solidFill>
                                  <a:latin typeface="Cambria Math" panose="02040503050406030204" pitchFamily="18" charset="0"/>
                                </a:rPr>
                                <m:t>𝐴𝐵</m:t>
                              </m:r>
                            </m:sub>
                          </m:sSub>
                          <m:bar>
                            <m:barPr>
                              <m:pos m:val="top"/>
                              <m:ctrlPr>
                                <a:rPr lang="en-SG" i="1">
                                  <a:solidFill>
                                    <a:srgbClr val="FF0000"/>
                                  </a:solidFill>
                                  <a:latin typeface="Cambria Math" panose="02040503050406030204" pitchFamily="18" charset="0"/>
                                </a:rPr>
                              </m:ctrlPr>
                            </m:barPr>
                            <m:e>
                              <m:r>
                                <a:rPr lang="en-US" i="1">
                                  <a:solidFill>
                                    <a:srgbClr val="FF0000"/>
                                  </a:solidFill>
                                  <a:latin typeface="Cambria Math" panose="02040503050406030204" pitchFamily="18" charset="0"/>
                                </a:rPr>
                                <m:t>𝑎</m:t>
                              </m:r>
                            </m:e>
                          </m:bar>
                        </m:e>
                        <m:sub>
                          <m:r>
                            <a:rPr lang="en-US" b="0" i="1" smtClean="0">
                              <a:solidFill>
                                <a:srgbClr val="FF0000"/>
                              </a:solidFill>
                              <a:latin typeface="Cambria Math" panose="02040503050406030204" pitchFamily="18" charset="0"/>
                            </a:rPr>
                            <m:t>𝑡</m:t>
                          </m:r>
                        </m:sub>
                      </m:sSub>
                    </m:oMath>
                  </m:oMathPara>
                </a14:m>
                <a:endParaRPr lang="en-SG" dirty="0">
                  <a:solidFill>
                    <a:srgbClr val="FF0000"/>
                  </a:solidFill>
                </a:endParaRPr>
              </a:p>
            </p:txBody>
          </p:sp>
        </mc:Choice>
        <mc:Fallback xmlns="">
          <p:sp>
            <p:nvSpPr>
              <p:cNvPr id="68" name="TextBox 67">
                <a:extLst>
                  <a:ext uri="{FF2B5EF4-FFF2-40B4-BE49-F238E27FC236}">
                    <a16:creationId xmlns:a16="http://schemas.microsoft.com/office/drawing/2014/main" id="{61595370-8CC5-483D-A95A-206E751499AE}"/>
                  </a:ext>
                </a:extLst>
              </p:cNvPr>
              <p:cNvSpPr txBox="1">
                <a:spLocks noRot="1" noChangeAspect="1" noMove="1" noResize="1" noEditPoints="1" noAdjustHandles="1" noChangeArrowheads="1" noChangeShapeType="1" noTextEdit="1"/>
              </p:cNvSpPr>
              <p:nvPr/>
            </p:nvSpPr>
            <p:spPr>
              <a:xfrm>
                <a:off x="8515164" y="2395842"/>
                <a:ext cx="691471" cy="304058"/>
              </a:xfrm>
              <a:prstGeom prst="rect">
                <a:avLst/>
              </a:prstGeom>
              <a:blipFill>
                <a:blip r:embed="rId6"/>
                <a:stretch>
                  <a:fillRect l="-4425" r="-2655" b="-18000"/>
                </a:stretch>
              </a:blipFill>
            </p:spPr>
            <p:txBody>
              <a:bodyPr/>
              <a:lstStyle/>
              <a:p>
                <a:r>
                  <a:rPr lang="en-SG">
                    <a:noFill/>
                  </a:rPr>
                  <a:t> </a:t>
                </a:r>
              </a:p>
            </p:txBody>
          </p:sp>
        </mc:Fallback>
      </mc:AlternateContent>
      <p:cxnSp>
        <p:nvCxnSpPr>
          <p:cNvPr id="69" name="Straight Arrow Connector 68">
            <a:extLst>
              <a:ext uri="{FF2B5EF4-FFF2-40B4-BE49-F238E27FC236}">
                <a16:creationId xmlns:a16="http://schemas.microsoft.com/office/drawing/2014/main" id="{308F91A8-6AAF-4517-8FBC-A96489530F2C}"/>
              </a:ext>
            </a:extLst>
          </p:cNvPr>
          <p:cNvCxnSpPr>
            <a:cxnSpLocks/>
          </p:cNvCxnSpPr>
          <p:nvPr/>
        </p:nvCxnSpPr>
        <p:spPr>
          <a:xfrm rot="10800000" flipH="1">
            <a:off x="6256391" y="2153246"/>
            <a:ext cx="540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C1D9A66-33D0-4AD1-A599-FB9BF28ECAF9}"/>
              </a:ext>
            </a:extLst>
          </p:cNvPr>
          <p:cNvCxnSpPr>
            <a:cxnSpLocks/>
          </p:cNvCxnSpPr>
          <p:nvPr/>
        </p:nvCxnSpPr>
        <p:spPr>
          <a:xfrm rot="5400000" flipH="1">
            <a:off x="6539284" y="2422303"/>
            <a:ext cx="540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8CD0BCB-361D-4201-845B-12A866E4F882}"/>
                  </a:ext>
                </a:extLst>
              </p:cNvPr>
              <p:cNvSpPr txBox="1"/>
              <p:nvPr/>
            </p:nvSpPr>
            <p:spPr>
              <a:xfrm>
                <a:off x="5658642" y="2152303"/>
                <a:ext cx="787588" cy="305853"/>
              </a:xfrm>
              <a:prstGeom prst="rect">
                <a:avLst/>
              </a:prstGeom>
              <a:noFill/>
            </p:spPr>
            <p:txBody>
              <a:bodyPr wrap="none" lIns="0" tIns="0" rIns="0" bIns="0" rtlCol="0">
                <a:spAutoFit/>
              </a:bodyPr>
              <a:lstStyle/>
              <a:p>
                <a14:m>
                  <m:oMath xmlns:m="http://schemas.openxmlformats.org/officeDocument/2006/math">
                    <m:sSub>
                      <m:sSubPr>
                        <m:ctrlPr>
                          <a:rPr lang="en-SG" i="1" smtClean="0">
                            <a:solidFill>
                              <a:srgbClr val="FF0000"/>
                            </a:solidFill>
                            <a:latin typeface="Cambria Math" panose="02040503050406030204" pitchFamily="18" charset="0"/>
                          </a:rPr>
                        </m:ctrlPr>
                      </m:sSubPr>
                      <m:e>
                        <m:sSub>
                          <m:sSubPr>
                            <m:ctrlPr>
                              <a:rPr lang="en-SG"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𝑚</m:t>
                            </m:r>
                          </m:e>
                          <m:sub>
                            <m:r>
                              <a:rPr lang="en-US" i="1">
                                <a:solidFill>
                                  <a:srgbClr val="FF0000"/>
                                </a:solidFill>
                                <a:latin typeface="Cambria Math" panose="02040503050406030204" pitchFamily="18" charset="0"/>
                              </a:rPr>
                              <m:t>𝐶</m:t>
                            </m:r>
                          </m:sub>
                        </m:sSub>
                        <m:bar>
                          <m:barPr>
                            <m:pos m:val="top"/>
                            <m:ctrlPr>
                              <a:rPr lang="en-SG" i="1">
                                <a:solidFill>
                                  <a:srgbClr val="FF0000"/>
                                </a:solidFill>
                                <a:latin typeface="Cambria Math" panose="02040503050406030204" pitchFamily="18" charset="0"/>
                              </a:rPr>
                            </m:ctrlPr>
                          </m:barPr>
                          <m:e>
                            <m:r>
                              <a:rPr lang="en-US" i="1">
                                <a:solidFill>
                                  <a:srgbClr val="FF0000"/>
                                </a:solidFill>
                                <a:latin typeface="Cambria Math" panose="02040503050406030204" pitchFamily="18" charset="0"/>
                              </a:rPr>
                              <m:t>𝑎</m:t>
                            </m:r>
                          </m:e>
                        </m:bar>
                      </m:e>
                      <m:sub>
                        <m:r>
                          <a:rPr lang="en-US" b="0" i="1" smtClean="0">
                            <a:solidFill>
                              <a:srgbClr val="FF0000"/>
                            </a:solidFill>
                            <a:latin typeface="Cambria Math" panose="02040503050406030204" pitchFamily="18" charset="0"/>
                          </a:rPr>
                          <m:t>𝑥</m:t>
                        </m:r>
                      </m:sub>
                    </m:sSub>
                  </m:oMath>
                </a14:m>
                <a:r>
                  <a:rPr lang="en-SG" dirty="0">
                    <a:solidFill>
                      <a:srgbClr val="FF0000"/>
                    </a:solidFill>
                  </a:rPr>
                  <a:t>=0</a:t>
                </a:r>
              </a:p>
            </p:txBody>
          </p:sp>
        </mc:Choice>
        <mc:Fallback xmlns="">
          <p:sp>
            <p:nvSpPr>
              <p:cNvPr id="71" name="TextBox 70">
                <a:extLst>
                  <a:ext uri="{FF2B5EF4-FFF2-40B4-BE49-F238E27FC236}">
                    <a16:creationId xmlns:a16="http://schemas.microsoft.com/office/drawing/2014/main" id="{68CD0BCB-361D-4201-845B-12A866E4F882}"/>
                  </a:ext>
                </a:extLst>
              </p:cNvPr>
              <p:cNvSpPr txBox="1">
                <a:spLocks noRot="1" noChangeAspect="1" noMove="1" noResize="1" noEditPoints="1" noAdjustHandles="1" noChangeArrowheads="1" noChangeShapeType="1" noTextEdit="1"/>
              </p:cNvSpPr>
              <p:nvPr/>
            </p:nvSpPr>
            <p:spPr>
              <a:xfrm>
                <a:off x="5658642" y="2152303"/>
                <a:ext cx="787588" cy="305853"/>
              </a:xfrm>
              <a:prstGeom prst="rect">
                <a:avLst/>
              </a:prstGeom>
              <a:blipFill>
                <a:blip r:embed="rId7"/>
                <a:stretch>
                  <a:fillRect l="-7752" t="-24000" r="-17829" b="-4000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4FC9BB53-13AC-4914-8BCE-F7DF8FF6AED2}"/>
                  </a:ext>
                </a:extLst>
              </p:cNvPr>
              <p:cNvSpPr txBox="1"/>
              <p:nvPr/>
            </p:nvSpPr>
            <p:spPr>
              <a:xfrm>
                <a:off x="6326864" y="2676346"/>
                <a:ext cx="1045286" cy="3368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i="1" smtClean="0">
                              <a:solidFill>
                                <a:srgbClr val="FF0000"/>
                              </a:solidFill>
                              <a:latin typeface="Cambria Math" panose="02040503050406030204" pitchFamily="18" charset="0"/>
                            </a:rPr>
                          </m:ctrlPr>
                        </m:sSubPr>
                        <m:e>
                          <m:sSub>
                            <m:sSubPr>
                              <m:ctrlPr>
                                <a:rPr lang="en-SG"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𝑚</m:t>
                              </m:r>
                            </m:e>
                            <m:sub>
                              <m:r>
                                <a:rPr lang="en-US" b="0" i="1" smtClean="0">
                                  <a:solidFill>
                                    <a:srgbClr val="FF0000"/>
                                  </a:solidFill>
                                  <a:latin typeface="Cambria Math" panose="02040503050406030204" pitchFamily="18" charset="0"/>
                                </a:rPr>
                                <m:t>𝐶</m:t>
                              </m:r>
                            </m:sub>
                          </m:sSub>
                          <m:bar>
                            <m:barPr>
                              <m:pos m:val="top"/>
                              <m:ctrlPr>
                                <a:rPr lang="en-SG" i="1">
                                  <a:solidFill>
                                    <a:srgbClr val="FF0000"/>
                                  </a:solidFill>
                                  <a:latin typeface="Cambria Math" panose="02040503050406030204" pitchFamily="18" charset="0"/>
                                </a:rPr>
                              </m:ctrlPr>
                            </m:barPr>
                            <m:e>
                              <m:r>
                                <a:rPr lang="en-US" i="1">
                                  <a:solidFill>
                                    <a:srgbClr val="FF0000"/>
                                  </a:solidFill>
                                  <a:latin typeface="Cambria Math" panose="02040503050406030204" pitchFamily="18" charset="0"/>
                                </a:rPr>
                                <m:t>𝑎</m:t>
                              </m:r>
                            </m:e>
                          </m:bar>
                        </m:e>
                        <m:sub>
                          <m:r>
                            <a:rPr lang="en-US" b="0" i="1" smtClean="0">
                              <a:solidFill>
                                <a:srgbClr val="FF0000"/>
                              </a:solidFill>
                              <a:latin typeface="Cambria Math" panose="02040503050406030204" pitchFamily="18" charset="0"/>
                            </a:rPr>
                            <m:t>𝑦</m:t>
                          </m:r>
                        </m:sub>
                      </m:sSub>
                      <m:r>
                        <a:rPr lang="en-US" b="0" i="1" smtClean="0">
                          <a:solidFill>
                            <a:srgbClr val="FF0000"/>
                          </a:solidFill>
                          <a:latin typeface="Cambria Math" panose="02040503050406030204" pitchFamily="18" charset="0"/>
                        </a:rPr>
                        <m:t>=0</m:t>
                      </m:r>
                    </m:oMath>
                  </m:oMathPara>
                </a14:m>
                <a:endParaRPr lang="en-SG" dirty="0">
                  <a:solidFill>
                    <a:srgbClr val="FF0000"/>
                  </a:solidFill>
                </a:endParaRPr>
              </a:p>
            </p:txBody>
          </p:sp>
        </mc:Choice>
        <mc:Fallback xmlns="">
          <p:sp>
            <p:nvSpPr>
              <p:cNvPr id="72" name="TextBox 71">
                <a:extLst>
                  <a:ext uri="{FF2B5EF4-FFF2-40B4-BE49-F238E27FC236}">
                    <a16:creationId xmlns:a16="http://schemas.microsoft.com/office/drawing/2014/main" id="{4FC9BB53-13AC-4914-8BCE-F7DF8FF6AED2}"/>
                  </a:ext>
                </a:extLst>
              </p:cNvPr>
              <p:cNvSpPr txBox="1">
                <a:spLocks noRot="1" noChangeAspect="1" noMove="1" noResize="1" noEditPoints="1" noAdjustHandles="1" noChangeArrowheads="1" noChangeShapeType="1" noTextEdit="1"/>
              </p:cNvSpPr>
              <p:nvPr/>
            </p:nvSpPr>
            <p:spPr>
              <a:xfrm>
                <a:off x="6326864" y="2676346"/>
                <a:ext cx="1045286" cy="336823"/>
              </a:xfrm>
              <a:prstGeom prst="rect">
                <a:avLst/>
              </a:prstGeom>
              <a:blipFill>
                <a:blip r:embed="rId8"/>
                <a:stretch>
                  <a:fillRect l="-2924" r="-4678" b="-18182"/>
                </a:stretch>
              </a:blipFill>
            </p:spPr>
            <p:txBody>
              <a:bodyPr/>
              <a:lstStyle/>
              <a:p>
                <a:r>
                  <a:rPr lang="en-SG">
                    <a:noFill/>
                  </a:rPr>
                  <a:t> </a:t>
                </a:r>
              </a:p>
            </p:txBody>
          </p:sp>
        </mc:Fallback>
      </mc:AlternateContent>
      <p:sp>
        <p:nvSpPr>
          <p:cNvPr id="7" name="TextBox 6"/>
          <p:cNvSpPr txBox="1"/>
          <p:nvPr/>
        </p:nvSpPr>
        <p:spPr>
          <a:xfrm>
            <a:off x="5565027" y="3876840"/>
            <a:ext cx="2803781" cy="369332"/>
          </a:xfrm>
          <a:prstGeom prst="rect">
            <a:avLst/>
          </a:prstGeom>
          <a:noFill/>
        </p:spPr>
        <p:txBody>
          <a:bodyPr wrap="none" rtlCol="0">
            <a:spAutoFit/>
          </a:bodyPr>
          <a:lstStyle/>
          <a:p>
            <a:r>
              <a:rPr lang="en-SG" dirty="0">
                <a:solidFill>
                  <a:schemeClr val="accent2"/>
                </a:solidFill>
              </a:rPr>
              <a:t>Note: </a:t>
            </a:r>
            <a:r>
              <a:rPr lang="en-SG" i="1" dirty="0">
                <a:solidFill>
                  <a:schemeClr val="accent2"/>
                </a:solidFill>
              </a:rPr>
              <a:t>a</a:t>
            </a:r>
            <a:r>
              <a:rPr lang="en-SG" baseline="-25000" dirty="0">
                <a:solidFill>
                  <a:schemeClr val="accent2"/>
                </a:solidFill>
              </a:rPr>
              <a:t>t</a:t>
            </a:r>
            <a:r>
              <a:rPr lang="en-SG" dirty="0">
                <a:solidFill>
                  <a:schemeClr val="accent2"/>
                </a:solidFill>
              </a:rPr>
              <a:t>=|CG|</a:t>
            </a:r>
            <a:r>
              <a:rPr lang="el-GR" dirty="0">
                <a:solidFill>
                  <a:schemeClr val="accent2"/>
                </a:solidFill>
              </a:rPr>
              <a:t>α</a:t>
            </a:r>
            <a:r>
              <a:rPr lang="en-SG" dirty="0">
                <a:solidFill>
                  <a:schemeClr val="accent2"/>
                </a:solidFill>
              </a:rPr>
              <a:t>; </a:t>
            </a:r>
            <a:r>
              <a:rPr lang="en-SG" i="1" dirty="0">
                <a:solidFill>
                  <a:schemeClr val="accent2"/>
                </a:solidFill>
              </a:rPr>
              <a:t>a</a:t>
            </a:r>
            <a:r>
              <a:rPr lang="en-SG" baseline="-25000" dirty="0">
                <a:solidFill>
                  <a:schemeClr val="accent2"/>
                </a:solidFill>
              </a:rPr>
              <a:t>n</a:t>
            </a:r>
            <a:r>
              <a:rPr lang="en-SG" dirty="0">
                <a:solidFill>
                  <a:schemeClr val="accent2"/>
                </a:solidFill>
              </a:rPr>
              <a:t>=|CG|</a:t>
            </a:r>
            <a:r>
              <a:rPr lang="el-GR" dirty="0">
                <a:solidFill>
                  <a:schemeClr val="accent2"/>
                </a:solidFill>
              </a:rPr>
              <a:t>ω</a:t>
            </a:r>
            <a:r>
              <a:rPr lang="en-SG" baseline="30000" dirty="0">
                <a:solidFill>
                  <a:schemeClr val="accent2"/>
                </a:solidFill>
              </a:rPr>
              <a:t>2</a:t>
            </a:r>
          </a:p>
        </p:txBody>
      </p:sp>
      <p:cxnSp>
        <p:nvCxnSpPr>
          <p:cNvPr id="9" name="Straight Arrow Connector 8"/>
          <p:cNvCxnSpPr/>
          <p:nvPr/>
        </p:nvCxnSpPr>
        <p:spPr>
          <a:xfrm flipH="1">
            <a:off x="5583681" y="4195142"/>
            <a:ext cx="115092" cy="280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59520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46</a:t>
            </a:fld>
            <a:endParaRPr lang="en-US" altLang="en-US"/>
          </a:p>
        </p:txBody>
      </p:sp>
      <p:sp>
        <p:nvSpPr>
          <p:cNvPr id="88" name="TextBox 87"/>
          <p:cNvSpPr txBox="1"/>
          <p:nvPr/>
        </p:nvSpPr>
        <p:spPr>
          <a:xfrm>
            <a:off x="-190500" y="-219601"/>
            <a:ext cx="6847332"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8 (Solution)</a:t>
            </a:r>
          </a:p>
        </p:txBody>
      </p:sp>
      <p:pic>
        <p:nvPicPr>
          <p:cNvPr id="9" name="Picture 8">
            <a:extLst>
              <a:ext uri="{FF2B5EF4-FFF2-40B4-BE49-F238E27FC236}">
                <a16:creationId xmlns:a16="http://schemas.microsoft.com/office/drawing/2014/main" id="{D576D2CC-0A64-4F84-B0B7-FC95075EA1B3}"/>
              </a:ext>
            </a:extLst>
          </p:cNvPr>
          <p:cNvPicPr>
            <a:picLocks noChangeAspect="1"/>
          </p:cNvPicPr>
          <p:nvPr/>
        </p:nvPicPr>
        <p:blipFill>
          <a:blip r:embed="rId3"/>
          <a:stretch>
            <a:fillRect/>
          </a:stretch>
        </p:blipFill>
        <p:spPr>
          <a:xfrm>
            <a:off x="1112636" y="3462583"/>
            <a:ext cx="7863811" cy="2870109"/>
          </a:xfrm>
          <a:prstGeom prst="rect">
            <a:avLst/>
          </a:prstGeom>
        </p:spPr>
      </p:pic>
      <p:cxnSp>
        <p:nvCxnSpPr>
          <p:cNvPr id="23" name="Straight Connector 22">
            <a:extLst>
              <a:ext uri="{FF2B5EF4-FFF2-40B4-BE49-F238E27FC236}">
                <a16:creationId xmlns:a16="http://schemas.microsoft.com/office/drawing/2014/main" id="{5070787A-C19C-4D0A-8A24-A334F6C8B58B}"/>
              </a:ext>
            </a:extLst>
          </p:cNvPr>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A75FCE3C-458E-40BA-993D-C2658CF70B50}"/>
              </a:ext>
            </a:extLst>
          </p:cNvPr>
          <p:cNvPicPr>
            <a:picLocks noChangeAspect="1"/>
          </p:cNvPicPr>
          <p:nvPr/>
        </p:nvPicPr>
        <p:blipFill rotWithShape="1">
          <a:blip r:embed="rId4"/>
          <a:srcRect l="24915" t="41303" r="26098" b="7416"/>
          <a:stretch/>
        </p:blipFill>
        <p:spPr>
          <a:xfrm>
            <a:off x="527938" y="1058351"/>
            <a:ext cx="3854669" cy="2103356"/>
          </a:xfrm>
          <a:prstGeom prst="rect">
            <a:avLst/>
          </a:prstGeom>
        </p:spPr>
      </p:pic>
      <p:sp>
        <p:nvSpPr>
          <p:cNvPr id="25" name="Rectangle 24">
            <a:extLst>
              <a:ext uri="{FF2B5EF4-FFF2-40B4-BE49-F238E27FC236}">
                <a16:creationId xmlns:a16="http://schemas.microsoft.com/office/drawing/2014/main" id="{72525CD2-E0C1-4240-BD18-D84A805F77D6}"/>
              </a:ext>
            </a:extLst>
          </p:cNvPr>
          <p:cNvSpPr/>
          <p:nvPr/>
        </p:nvSpPr>
        <p:spPr>
          <a:xfrm>
            <a:off x="1408431" y="944252"/>
            <a:ext cx="641329" cy="369332"/>
          </a:xfrm>
          <a:prstGeom prst="rect">
            <a:avLst/>
          </a:prstGeom>
        </p:spPr>
        <p:txBody>
          <a:bodyPr wrap="none">
            <a:spAutoFit/>
          </a:bodyPr>
          <a:lstStyle/>
          <a:p>
            <a:r>
              <a:rPr lang="en-US" b="1" i="1" dirty="0" err="1">
                <a:solidFill>
                  <a:srgbClr val="FF0000"/>
                </a:solidFill>
              </a:rPr>
              <a:t>W</a:t>
            </a:r>
            <a:r>
              <a:rPr lang="en-US" b="1" i="1" baseline="-25000" dirty="0" err="1">
                <a:solidFill>
                  <a:srgbClr val="FF0000"/>
                </a:solidFill>
              </a:rPr>
              <a:t>disk</a:t>
            </a:r>
            <a:endParaRPr lang="en-SG" baseline="-25000" dirty="0"/>
          </a:p>
        </p:txBody>
      </p:sp>
      <p:sp>
        <p:nvSpPr>
          <p:cNvPr id="26" name="TextBox 25">
            <a:extLst>
              <a:ext uri="{FF2B5EF4-FFF2-40B4-BE49-F238E27FC236}">
                <a16:creationId xmlns:a16="http://schemas.microsoft.com/office/drawing/2014/main" id="{99A722CF-FED9-4958-B732-8D3EDBF166FA}"/>
              </a:ext>
            </a:extLst>
          </p:cNvPr>
          <p:cNvSpPr txBox="1"/>
          <p:nvPr/>
        </p:nvSpPr>
        <p:spPr>
          <a:xfrm>
            <a:off x="3199926" y="1699773"/>
            <a:ext cx="330540" cy="369332"/>
          </a:xfrm>
          <a:prstGeom prst="rect">
            <a:avLst/>
          </a:prstGeom>
          <a:noFill/>
        </p:spPr>
        <p:txBody>
          <a:bodyPr wrap="none" rtlCol="0">
            <a:spAutoFit/>
          </a:bodyPr>
          <a:lstStyle/>
          <a:p>
            <a:r>
              <a:rPr lang="en-US" dirty="0"/>
              <a:t>G</a:t>
            </a:r>
            <a:endParaRPr lang="en-SG" dirty="0"/>
          </a:p>
        </p:txBody>
      </p:sp>
      <p:sp>
        <p:nvSpPr>
          <p:cNvPr id="27" name="Oval 26">
            <a:extLst>
              <a:ext uri="{FF2B5EF4-FFF2-40B4-BE49-F238E27FC236}">
                <a16:creationId xmlns:a16="http://schemas.microsoft.com/office/drawing/2014/main" id="{D4F772B4-C2F5-4868-9D59-8BB0B9EF0C1C}"/>
              </a:ext>
            </a:extLst>
          </p:cNvPr>
          <p:cNvSpPr/>
          <p:nvPr/>
        </p:nvSpPr>
        <p:spPr>
          <a:xfrm>
            <a:off x="3222151" y="2036033"/>
            <a:ext cx="64800" cy="648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3" name="Straight Connector 32">
            <a:extLst>
              <a:ext uri="{FF2B5EF4-FFF2-40B4-BE49-F238E27FC236}">
                <a16:creationId xmlns:a16="http://schemas.microsoft.com/office/drawing/2014/main" id="{E2E84915-D325-44C4-A97E-3C5B3C2C6D94}"/>
              </a:ext>
            </a:extLst>
          </p:cNvPr>
          <p:cNvCxnSpPr/>
          <p:nvPr/>
        </p:nvCxnSpPr>
        <p:spPr>
          <a:xfrm flipV="1">
            <a:off x="1644138" y="1373821"/>
            <a:ext cx="0" cy="662212"/>
          </a:xfrm>
          <a:prstGeom prst="line">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31DEFBF1-3F55-4C97-8EE3-1DAF9610737C}"/>
              </a:ext>
            </a:extLst>
          </p:cNvPr>
          <p:cNvPicPr>
            <a:picLocks noChangeAspect="1"/>
          </p:cNvPicPr>
          <p:nvPr/>
        </p:nvPicPr>
        <p:blipFill rotWithShape="1">
          <a:blip r:embed="rId4"/>
          <a:srcRect l="24915" t="41303" r="26098" b="7416"/>
          <a:stretch/>
        </p:blipFill>
        <p:spPr>
          <a:xfrm>
            <a:off x="5725167" y="1085695"/>
            <a:ext cx="3854669" cy="2103356"/>
          </a:xfrm>
          <a:prstGeom prst="rect">
            <a:avLst/>
          </a:prstGeom>
        </p:spPr>
      </p:pic>
      <p:sp>
        <p:nvSpPr>
          <p:cNvPr id="42" name="Rectangle 41">
            <a:extLst>
              <a:ext uri="{FF2B5EF4-FFF2-40B4-BE49-F238E27FC236}">
                <a16:creationId xmlns:a16="http://schemas.microsoft.com/office/drawing/2014/main" id="{6EBCB137-8BBA-4202-82D4-8AEBC2A5F283}"/>
              </a:ext>
            </a:extLst>
          </p:cNvPr>
          <p:cNvSpPr/>
          <p:nvPr/>
        </p:nvSpPr>
        <p:spPr>
          <a:xfrm>
            <a:off x="6737040" y="1402259"/>
            <a:ext cx="635110" cy="369332"/>
          </a:xfrm>
          <a:prstGeom prst="rect">
            <a:avLst/>
          </a:prstGeom>
        </p:spPr>
        <p:txBody>
          <a:bodyPr wrap="none">
            <a:spAutoFit/>
          </a:bodyPr>
          <a:lstStyle/>
          <a:p>
            <a:r>
              <a:rPr lang="en-US" i="1" dirty="0" err="1">
                <a:solidFill>
                  <a:srgbClr val="FF0000"/>
                </a:solidFill>
              </a:rPr>
              <a:t>I</a:t>
            </a:r>
            <a:r>
              <a:rPr lang="en-US" i="1" baseline="-25000" dirty="0" err="1">
                <a:solidFill>
                  <a:srgbClr val="FF0000"/>
                </a:solidFill>
              </a:rPr>
              <a:t>disk</a:t>
            </a:r>
            <a:r>
              <a:rPr lang="el-GR" b="1" i="1" dirty="0">
                <a:solidFill>
                  <a:srgbClr val="FF0000"/>
                </a:solidFill>
              </a:rPr>
              <a:t>α</a:t>
            </a:r>
            <a:endParaRPr lang="en-SG" dirty="0"/>
          </a:p>
        </p:txBody>
      </p:sp>
      <p:sp>
        <p:nvSpPr>
          <p:cNvPr id="44" name="TextBox 43">
            <a:extLst>
              <a:ext uri="{FF2B5EF4-FFF2-40B4-BE49-F238E27FC236}">
                <a16:creationId xmlns:a16="http://schemas.microsoft.com/office/drawing/2014/main" id="{23AFD29C-55AB-4F5F-91A6-C6D901BE4DAA}"/>
              </a:ext>
            </a:extLst>
          </p:cNvPr>
          <p:cNvSpPr txBox="1"/>
          <p:nvPr/>
        </p:nvSpPr>
        <p:spPr>
          <a:xfrm>
            <a:off x="8397155" y="1727117"/>
            <a:ext cx="330540" cy="369332"/>
          </a:xfrm>
          <a:prstGeom prst="rect">
            <a:avLst/>
          </a:prstGeom>
          <a:noFill/>
        </p:spPr>
        <p:txBody>
          <a:bodyPr wrap="none" rtlCol="0">
            <a:spAutoFit/>
          </a:bodyPr>
          <a:lstStyle/>
          <a:p>
            <a:r>
              <a:rPr lang="en-US" dirty="0"/>
              <a:t>G</a:t>
            </a:r>
            <a:endParaRPr lang="en-SG" dirty="0"/>
          </a:p>
        </p:txBody>
      </p:sp>
      <p:sp>
        <p:nvSpPr>
          <p:cNvPr id="46" name="Oval 45">
            <a:extLst>
              <a:ext uri="{FF2B5EF4-FFF2-40B4-BE49-F238E27FC236}">
                <a16:creationId xmlns:a16="http://schemas.microsoft.com/office/drawing/2014/main" id="{66C9558E-8758-41AE-9780-230B1E9AF7EC}"/>
              </a:ext>
            </a:extLst>
          </p:cNvPr>
          <p:cNvSpPr/>
          <p:nvPr/>
        </p:nvSpPr>
        <p:spPr>
          <a:xfrm>
            <a:off x="8419380" y="2063377"/>
            <a:ext cx="64800" cy="648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47" name="Straight Arrow Connector 46">
            <a:extLst>
              <a:ext uri="{FF2B5EF4-FFF2-40B4-BE49-F238E27FC236}">
                <a16:creationId xmlns:a16="http://schemas.microsoft.com/office/drawing/2014/main" id="{C7229593-0268-46B9-BBBD-BC3CE9E9097F}"/>
              </a:ext>
            </a:extLst>
          </p:cNvPr>
          <p:cNvCxnSpPr>
            <a:cxnSpLocks/>
          </p:cNvCxnSpPr>
          <p:nvPr/>
        </p:nvCxnSpPr>
        <p:spPr>
          <a:xfrm flipH="1">
            <a:off x="7898887" y="2096720"/>
            <a:ext cx="540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C0D7F1E-FC45-465F-A83F-CEB2BB5A8D3C}"/>
              </a:ext>
            </a:extLst>
          </p:cNvPr>
          <p:cNvCxnSpPr>
            <a:cxnSpLocks/>
          </p:cNvCxnSpPr>
          <p:nvPr/>
        </p:nvCxnSpPr>
        <p:spPr>
          <a:xfrm rot="16200000" flipH="1">
            <a:off x="8181780" y="2365777"/>
            <a:ext cx="540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2A218B5-0B87-4E2E-AB91-A6E03735C124}"/>
                  </a:ext>
                </a:extLst>
              </p:cNvPr>
              <p:cNvSpPr txBox="1"/>
              <p:nvPr/>
            </p:nvSpPr>
            <p:spPr>
              <a:xfrm>
                <a:off x="7412677" y="2116890"/>
                <a:ext cx="725135"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i="1" smtClean="0">
                              <a:solidFill>
                                <a:srgbClr val="FF0000"/>
                              </a:solidFill>
                              <a:latin typeface="Cambria Math" panose="02040503050406030204" pitchFamily="18" charset="0"/>
                            </a:rPr>
                          </m:ctrlPr>
                        </m:sSubPr>
                        <m:e>
                          <m:sSub>
                            <m:sSubPr>
                              <m:ctrlPr>
                                <a:rPr lang="en-SG"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𝑚</m:t>
                              </m:r>
                            </m:e>
                            <m:sub>
                              <m:r>
                                <a:rPr lang="en-US" b="0" i="1" smtClean="0">
                                  <a:solidFill>
                                    <a:srgbClr val="FF0000"/>
                                  </a:solidFill>
                                  <a:latin typeface="Cambria Math" panose="02040503050406030204" pitchFamily="18" charset="0"/>
                                </a:rPr>
                                <m:t>𝐴𝐵</m:t>
                              </m:r>
                            </m:sub>
                          </m:sSub>
                          <m:bar>
                            <m:barPr>
                              <m:pos m:val="top"/>
                              <m:ctrlPr>
                                <a:rPr lang="en-SG" i="1">
                                  <a:solidFill>
                                    <a:srgbClr val="FF0000"/>
                                  </a:solidFill>
                                  <a:latin typeface="Cambria Math" panose="02040503050406030204" pitchFamily="18" charset="0"/>
                                </a:rPr>
                              </m:ctrlPr>
                            </m:barPr>
                            <m:e>
                              <m:r>
                                <a:rPr lang="en-US" i="1">
                                  <a:solidFill>
                                    <a:srgbClr val="FF0000"/>
                                  </a:solidFill>
                                  <a:latin typeface="Cambria Math" panose="02040503050406030204" pitchFamily="18" charset="0"/>
                                </a:rPr>
                                <m:t>𝑎</m:t>
                              </m:r>
                            </m:e>
                          </m:bar>
                        </m:e>
                        <m:sub>
                          <m:r>
                            <a:rPr lang="en-US" b="0" i="1" smtClean="0">
                              <a:solidFill>
                                <a:srgbClr val="FF0000"/>
                              </a:solidFill>
                              <a:latin typeface="Cambria Math" panose="02040503050406030204" pitchFamily="18" charset="0"/>
                            </a:rPr>
                            <m:t>𝑛</m:t>
                          </m:r>
                        </m:sub>
                      </m:sSub>
                    </m:oMath>
                  </m:oMathPara>
                </a14:m>
                <a:endParaRPr lang="en-SG" dirty="0">
                  <a:solidFill>
                    <a:srgbClr val="FF0000"/>
                  </a:solidFill>
                </a:endParaRPr>
              </a:p>
            </p:txBody>
          </p:sp>
        </mc:Choice>
        <mc:Fallback xmlns="">
          <p:sp>
            <p:nvSpPr>
              <p:cNvPr id="49" name="TextBox 48">
                <a:extLst>
                  <a:ext uri="{FF2B5EF4-FFF2-40B4-BE49-F238E27FC236}">
                    <a16:creationId xmlns:a16="http://schemas.microsoft.com/office/drawing/2014/main" id="{72A218B5-0B87-4E2E-AB91-A6E03735C124}"/>
                  </a:ext>
                </a:extLst>
              </p:cNvPr>
              <p:cNvSpPr txBox="1">
                <a:spLocks noRot="1" noChangeAspect="1" noMove="1" noResize="1" noEditPoints="1" noAdjustHandles="1" noChangeArrowheads="1" noChangeShapeType="1" noTextEdit="1"/>
              </p:cNvSpPr>
              <p:nvPr/>
            </p:nvSpPr>
            <p:spPr>
              <a:xfrm>
                <a:off x="7412677" y="2116890"/>
                <a:ext cx="725135" cy="304058"/>
              </a:xfrm>
              <a:prstGeom prst="rect">
                <a:avLst/>
              </a:prstGeom>
              <a:blipFill>
                <a:blip r:embed="rId5"/>
                <a:stretch>
                  <a:fillRect l="-4202" r="-840" b="-16000"/>
                </a:stretch>
              </a:blipFill>
            </p:spPr>
            <p:txBody>
              <a:bodyPr/>
              <a:lstStyle/>
              <a:p>
                <a:r>
                  <a:rPr lang="en-SG">
                    <a:noFill/>
                  </a:rPr>
                  <a:t> </a:t>
                </a:r>
              </a:p>
            </p:txBody>
          </p:sp>
        </mc:Fallback>
      </mc:AlternateContent>
      <p:sp>
        <p:nvSpPr>
          <p:cNvPr id="50" name="Rectangle 49">
            <a:extLst>
              <a:ext uri="{FF2B5EF4-FFF2-40B4-BE49-F238E27FC236}">
                <a16:creationId xmlns:a16="http://schemas.microsoft.com/office/drawing/2014/main" id="{4CCA9C30-C47E-41D8-BB25-C16638F573F1}"/>
              </a:ext>
            </a:extLst>
          </p:cNvPr>
          <p:cNvSpPr/>
          <p:nvPr/>
        </p:nvSpPr>
        <p:spPr>
          <a:xfrm>
            <a:off x="3018248" y="898170"/>
            <a:ext cx="607602" cy="369332"/>
          </a:xfrm>
          <a:prstGeom prst="rect">
            <a:avLst/>
          </a:prstGeom>
        </p:spPr>
        <p:txBody>
          <a:bodyPr wrap="none">
            <a:spAutoFit/>
          </a:bodyPr>
          <a:lstStyle/>
          <a:p>
            <a:r>
              <a:rPr lang="en-US" b="1" i="1" dirty="0" err="1">
                <a:solidFill>
                  <a:srgbClr val="FF0000"/>
                </a:solidFill>
              </a:rPr>
              <a:t>W</a:t>
            </a:r>
            <a:r>
              <a:rPr lang="en-US" b="1" i="1" baseline="-25000" dirty="0" err="1">
                <a:solidFill>
                  <a:srgbClr val="FF0000"/>
                </a:solidFill>
              </a:rPr>
              <a:t>rod</a:t>
            </a:r>
            <a:endParaRPr lang="en-SG" baseline="-25000" dirty="0"/>
          </a:p>
        </p:txBody>
      </p:sp>
      <p:cxnSp>
        <p:nvCxnSpPr>
          <p:cNvPr id="51" name="Straight Connector 50">
            <a:extLst>
              <a:ext uri="{FF2B5EF4-FFF2-40B4-BE49-F238E27FC236}">
                <a16:creationId xmlns:a16="http://schemas.microsoft.com/office/drawing/2014/main" id="{8EFEE22C-9D11-4006-A889-B63EF2CABD2D}"/>
              </a:ext>
            </a:extLst>
          </p:cNvPr>
          <p:cNvCxnSpPr/>
          <p:nvPr/>
        </p:nvCxnSpPr>
        <p:spPr>
          <a:xfrm flipV="1">
            <a:off x="3253955" y="1327739"/>
            <a:ext cx="0" cy="662212"/>
          </a:xfrm>
          <a:prstGeom prst="line">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74C3161-B991-493B-B98F-4D4B7A036842}"/>
              </a:ext>
            </a:extLst>
          </p:cNvPr>
          <p:cNvCxnSpPr>
            <a:cxnSpLocks/>
          </p:cNvCxnSpPr>
          <p:nvPr/>
        </p:nvCxnSpPr>
        <p:spPr>
          <a:xfrm>
            <a:off x="1628236" y="2140864"/>
            <a:ext cx="0" cy="662212"/>
          </a:xfrm>
          <a:prstGeom prst="line">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A24960A-CBF8-4385-9EB1-A2469C96208B}"/>
              </a:ext>
            </a:extLst>
          </p:cNvPr>
          <p:cNvCxnSpPr>
            <a:cxnSpLocks/>
          </p:cNvCxnSpPr>
          <p:nvPr/>
        </p:nvCxnSpPr>
        <p:spPr>
          <a:xfrm rot="5400000">
            <a:off x="1208142" y="1764671"/>
            <a:ext cx="0" cy="662212"/>
          </a:xfrm>
          <a:prstGeom prst="line">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B048FEE7-9ADD-4D1B-8EA8-AB96647EEE64}"/>
              </a:ext>
            </a:extLst>
          </p:cNvPr>
          <p:cNvSpPr/>
          <p:nvPr/>
        </p:nvSpPr>
        <p:spPr>
          <a:xfrm>
            <a:off x="717698" y="2056634"/>
            <a:ext cx="375424" cy="369332"/>
          </a:xfrm>
          <a:prstGeom prst="rect">
            <a:avLst/>
          </a:prstGeom>
        </p:spPr>
        <p:txBody>
          <a:bodyPr wrap="none">
            <a:spAutoFit/>
          </a:bodyPr>
          <a:lstStyle/>
          <a:p>
            <a:r>
              <a:rPr lang="en-US" b="1" i="1" dirty="0" err="1">
                <a:solidFill>
                  <a:srgbClr val="FF0000"/>
                </a:solidFill>
              </a:rPr>
              <a:t>C</a:t>
            </a:r>
            <a:r>
              <a:rPr lang="en-US" b="1" i="1" baseline="-25000" dirty="0" err="1">
                <a:solidFill>
                  <a:srgbClr val="FF0000"/>
                </a:solidFill>
              </a:rPr>
              <a:t>x</a:t>
            </a:r>
            <a:endParaRPr lang="en-SG" baseline="-25000" dirty="0"/>
          </a:p>
        </p:txBody>
      </p:sp>
      <p:sp>
        <p:nvSpPr>
          <p:cNvPr id="55" name="Rectangle 54">
            <a:extLst>
              <a:ext uri="{FF2B5EF4-FFF2-40B4-BE49-F238E27FC236}">
                <a16:creationId xmlns:a16="http://schemas.microsoft.com/office/drawing/2014/main" id="{336F914B-3692-4351-8D1B-DC76EE5CE56D}"/>
              </a:ext>
            </a:extLst>
          </p:cNvPr>
          <p:cNvSpPr/>
          <p:nvPr/>
        </p:nvSpPr>
        <p:spPr>
          <a:xfrm>
            <a:off x="1623947" y="2586904"/>
            <a:ext cx="377026" cy="369332"/>
          </a:xfrm>
          <a:prstGeom prst="rect">
            <a:avLst/>
          </a:prstGeom>
        </p:spPr>
        <p:txBody>
          <a:bodyPr wrap="none">
            <a:spAutoFit/>
          </a:bodyPr>
          <a:lstStyle/>
          <a:p>
            <a:r>
              <a:rPr lang="en-US" b="1" i="1" dirty="0">
                <a:solidFill>
                  <a:srgbClr val="FF0000"/>
                </a:solidFill>
              </a:rPr>
              <a:t>C</a:t>
            </a:r>
            <a:r>
              <a:rPr lang="en-US" b="1" i="1" baseline="-25000" dirty="0">
                <a:solidFill>
                  <a:srgbClr val="FF0000"/>
                </a:solidFill>
              </a:rPr>
              <a:t>y</a:t>
            </a:r>
            <a:endParaRPr lang="en-SG" baseline="-25000" dirty="0"/>
          </a:p>
        </p:txBody>
      </p:sp>
      <p:sp>
        <p:nvSpPr>
          <p:cNvPr id="56" name="Rectangle 55">
            <a:extLst>
              <a:ext uri="{FF2B5EF4-FFF2-40B4-BE49-F238E27FC236}">
                <a16:creationId xmlns:a16="http://schemas.microsoft.com/office/drawing/2014/main" id="{C66E0B1F-C3D8-4F3D-BD83-3308613BC66D}"/>
              </a:ext>
            </a:extLst>
          </p:cNvPr>
          <p:cNvSpPr/>
          <p:nvPr/>
        </p:nvSpPr>
        <p:spPr>
          <a:xfrm>
            <a:off x="1308373" y="3116270"/>
            <a:ext cx="727443" cy="400110"/>
          </a:xfrm>
          <a:prstGeom prst="rect">
            <a:avLst/>
          </a:prstGeom>
        </p:spPr>
        <p:txBody>
          <a:bodyPr wrap="none">
            <a:spAutoFit/>
          </a:bodyPr>
          <a:lstStyle/>
          <a:p>
            <a:r>
              <a:rPr lang="en-US" sz="2000" b="1" i="1" dirty="0">
                <a:solidFill>
                  <a:srgbClr val="0000FF"/>
                </a:solidFill>
              </a:rPr>
              <a:t>F.B.D</a:t>
            </a:r>
            <a:endParaRPr lang="en-SG" sz="2000" baseline="-25000" dirty="0">
              <a:solidFill>
                <a:srgbClr val="0000FF"/>
              </a:solidFill>
            </a:endParaRPr>
          </a:p>
        </p:txBody>
      </p:sp>
      <p:sp>
        <p:nvSpPr>
          <p:cNvPr id="57" name="Rectangle 56">
            <a:extLst>
              <a:ext uri="{FF2B5EF4-FFF2-40B4-BE49-F238E27FC236}">
                <a16:creationId xmlns:a16="http://schemas.microsoft.com/office/drawing/2014/main" id="{5B3C91B0-A6BD-46FA-8FE0-C790D130F375}"/>
              </a:ext>
            </a:extLst>
          </p:cNvPr>
          <p:cNvSpPr/>
          <p:nvPr/>
        </p:nvSpPr>
        <p:spPr>
          <a:xfrm>
            <a:off x="6487263" y="3134806"/>
            <a:ext cx="708207" cy="400110"/>
          </a:xfrm>
          <a:prstGeom prst="rect">
            <a:avLst/>
          </a:prstGeom>
        </p:spPr>
        <p:txBody>
          <a:bodyPr wrap="none">
            <a:spAutoFit/>
          </a:bodyPr>
          <a:lstStyle/>
          <a:p>
            <a:r>
              <a:rPr lang="en-US" sz="2000" b="1" i="1" dirty="0">
                <a:solidFill>
                  <a:srgbClr val="0000FF"/>
                </a:solidFill>
              </a:rPr>
              <a:t>E.F.D</a:t>
            </a:r>
            <a:endParaRPr lang="en-SG" sz="2000" baseline="-25000" dirty="0">
              <a:solidFill>
                <a:srgbClr val="0000FF"/>
              </a:solidFill>
            </a:endParaRPr>
          </a:p>
        </p:txBody>
      </p:sp>
      <p:sp>
        <p:nvSpPr>
          <p:cNvPr id="58" name="Rectangle 57">
            <a:extLst>
              <a:ext uri="{FF2B5EF4-FFF2-40B4-BE49-F238E27FC236}">
                <a16:creationId xmlns:a16="http://schemas.microsoft.com/office/drawing/2014/main" id="{1EEF295A-4DD0-421A-BC87-3BD614CFBD2B}"/>
              </a:ext>
            </a:extLst>
          </p:cNvPr>
          <p:cNvSpPr/>
          <p:nvPr/>
        </p:nvSpPr>
        <p:spPr>
          <a:xfrm>
            <a:off x="4635455" y="1661778"/>
            <a:ext cx="490840" cy="830997"/>
          </a:xfrm>
          <a:prstGeom prst="rect">
            <a:avLst/>
          </a:prstGeom>
        </p:spPr>
        <p:txBody>
          <a:bodyPr wrap="none">
            <a:spAutoFit/>
          </a:bodyPr>
          <a:lstStyle/>
          <a:p>
            <a:r>
              <a:rPr lang="en-US" sz="4800" b="1" dirty="0">
                <a:solidFill>
                  <a:srgbClr val="0000FF"/>
                </a:solidFill>
              </a:rPr>
              <a:t>=</a:t>
            </a:r>
            <a:endParaRPr lang="en-SG" sz="4800" baseline="-25000" dirty="0">
              <a:solidFill>
                <a:srgbClr val="0000FF"/>
              </a:solidFill>
            </a:endParaRPr>
          </a:p>
        </p:txBody>
      </p:sp>
      <p:sp>
        <p:nvSpPr>
          <p:cNvPr id="59" name="Arc 58">
            <a:extLst>
              <a:ext uri="{FF2B5EF4-FFF2-40B4-BE49-F238E27FC236}">
                <a16:creationId xmlns:a16="http://schemas.microsoft.com/office/drawing/2014/main" id="{E8F8DBA4-1C18-48E1-9BC7-DEA598520D75}"/>
              </a:ext>
            </a:extLst>
          </p:cNvPr>
          <p:cNvSpPr/>
          <p:nvPr/>
        </p:nvSpPr>
        <p:spPr>
          <a:xfrm rot="14105155">
            <a:off x="6593802" y="1628942"/>
            <a:ext cx="903904" cy="933668"/>
          </a:xfrm>
          <a:prstGeom prst="arc">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0" name="Rectangle 59">
            <a:extLst>
              <a:ext uri="{FF2B5EF4-FFF2-40B4-BE49-F238E27FC236}">
                <a16:creationId xmlns:a16="http://schemas.microsoft.com/office/drawing/2014/main" id="{4D622BA1-2842-448B-BABD-3E68C3222F5E}"/>
              </a:ext>
            </a:extLst>
          </p:cNvPr>
          <p:cNvSpPr/>
          <p:nvPr/>
        </p:nvSpPr>
        <p:spPr>
          <a:xfrm>
            <a:off x="8394643" y="1406002"/>
            <a:ext cx="587020" cy="369332"/>
          </a:xfrm>
          <a:prstGeom prst="rect">
            <a:avLst/>
          </a:prstGeom>
        </p:spPr>
        <p:txBody>
          <a:bodyPr wrap="none">
            <a:spAutoFit/>
          </a:bodyPr>
          <a:lstStyle/>
          <a:p>
            <a:r>
              <a:rPr lang="en-US" i="1" dirty="0" err="1">
                <a:solidFill>
                  <a:srgbClr val="FF0000"/>
                </a:solidFill>
              </a:rPr>
              <a:t>I</a:t>
            </a:r>
            <a:r>
              <a:rPr lang="en-US" i="1" baseline="-25000" dirty="0" err="1">
                <a:solidFill>
                  <a:srgbClr val="FF0000"/>
                </a:solidFill>
              </a:rPr>
              <a:t>rod</a:t>
            </a:r>
            <a:r>
              <a:rPr lang="el-GR" b="1" i="1" dirty="0">
                <a:solidFill>
                  <a:srgbClr val="FF0000"/>
                </a:solidFill>
              </a:rPr>
              <a:t>α</a:t>
            </a:r>
            <a:endParaRPr lang="en-SG" dirty="0"/>
          </a:p>
        </p:txBody>
      </p:sp>
      <p:sp>
        <p:nvSpPr>
          <p:cNvPr id="61" name="Arc 60">
            <a:extLst>
              <a:ext uri="{FF2B5EF4-FFF2-40B4-BE49-F238E27FC236}">
                <a16:creationId xmlns:a16="http://schemas.microsoft.com/office/drawing/2014/main" id="{B0C166ED-5626-4C76-A2CD-5901195044CF}"/>
              </a:ext>
            </a:extLst>
          </p:cNvPr>
          <p:cNvSpPr/>
          <p:nvPr/>
        </p:nvSpPr>
        <p:spPr>
          <a:xfrm rot="14105155">
            <a:off x="8284628" y="1708080"/>
            <a:ext cx="903904" cy="933668"/>
          </a:xfrm>
          <a:prstGeom prst="arc">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1931CC4F-9997-4EE5-A99D-FCE0E3DA484D}"/>
                  </a:ext>
                </a:extLst>
              </p:cNvPr>
              <p:cNvSpPr txBox="1"/>
              <p:nvPr/>
            </p:nvSpPr>
            <p:spPr>
              <a:xfrm>
                <a:off x="8515164" y="2395842"/>
                <a:ext cx="691471" cy="3040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i="1" smtClean="0">
                              <a:solidFill>
                                <a:srgbClr val="FF0000"/>
                              </a:solidFill>
                              <a:latin typeface="Cambria Math" panose="02040503050406030204" pitchFamily="18" charset="0"/>
                            </a:rPr>
                          </m:ctrlPr>
                        </m:sSubPr>
                        <m:e>
                          <m:sSub>
                            <m:sSubPr>
                              <m:ctrlPr>
                                <a:rPr lang="en-SG"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𝑚</m:t>
                              </m:r>
                            </m:e>
                            <m:sub>
                              <m:r>
                                <a:rPr lang="en-US" b="0" i="1" smtClean="0">
                                  <a:solidFill>
                                    <a:srgbClr val="FF0000"/>
                                  </a:solidFill>
                                  <a:latin typeface="Cambria Math" panose="02040503050406030204" pitchFamily="18" charset="0"/>
                                </a:rPr>
                                <m:t>𝐴𝐵</m:t>
                              </m:r>
                            </m:sub>
                          </m:sSub>
                          <m:bar>
                            <m:barPr>
                              <m:pos m:val="top"/>
                              <m:ctrlPr>
                                <a:rPr lang="en-SG" i="1">
                                  <a:solidFill>
                                    <a:srgbClr val="FF0000"/>
                                  </a:solidFill>
                                  <a:latin typeface="Cambria Math" panose="02040503050406030204" pitchFamily="18" charset="0"/>
                                </a:rPr>
                              </m:ctrlPr>
                            </m:barPr>
                            <m:e>
                              <m:r>
                                <a:rPr lang="en-US" i="1">
                                  <a:solidFill>
                                    <a:srgbClr val="FF0000"/>
                                  </a:solidFill>
                                  <a:latin typeface="Cambria Math" panose="02040503050406030204" pitchFamily="18" charset="0"/>
                                </a:rPr>
                                <m:t>𝑎</m:t>
                              </m:r>
                            </m:e>
                          </m:bar>
                        </m:e>
                        <m:sub>
                          <m:r>
                            <a:rPr lang="en-US" b="0" i="1" smtClean="0">
                              <a:solidFill>
                                <a:srgbClr val="FF0000"/>
                              </a:solidFill>
                              <a:latin typeface="Cambria Math" panose="02040503050406030204" pitchFamily="18" charset="0"/>
                            </a:rPr>
                            <m:t>𝑡</m:t>
                          </m:r>
                        </m:sub>
                      </m:sSub>
                    </m:oMath>
                  </m:oMathPara>
                </a14:m>
                <a:endParaRPr lang="en-SG" dirty="0">
                  <a:solidFill>
                    <a:srgbClr val="FF0000"/>
                  </a:solidFill>
                </a:endParaRPr>
              </a:p>
            </p:txBody>
          </p:sp>
        </mc:Choice>
        <mc:Fallback xmlns="">
          <p:sp>
            <p:nvSpPr>
              <p:cNvPr id="62" name="TextBox 61">
                <a:extLst>
                  <a:ext uri="{FF2B5EF4-FFF2-40B4-BE49-F238E27FC236}">
                    <a16:creationId xmlns:a16="http://schemas.microsoft.com/office/drawing/2014/main" id="{1931CC4F-9997-4EE5-A99D-FCE0E3DA484D}"/>
                  </a:ext>
                </a:extLst>
              </p:cNvPr>
              <p:cNvSpPr txBox="1">
                <a:spLocks noRot="1" noChangeAspect="1" noMove="1" noResize="1" noEditPoints="1" noAdjustHandles="1" noChangeArrowheads="1" noChangeShapeType="1" noTextEdit="1"/>
              </p:cNvSpPr>
              <p:nvPr/>
            </p:nvSpPr>
            <p:spPr>
              <a:xfrm>
                <a:off x="8515164" y="2395842"/>
                <a:ext cx="691471" cy="304058"/>
              </a:xfrm>
              <a:prstGeom prst="rect">
                <a:avLst/>
              </a:prstGeom>
              <a:blipFill>
                <a:blip r:embed="rId6"/>
                <a:stretch>
                  <a:fillRect l="-4425" r="-2655" b="-18000"/>
                </a:stretch>
              </a:blipFill>
            </p:spPr>
            <p:txBody>
              <a:bodyPr/>
              <a:lstStyle/>
              <a:p>
                <a:r>
                  <a:rPr lang="en-SG">
                    <a:noFill/>
                  </a:rPr>
                  <a:t> </a:t>
                </a:r>
              </a:p>
            </p:txBody>
          </p:sp>
        </mc:Fallback>
      </mc:AlternateContent>
      <p:cxnSp>
        <p:nvCxnSpPr>
          <p:cNvPr id="63" name="Straight Arrow Connector 62">
            <a:extLst>
              <a:ext uri="{FF2B5EF4-FFF2-40B4-BE49-F238E27FC236}">
                <a16:creationId xmlns:a16="http://schemas.microsoft.com/office/drawing/2014/main" id="{44AF525F-D799-4728-9A4B-5DD286D937EB}"/>
              </a:ext>
            </a:extLst>
          </p:cNvPr>
          <p:cNvCxnSpPr>
            <a:cxnSpLocks/>
          </p:cNvCxnSpPr>
          <p:nvPr/>
        </p:nvCxnSpPr>
        <p:spPr>
          <a:xfrm rot="10800000" flipH="1">
            <a:off x="6256391" y="2153246"/>
            <a:ext cx="540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B74A5FF-3862-4449-A2F3-7295A521CF1F}"/>
              </a:ext>
            </a:extLst>
          </p:cNvPr>
          <p:cNvCxnSpPr>
            <a:cxnSpLocks/>
          </p:cNvCxnSpPr>
          <p:nvPr/>
        </p:nvCxnSpPr>
        <p:spPr>
          <a:xfrm rot="5400000" flipH="1">
            <a:off x="6539284" y="2422303"/>
            <a:ext cx="54000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FA97AEE-2EF1-4752-97B9-430243B7E820}"/>
                  </a:ext>
                </a:extLst>
              </p:cNvPr>
              <p:cNvSpPr txBox="1"/>
              <p:nvPr/>
            </p:nvSpPr>
            <p:spPr>
              <a:xfrm>
                <a:off x="5658642" y="2152303"/>
                <a:ext cx="787588" cy="305853"/>
              </a:xfrm>
              <a:prstGeom prst="rect">
                <a:avLst/>
              </a:prstGeom>
              <a:noFill/>
            </p:spPr>
            <p:txBody>
              <a:bodyPr wrap="none" lIns="0" tIns="0" rIns="0" bIns="0" rtlCol="0">
                <a:spAutoFit/>
              </a:bodyPr>
              <a:lstStyle/>
              <a:p>
                <a14:m>
                  <m:oMath xmlns:m="http://schemas.openxmlformats.org/officeDocument/2006/math">
                    <m:sSub>
                      <m:sSubPr>
                        <m:ctrlPr>
                          <a:rPr lang="en-SG" i="1" smtClean="0">
                            <a:solidFill>
                              <a:srgbClr val="FF0000"/>
                            </a:solidFill>
                            <a:latin typeface="Cambria Math" panose="02040503050406030204" pitchFamily="18" charset="0"/>
                          </a:rPr>
                        </m:ctrlPr>
                      </m:sSubPr>
                      <m:e>
                        <m:sSub>
                          <m:sSubPr>
                            <m:ctrlPr>
                              <a:rPr lang="en-SG"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𝑚</m:t>
                            </m:r>
                          </m:e>
                          <m:sub>
                            <m:r>
                              <a:rPr lang="en-US" i="1">
                                <a:solidFill>
                                  <a:srgbClr val="FF0000"/>
                                </a:solidFill>
                                <a:latin typeface="Cambria Math" panose="02040503050406030204" pitchFamily="18" charset="0"/>
                              </a:rPr>
                              <m:t>𝐶</m:t>
                            </m:r>
                          </m:sub>
                        </m:sSub>
                        <m:bar>
                          <m:barPr>
                            <m:pos m:val="top"/>
                            <m:ctrlPr>
                              <a:rPr lang="en-SG" i="1">
                                <a:solidFill>
                                  <a:srgbClr val="FF0000"/>
                                </a:solidFill>
                                <a:latin typeface="Cambria Math" panose="02040503050406030204" pitchFamily="18" charset="0"/>
                              </a:rPr>
                            </m:ctrlPr>
                          </m:barPr>
                          <m:e>
                            <m:r>
                              <a:rPr lang="en-US" i="1">
                                <a:solidFill>
                                  <a:srgbClr val="FF0000"/>
                                </a:solidFill>
                                <a:latin typeface="Cambria Math" panose="02040503050406030204" pitchFamily="18" charset="0"/>
                              </a:rPr>
                              <m:t>𝑎</m:t>
                            </m:r>
                          </m:e>
                        </m:bar>
                      </m:e>
                      <m:sub>
                        <m:r>
                          <a:rPr lang="en-US" b="0" i="1" smtClean="0">
                            <a:solidFill>
                              <a:srgbClr val="FF0000"/>
                            </a:solidFill>
                            <a:latin typeface="Cambria Math" panose="02040503050406030204" pitchFamily="18" charset="0"/>
                          </a:rPr>
                          <m:t>𝑥</m:t>
                        </m:r>
                      </m:sub>
                    </m:sSub>
                  </m:oMath>
                </a14:m>
                <a:r>
                  <a:rPr lang="en-SG" dirty="0">
                    <a:solidFill>
                      <a:srgbClr val="FF0000"/>
                    </a:solidFill>
                  </a:rPr>
                  <a:t>=0</a:t>
                </a:r>
              </a:p>
            </p:txBody>
          </p:sp>
        </mc:Choice>
        <mc:Fallback xmlns="">
          <p:sp>
            <p:nvSpPr>
              <p:cNvPr id="65" name="TextBox 64">
                <a:extLst>
                  <a:ext uri="{FF2B5EF4-FFF2-40B4-BE49-F238E27FC236}">
                    <a16:creationId xmlns:a16="http://schemas.microsoft.com/office/drawing/2014/main" id="{5FA97AEE-2EF1-4752-97B9-430243B7E820}"/>
                  </a:ext>
                </a:extLst>
              </p:cNvPr>
              <p:cNvSpPr txBox="1">
                <a:spLocks noRot="1" noChangeAspect="1" noMove="1" noResize="1" noEditPoints="1" noAdjustHandles="1" noChangeArrowheads="1" noChangeShapeType="1" noTextEdit="1"/>
              </p:cNvSpPr>
              <p:nvPr/>
            </p:nvSpPr>
            <p:spPr>
              <a:xfrm>
                <a:off x="5658642" y="2152303"/>
                <a:ext cx="787588" cy="305853"/>
              </a:xfrm>
              <a:prstGeom prst="rect">
                <a:avLst/>
              </a:prstGeom>
              <a:blipFill>
                <a:blip r:embed="rId7"/>
                <a:stretch>
                  <a:fillRect l="-7752" t="-24000" r="-17829" b="-4000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8C0127BA-6FDB-4F0B-B106-216ECA7CA05B}"/>
                  </a:ext>
                </a:extLst>
              </p:cNvPr>
              <p:cNvSpPr txBox="1"/>
              <p:nvPr/>
            </p:nvSpPr>
            <p:spPr>
              <a:xfrm>
                <a:off x="6326864" y="2676346"/>
                <a:ext cx="1045286" cy="3368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i="1" smtClean="0">
                              <a:solidFill>
                                <a:srgbClr val="FF0000"/>
                              </a:solidFill>
                              <a:latin typeface="Cambria Math" panose="02040503050406030204" pitchFamily="18" charset="0"/>
                            </a:rPr>
                          </m:ctrlPr>
                        </m:sSubPr>
                        <m:e>
                          <m:sSub>
                            <m:sSubPr>
                              <m:ctrlPr>
                                <a:rPr lang="en-SG"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𝑚</m:t>
                              </m:r>
                            </m:e>
                            <m:sub>
                              <m:r>
                                <a:rPr lang="en-US" b="0" i="1" smtClean="0">
                                  <a:solidFill>
                                    <a:srgbClr val="FF0000"/>
                                  </a:solidFill>
                                  <a:latin typeface="Cambria Math" panose="02040503050406030204" pitchFamily="18" charset="0"/>
                                </a:rPr>
                                <m:t>𝐶</m:t>
                              </m:r>
                            </m:sub>
                          </m:sSub>
                          <m:bar>
                            <m:barPr>
                              <m:pos m:val="top"/>
                              <m:ctrlPr>
                                <a:rPr lang="en-SG" i="1">
                                  <a:solidFill>
                                    <a:srgbClr val="FF0000"/>
                                  </a:solidFill>
                                  <a:latin typeface="Cambria Math" panose="02040503050406030204" pitchFamily="18" charset="0"/>
                                </a:rPr>
                              </m:ctrlPr>
                            </m:barPr>
                            <m:e>
                              <m:r>
                                <a:rPr lang="en-US" i="1">
                                  <a:solidFill>
                                    <a:srgbClr val="FF0000"/>
                                  </a:solidFill>
                                  <a:latin typeface="Cambria Math" panose="02040503050406030204" pitchFamily="18" charset="0"/>
                                </a:rPr>
                                <m:t>𝑎</m:t>
                              </m:r>
                            </m:e>
                          </m:bar>
                        </m:e>
                        <m:sub>
                          <m:r>
                            <a:rPr lang="en-US" b="0" i="1" smtClean="0">
                              <a:solidFill>
                                <a:srgbClr val="FF0000"/>
                              </a:solidFill>
                              <a:latin typeface="Cambria Math" panose="02040503050406030204" pitchFamily="18" charset="0"/>
                            </a:rPr>
                            <m:t>𝑦</m:t>
                          </m:r>
                        </m:sub>
                      </m:sSub>
                      <m:r>
                        <a:rPr lang="en-US" b="0" i="1" smtClean="0">
                          <a:solidFill>
                            <a:srgbClr val="FF0000"/>
                          </a:solidFill>
                          <a:latin typeface="Cambria Math" panose="02040503050406030204" pitchFamily="18" charset="0"/>
                        </a:rPr>
                        <m:t>=0</m:t>
                      </m:r>
                    </m:oMath>
                  </m:oMathPara>
                </a14:m>
                <a:endParaRPr lang="en-SG" dirty="0">
                  <a:solidFill>
                    <a:srgbClr val="FF0000"/>
                  </a:solidFill>
                </a:endParaRPr>
              </a:p>
            </p:txBody>
          </p:sp>
        </mc:Choice>
        <mc:Fallback xmlns="">
          <p:sp>
            <p:nvSpPr>
              <p:cNvPr id="66" name="TextBox 65">
                <a:extLst>
                  <a:ext uri="{FF2B5EF4-FFF2-40B4-BE49-F238E27FC236}">
                    <a16:creationId xmlns:a16="http://schemas.microsoft.com/office/drawing/2014/main" id="{8C0127BA-6FDB-4F0B-B106-216ECA7CA05B}"/>
                  </a:ext>
                </a:extLst>
              </p:cNvPr>
              <p:cNvSpPr txBox="1">
                <a:spLocks noRot="1" noChangeAspect="1" noMove="1" noResize="1" noEditPoints="1" noAdjustHandles="1" noChangeArrowheads="1" noChangeShapeType="1" noTextEdit="1"/>
              </p:cNvSpPr>
              <p:nvPr/>
            </p:nvSpPr>
            <p:spPr>
              <a:xfrm>
                <a:off x="6326864" y="2676346"/>
                <a:ext cx="1045286" cy="336823"/>
              </a:xfrm>
              <a:prstGeom prst="rect">
                <a:avLst/>
              </a:prstGeom>
              <a:blipFill>
                <a:blip r:embed="rId8"/>
                <a:stretch>
                  <a:fillRect l="-2924" r="-4678" b="-18182"/>
                </a:stretch>
              </a:blipFill>
            </p:spPr>
            <p:txBody>
              <a:bodyPr/>
              <a:lstStyle/>
              <a:p>
                <a:r>
                  <a:rPr lang="en-SG">
                    <a:noFill/>
                  </a:rPr>
                  <a:t> </a:t>
                </a:r>
              </a:p>
            </p:txBody>
          </p:sp>
        </mc:Fallback>
      </mc:AlternateContent>
    </p:spTree>
    <p:extLst>
      <p:ext uri="{BB962C8B-B14F-4D97-AF65-F5344CB8AC3E}">
        <p14:creationId xmlns:p14="http://schemas.microsoft.com/office/powerpoint/2010/main" val="2988119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892260"/>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47</a:t>
            </a:fld>
            <a:endParaRPr lang="en-US" altLang="en-US"/>
          </a:p>
        </p:txBody>
      </p:sp>
      <p:graphicFrame>
        <p:nvGraphicFramePr>
          <p:cNvPr id="10" name="Object 2"/>
          <p:cNvGraphicFramePr>
            <a:graphicFrameLocks noChangeAspect="1"/>
          </p:cNvGraphicFramePr>
          <p:nvPr>
            <p:extLst/>
          </p:nvPr>
        </p:nvGraphicFramePr>
        <p:xfrm>
          <a:off x="516143" y="1225637"/>
          <a:ext cx="8151607" cy="993089"/>
        </p:xfrm>
        <a:graphic>
          <a:graphicData uri="http://schemas.openxmlformats.org/presentationml/2006/ole">
            <mc:AlternateContent xmlns:mc="http://schemas.openxmlformats.org/markup-compatibility/2006">
              <mc:Choice xmlns:v="urn:schemas-microsoft-com:vml" Requires="v">
                <p:oleObj spid="_x0000_s25602" name="公式" r:id="rId4" imgW="5549760" imgH="672840" progId="Equation.3">
                  <p:embed/>
                </p:oleObj>
              </mc:Choice>
              <mc:Fallback>
                <p:oleObj name="公式" r:id="rId4" imgW="5549760" imgH="672840" progId="Equation.3">
                  <p:embed/>
                  <p:pic>
                    <p:nvPicPr>
                      <p:cNvPr id="10" name="Object 2"/>
                      <p:cNvPicPr>
                        <a:picLocks noChangeAspect="1" noChangeArrowheads="1"/>
                      </p:cNvPicPr>
                      <p:nvPr/>
                    </p:nvPicPr>
                    <p:blipFill>
                      <a:blip r:embed="rId5"/>
                      <a:srcRect/>
                      <a:stretch>
                        <a:fillRect/>
                      </a:stretch>
                    </p:blipFill>
                    <p:spPr bwMode="auto">
                      <a:xfrm>
                        <a:off x="516143" y="1225637"/>
                        <a:ext cx="8151607" cy="993089"/>
                      </a:xfrm>
                      <a:prstGeom prst="rect">
                        <a:avLst/>
                      </a:prstGeom>
                      <a:noFill/>
                      <a:ln>
                        <a:noFill/>
                      </a:ln>
                      <a:effectLst/>
                      <a:extLst/>
                    </p:spPr>
                  </p:pic>
                </p:oleObj>
              </mc:Fallback>
            </mc:AlternateContent>
          </a:graphicData>
        </a:graphic>
      </p:graphicFrame>
      <p:grpSp>
        <p:nvGrpSpPr>
          <p:cNvPr id="11" name="Group 36"/>
          <p:cNvGrpSpPr>
            <a:grpSpLocks/>
          </p:cNvGrpSpPr>
          <p:nvPr/>
        </p:nvGrpSpPr>
        <p:grpSpPr bwMode="auto">
          <a:xfrm>
            <a:off x="1753255" y="2600091"/>
            <a:ext cx="6577012" cy="1641475"/>
            <a:chOff x="1169" y="2202"/>
            <a:chExt cx="4143" cy="1034"/>
          </a:xfrm>
        </p:grpSpPr>
        <p:sp>
          <p:nvSpPr>
            <p:cNvPr id="12" name="Text Box 3"/>
            <p:cNvSpPr txBox="1">
              <a:spLocks noChangeArrowheads="1"/>
            </p:cNvSpPr>
            <p:nvPr/>
          </p:nvSpPr>
          <p:spPr bwMode="auto">
            <a:xfrm>
              <a:off x="4939" y="2717"/>
              <a:ext cx="3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grpSp>
          <p:nvGrpSpPr>
            <p:cNvPr id="13" name="Group 18"/>
            <p:cNvGrpSpPr>
              <a:grpSpLocks/>
            </p:cNvGrpSpPr>
            <p:nvPr/>
          </p:nvGrpSpPr>
          <p:grpSpPr bwMode="auto">
            <a:xfrm>
              <a:off x="1169" y="2209"/>
              <a:ext cx="1419" cy="1027"/>
              <a:chOff x="1162" y="2324"/>
              <a:chExt cx="1419" cy="1027"/>
            </a:xfrm>
          </p:grpSpPr>
          <p:sp>
            <p:nvSpPr>
              <p:cNvPr id="24" name="Oval 4"/>
              <p:cNvSpPr>
                <a:spLocks noChangeArrowheads="1"/>
              </p:cNvSpPr>
              <p:nvPr/>
            </p:nvSpPr>
            <p:spPr bwMode="auto">
              <a:xfrm>
                <a:off x="1491" y="2324"/>
                <a:ext cx="732" cy="698"/>
              </a:xfrm>
              <a:prstGeom prst="ellipse">
                <a:avLst/>
              </a:prstGeom>
              <a:solidFill>
                <a:srgbClr val="FFFF99"/>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5" name="Line 5"/>
              <p:cNvSpPr>
                <a:spLocks noChangeShapeType="1"/>
              </p:cNvSpPr>
              <p:nvPr/>
            </p:nvSpPr>
            <p:spPr bwMode="auto">
              <a:xfrm>
                <a:off x="1226" y="3050"/>
                <a:ext cx="1355" cy="0"/>
              </a:xfrm>
              <a:prstGeom prst="line">
                <a:avLst/>
              </a:prstGeom>
              <a:noFill/>
              <a:ln w="76200">
                <a:pattFill prst="dkUpDiag">
                  <a:fgClr>
                    <a:srgbClr val="000000"/>
                  </a:fgClr>
                  <a:bgClr>
                    <a:srgbClr val="FFFFFF"/>
                  </a:bgClr>
                </a:patt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26" name="Line 7"/>
              <p:cNvSpPr>
                <a:spLocks noChangeShapeType="1"/>
              </p:cNvSpPr>
              <p:nvPr/>
            </p:nvSpPr>
            <p:spPr bwMode="auto">
              <a:xfrm>
                <a:off x="1850" y="2433"/>
                <a:ext cx="0" cy="264"/>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27" name="Line 8"/>
              <p:cNvSpPr>
                <a:spLocks noChangeShapeType="1"/>
              </p:cNvSpPr>
              <p:nvPr/>
            </p:nvSpPr>
            <p:spPr bwMode="auto">
              <a:xfrm flipV="1">
                <a:off x="1851" y="3056"/>
                <a:ext cx="0" cy="284"/>
              </a:xfrm>
              <a:prstGeom prst="line">
                <a:avLst/>
              </a:prstGeom>
              <a:noFill/>
              <a:ln w="2857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28" name="Line 9"/>
              <p:cNvSpPr>
                <a:spLocks noChangeShapeType="1"/>
              </p:cNvSpPr>
              <p:nvPr/>
            </p:nvSpPr>
            <p:spPr bwMode="auto">
              <a:xfrm flipH="1">
                <a:off x="1867" y="3089"/>
                <a:ext cx="319" cy="0"/>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29" name="Line 10"/>
              <p:cNvSpPr>
                <a:spLocks noChangeShapeType="1"/>
              </p:cNvSpPr>
              <p:nvPr/>
            </p:nvSpPr>
            <p:spPr bwMode="auto">
              <a:xfrm>
                <a:off x="1162" y="2677"/>
                <a:ext cx="319" cy="0"/>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30" name="Text Box 11"/>
              <p:cNvSpPr txBox="1">
                <a:spLocks noChangeArrowheads="1"/>
              </p:cNvSpPr>
              <p:nvPr/>
            </p:nvSpPr>
            <p:spPr bwMode="auto">
              <a:xfrm>
                <a:off x="1836" y="2623"/>
                <a:ext cx="2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G</a:t>
                </a:r>
              </a:p>
            </p:txBody>
          </p:sp>
          <p:sp>
            <p:nvSpPr>
              <p:cNvPr id="31" name="Text Box 12"/>
              <p:cNvSpPr txBox="1">
                <a:spLocks noChangeArrowheads="1"/>
              </p:cNvSpPr>
              <p:nvPr/>
            </p:nvSpPr>
            <p:spPr bwMode="auto">
              <a:xfrm>
                <a:off x="1695" y="2834"/>
                <a:ext cx="2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C</a:t>
                </a:r>
              </a:p>
            </p:txBody>
          </p:sp>
          <p:sp>
            <p:nvSpPr>
              <p:cNvPr id="32" name="Text Box 13"/>
              <p:cNvSpPr txBox="1">
                <a:spLocks noChangeArrowheads="1"/>
              </p:cNvSpPr>
              <p:nvPr/>
            </p:nvSpPr>
            <p:spPr bwMode="auto">
              <a:xfrm>
                <a:off x="1817" y="2387"/>
                <a:ext cx="2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a:t>W</a:t>
                </a:r>
              </a:p>
            </p:txBody>
          </p:sp>
          <p:sp>
            <p:nvSpPr>
              <p:cNvPr id="33" name="Text Box 14"/>
              <p:cNvSpPr txBox="1">
                <a:spLocks noChangeArrowheads="1"/>
              </p:cNvSpPr>
              <p:nvPr/>
            </p:nvSpPr>
            <p:spPr bwMode="auto">
              <a:xfrm>
                <a:off x="1209" y="2422"/>
                <a:ext cx="2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a:t>P</a:t>
                </a:r>
              </a:p>
            </p:txBody>
          </p:sp>
          <p:sp>
            <p:nvSpPr>
              <p:cNvPr id="34" name="Text Box 15"/>
              <p:cNvSpPr txBox="1">
                <a:spLocks noChangeArrowheads="1"/>
              </p:cNvSpPr>
              <p:nvPr/>
            </p:nvSpPr>
            <p:spPr bwMode="auto">
              <a:xfrm>
                <a:off x="2096" y="3066"/>
                <a:ext cx="2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a:t>F</a:t>
                </a:r>
              </a:p>
            </p:txBody>
          </p:sp>
          <p:sp>
            <p:nvSpPr>
              <p:cNvPr id="35" name="Text Box 16"/>
              <p:cNvSpPr txBox="1">
                <a:spLocks noChangeArrowheads="1"/>
              </p:cNvSpPr>
              <p:nvPr/>
            </p:nvSpPr>
            <p:spPr bwMode="auto">
              <a:xfrm>
                <a:off x="1574" y="3120"/>
                <a:ext cx="2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a:t>N</a:t>
                </a:r>
              </a:p>
            </p:txBody>
          </p:sp>
        </p:grpSp>
        <p:sp>
          <p:nvSpPr>
            <p:cNvPr id="14" name="Text Box 17"/>
            <p:cNvSpPr txBox="1">
              <a:spLocks noChangeArrowheads="1"/>
            </p:cNvSpPr>
            <p:nvPr/>
          </p:nvSpPr>
          <p:spPr bwMode="auto">
            <a:xfrm>
              <a:off x="2711" y="2487"/>
              <a:ext cx="3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2400"/>
                <a:t>=</a:t>
              </a:r>
            </a:p>
          </p:txBody>
        </p:sp>
        <p:sp>
          <p:nvSpPr>
            <p:cNvPr id="15" name="Oval 20"/>
            <p:cNvSpPr>
              <a:spLocks noChangeArrowheads="1"/>
            </p:cNvSpPr>
            <p:nvPr/>
          </p:nvSpPr>
          <p:spPr bwMode="auto">
            <a:xfrm>
              <a:off x="3389" y="2202"/>
              <a:ext cx="732" cy="698"/>
            </a:xfrm>
            <a:prstGeom prst="ellipse">
              <a:avLst/>
            </a:prstGeom>
            <a:solidFill>
              <a:srgbClr val="FFFF99"/>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6" name="Line 21"/>
            <p:cNvSpPr>
              <a:spLocks noChangeShapeType="1"/>
            </p:cNvSpPr>
            <p:nvPr/>
          </p:nvSpPr>
          <p:spPr bwMode="auto">
            <a:xfrm>
              <a:off x="3117" y="2928"/>
              <a:ext cx="1355" cy="0"/>
            </a:xfrm>
            <a:prstGeom prst="line">
              <a:avLst/>
            </a:prstGeom>
            <a:noFill/>
            <a:ln w="76200">
              <a:pattFill prst="dkUpDiag">
                <a:fgClr>
                  <a:srgbClr val="000000"/>
                </a:fgClr>
                <a:bgClr>
                  <a:srgbClr val="FFFFFF"/>
                </a:bgClr>
              </a:patt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17" name="Line 25"/>
            <p:cNvSpPr>
              <a:spLocks noChangeShapeType="1"/>
            </p:cNvSpPr>
            <p:nvPr/>
          </p:nvSpPr>
          <p:spPr bwMode="auto">
            <a:xfrm>
              <a:off x="3724" y="2568"/>
              <a:ext cx="319" cy="0"/>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18" name="Text Box 26"/>
            <p:cNvSpPr txBox="1">
              <a:spLocks noChangeArrowheads="1"/>
            </p:cNvSpPr>
            <p:nvPr/>
          </p:nvSpPr>
          <p:spPr bwMode="auto">
            <a:xfrm>
              <a:off x="3660" y="2562"/>
              <a:ext cx="2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G</a:t>
              </a:r>
            </a:p>
          </p:txBody>
        </p:sp>
        <p:sp>
          <p:nvSpPr>
            <p:cNvPr id="19" name="Text Box 27"/>
            <p:cNvSpPr txBox="1">
              <a:spLocks noChangeArrowheads="1"/>
            </p:cNvSpPr>
            <p:nvPr/>
          </p:nvSpPr>
          <p:spPr bwMode="auto">
            <a:xfrm>
              <a:off x="3525" y="2882"/>
              <a:ext cx="2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C</a:t>
              </a:r>
            </a:p>
          </p:txBody>
        </p:sp>
        <p:sp>
          <p:nvSpPr>
            <p:cNvPr id="20" name="Arc 32"/>
            <p:cNvSpPr>
              <a:spLocks/>
            </p:cNvSpPr>
            <p:nvPr/>
          </p:nvSpPr>
          <p:spPr bwMode="auto">
            <a:xfrm rot="-9781360">
              <a:off x="3549" y="2405"/>
              <a:ext cx="210" cy="311"/>
            </a:xfrm>
            <a:custGeom>
              <a:avLst/>
              <a:gdLst>
                <a:gd name="T0" fmla="*/ 0 w 21600"/>
                <a:gd name="T1" fmla="*/ 0 h 42241"/>
                <a:gd name="T2" fmla="*/ 0 w 21600"/>
                <a:gd name="T3" fmla="*/ 0 h 42241"/>
                <a:gd name="T4" fmla="*/ 0 w 21600"/>
                <a:gd name="T5" fmla="*/ 0 h 42241"/>
                <a:gd name="T6" fmla="*/ 0 60000 65536"/>
                <a:gd name="T7" fmla="*/ 0 60000 65536"/>
                <a:gd name="T8" fmla="*/ 0 60000 65536"/>
                <a:gd name="T9" fmla="*/ 0 w 21600"/>
                <a:gd name="T10" fmla="*/ 0 h 42241"/>
                <a:gd name="T11" fmla="*/ 21600 w 21600"/>
                <a:gd name="T12" fmla="*/ 42241 h 42241"/>
              </a:gdLst>
              <a:ahLst/>
              <a:cxnLst>
                <a:cxn ang="T6">
                  <a:pos x="T0" y="T1"/>
                </a:cxn>
                <a:cxn ang="T7">
                  <a:pos x="T2" y="T3"/>
                </a:cxn>
                <a:cxn ang="T8">
                  <a:pos x="T4" y="T5"/>
                </a:cxn>
              </a:cxnLst>
              <a:rect l="T9" t="T10" r="T11" b="T12"/>
              <a:pathLst>
                <a:path w="21600" h="42241" fill="none" extrusionOk="0">
                  <a:moveTo>
                    <a:pt x="-1" y="0"/>
                  </a:moveTo>
                  <a:cubicBezTo>
                    <a:pt x="11929" y="0"/>
                    <a:pt x="21600" y="9670"/>
                    <a:pt x="21600" y="21600"/>
                  </a:cubicBezTo>
                  <a:cubicBezTo>
                    <a:pt x="21600" y="31077"/>
                    <a:pt x="15421" y="39448"/>
                    <a:pt x="6364" y="42241"/>
                  </a:cubicBezTo>
                </a:path>
                <a:path w="21600" h="42241" stroke="0" extrusionOk="0">
                  <a:moveTo>
                    <a:pt x="-1" y="0"/>
                  </a:moveTo>
                  <a:cubicBezTo>
                    <a:pt x="11929" y="0"/>
                    <a:pt x="21600" y="9670"/>
                    <a:pt x="21600" y="21600"/>
                  </a:cubicBezTo>
                  <a:cubicBezTo>
                    <a:pt x="21600" y="31077"/>
                    <a:pt x="15421" y="39448"/>
                    <a:pt x="6364" y="42241"/>
                  </a:cubicBezTo>
                  <a:lnTo>
                    <a:pt x="0" y="21600"/>
                  </a:lnTo>
                  <a:lnTo>
                    <a:pt x="-1" y="0"/>
                  </a:lnTo>
                  <a:close/>
                </a:path>
              </a:pathLst>
            </a:custGeom>
            <a:noFill/>
            <a:ln w="9525">
              <a:solidFill>
                <a:srgbClr val="000000"/>
              </a:solidFill>
              <a:miter lim="800000"/>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21" name="Text Box 33"/>
            <p:cNvSpPr txBox="1">
              <a:spLocks noChangeArrowheads="1"/>
            </p:cNvSpPr>
            <p:nvPr/>
          </p:nvSpPr>
          <p:spPr bwMode="auto">
            <a:xfrm>
              <a:off x="3820" y="2288"/>
              <a:ext cx="3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graphicFrame>
          <p:nvGraphicFramePr>
            <p:cNvPr id="22" name="Object 34"/>
            <p:cNvGraphicFramePr>
              <a:graphicFrameLocks noChangeAspect="1"/>
            </p:cNvGraphicFramePr>
            <p:nvPr/>
          </p:nvGraphicFramePr>
          <p:xfrm>
            <a:off x="3835" y="2383"/>
            <a:ext cx="220" cy="143"/>
          </p:xfrm>
          <a:graphic>
            <a:graphicData uri="http://schemas.openxmlformats.org/presentationml/2006/ole">
              <mc:AlternateContent xmlns:mc="http://schemas.openxmlformats.org/markup-compatibility/2006">
                <mc:Choice xmlns:v="urn:schemas-microsoft-com:vml" Requires="v">
                  <p:oleObj spid="_x0000_s25603" name="Equation" r:id="rId6" imgW="253780" imgH="164957" progId="Equation.3">
                    <p:embed/>
                  </p:oleObj>
                </mc:Choice>
                <mc:Fallback>
                  <p:oleObj name="Equation" r:id="rId6" imgW="253780" imgH="164957" progId="Equation.3">
                    <p:embed/>
                    <p:pic>
                      <p:nvPicPr>
                        <p:cNvPr id="22" name="Object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5" y="2383"/>
                          <a:ext cx="220"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35"/>
            <p:cNvGraphicFramePr>
              <a:graphicFrameLocks noChangeAspect="1"/>
            </p:cNvGraphicFramePr>
            <p:nvPr/>
          </p:nvGraphicFramePr>
          <p:xfrm>
            <a:off x="3563" y="2246"/>
            <a:ext cx="198" cy="176"/>
          </p:xfrm>
          <a:graphic>
            <a:graphicData uri="http://schemas.openxmlformats.org/presentationml/2006/ole">
              <mc:AlternateContent xmlns:mc="http://schemas.openxmlformats.org/markup-compatibility/2006">
                <mc:Choice xmlns:v="urn:schemas-microsoft-com:vml" Requires="v">
                  <p:oleObj spid="_x0000_s25604" name="Equation" r:id="rId8" imgW="228501" imgH="203112" progId="Equation.3">
                    <p:embed/>
                  </p:oleObj>
                </mc:Choice>
                <mc:Fallback>
                  <p:oleObj name="Equation" r:id="rId8" imgW="228501" imgH="203112" progId="Equation.3">
                    <p:embed/>
                    <p:pic>
                      <p:nvPicPr>
                        <p:cNvPr id="23" name="Object 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3" y="2246"/>
                          <a:ext cx="198"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6" name="Text Box 37"/>
          <p:cNvSpPr txBox="1">
            <a:spLocks noChangeArrowheads="1"/>
          </p:cNvSpPr>
          <p:nvPr/>
        </p:nvSpPr>
        <p:spPr bwMode="auto">
          <a:xfrm>
            <a:off x="968375" y="5370513"/>
            <a:ext cx="6515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graphicFrame>
        <p:nvGraphicFramePr>
          <p:cNvPr id="37" name="Object 38"/>
          <p:cNvGraphicFramePr>
            <a:graphicFrameLocks noGrp="1" noChangeAspect="1"/>
          </p:cNvGraphicFramePr>
          <p:nvPr>
            <p:ph/>
            <p:extLst/>
          </p:nvPr>
        </p:nvGraphicFramePr>
        <p:xfrm>
          <a:off x="798513" y="4854110"/>
          <a:ext cx="7129974" cy="1235308"/>
        </p:xfrm>
        <a:graphic>
          <a:graphicData uri="http://schemas.openxmlformats.org/presentationml/2006/ole">
            <mc:AlternateContent xmlns:mc="http://schemas.openxmlformats.org/markup-compatibility/2006">
              <mc:Choice xmlns:v="urn:schemas-microsoft-com:vml" Requires="v">
                <p:oleObj spid="_x0000_s25605" name="Equation" r:id="rId10" imgW="3886200" imgH="673100" progId="Equation.3">
                  <p:embed/>
                </p:oleObj>
              </mc:Choice>
              <mc:Fallback>
                <p:oleObj name="Equation" r:id="rId10" imgW="3886200" imgH="673100" progId="Equation.3">
                  <p:embed/>
                  <p:pic>
                    <p:nvPicPr>
                      <p:cNvPr id="37" name="Object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8513" y="4854110"/>
                        <a:ext cx="7129974" cy="1235308"/>
                      </a:xfrm>
                      <a:prstGeom prst="rect">
                        <a:avLst/>
                      </a:prstGeom>
                      <a:noFill/>
                      <a:ln>
                        <a:noFill/>
                      </a:ln>
                      <a:effectLst/>
                      <a:extLst/>
                    </p:spPr>
                  </p:pic>
                </p:oleObj>
              </mc:Fallback>
            </mc:AlternateContent>
          </a:graphicData>
        </a:graphic>
      </p:graphicFrame>
      <p:sp>
        <p:nvSpPr>
          <p:cNvPr id="38" name="TextBox 37"/>
          <p:cNvSpPr txBox="1"/>
          <p:nvPr/>
        </p:nvSpPr>
        <p:spPr>
          <a:xfrm>
            <a:off x="-190500" y="-176057"/>
            <a:ext cx="7385957"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Constrained plane motion - Rolling motion</a:t>
            </a:r>
          </a:p>
        </p:txBody>
      </p:sp>
    </p:spTree>
    <p:extLst>
      <p:ext uri="{BB962C8B-B14F-4D97-AF65-F5344CB8AC3E}">
        <p14:creationId xmlns:p14="http://schemas.microsoft.com/office/powerpoint/2010/main" val="9413993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870492"/>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48</a:t>
            </a:fld>
            <a:endParaRPr lang="en-US" altLang="en-US"/>
          </a:p>
        </p:txBody>
      </p:sp>
      <p:sp>
        <p:nvSpPr>
          <p:cNvPr id="7" name="Text Box 4"/>
          <p:cNvSpPr txBox="1">
            <a:spLocks noChangeArrowheads="1"/>
          </p:cNvSpPr>
          <p:nvPr/>
        </p:nvSpPr>
        <p:spPr bwMode="auto">
          <a:xfrm>
            <a:off x="798513" y="896938"/>
            <a:ext cx="7742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graphicFrame>
        <p:nvGraphicFramePr>
          <p:cNvPr id="9" name="Object 5"/>
          <p:cNvGraphicFramePr>
            <a:graphicFrameLocks noGrp="1" noChangeAspect="1"/>
          </p:cNvGraphicFramePr>
          <p:nvPr>
            <p:ph sz="half" idx="1"/>
          </p:nvPr>
        </p:nvGraphicFramePr>
        <p:xfrm>
          <a:off x="1016000" y="935038"/>
          <a:ext cx="4630738" cy="1066800"/>
        </p:xfrm>
        <a:graphic>
          <a:graphicData uri="http://schemas.openxmlformats.org/presentationml/2006/ole">
            <mc:AlternateContent xmlns:mc="http://schemas.openxmlformats.org/markup-compatibility/2006">
              <mc:Choice xmlns:v="urn:schemas-microsoft-com:vml" Requires="v">
                <p:oleObj spid="_x0000_s26626" name="Equation" r:id="rId4" imgW="3086100" imgH="711200" progId="Equation.3">
                  <p:embed/>
                </p:oleObj>
              </mc:Choice>
              <mc:Fallback>
                <p:oleObj name="Equation" r:id="rId4" imgW="3086100" imgH="711200" progId="Equation.3">
                  <p:embed/>
                  <p:pic>
                    <p:nvPicPr>
                      <p:cNvPr id="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000" y="935038"/>
                        <a:ext cx="4630738"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Content Placeholder 9"/>
          <p:cNvGraphicFramePr>
            <a:graphicFrameLocks noGrp="1" noChangeAspect="1"/>
          </p:cNvGraphicFramePr>
          <p:nvPr>
            <p:ph sz="quarter" idx="2"/>
          </p:nvPr>
        </p:nvGraphicFramePr>
        <p:xfrm>
          <a:off x="1038225" y="2392363"/>
          <a:ext cx="4183063" cy="1084262"/>
        </p:xfrm>
        <a:graphic>
          <a:graphicData uri="http://schemas.openxmlformats.org/presentationml/2006/ole">
            <mc:AlternateContent xmlns:mc="http://schemas.openxmlformats.org/markup-compatibility/2006">
              <mc:Choice xmlns:v="urn:schemas-microsoft-com:vml" Requires="v">
                <p:oleObj spid="_x0000_s26627" name="Equation" r:id="rId6" imgW="2743200" imgH="711200" progId="Equation.3">
                  <p:embed/>
                </p:oleObj>
              </mc:Choice>
              <mc:Fallback>
                <p:oleObj name="Equation" r:id="rId6" imgW="2743200" imgH="711200" progId="Equation.3">
                  <p:embed/>
                  <p:pic>
                    <p:nvPicPr>
                      <p:cNvPr id="10" name="Content Placeholder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8225" y="2392363"/>
                        <a:ext cx="4183063" cy="1084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8"/>
          <p:cNvSpPr txBox="1">
            <a:spLocks noChangeArrowheads="1"/>
          </p:cNvSpPr>
          <p:nvPr/>
        </p:nvSpPr>
        <p:spPr bwMode="auto">
          <a:xfrm>
            <a:off x="781050" y="2308225"/>
            <a:ext cx="5521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graphicFrame>
        <p:nvGraphicFramePr>
          <p:cNvPr id="12" name="Object 12"/>
          <p:cNvGraphicFramePr>
            <a:graphicFrameLocks noChangeAspect="1"/>
          </p:cNvGraphicFramePr>
          <p:nvPr/>
        </p:nvGraphicFramePr>
        <p:xfrm>
          <a:off x="1035050" y="3876675"/>
          <a:ext cx="6038850" cy="1385888"/>
        </p:xfrm>
        <a:graphic>
          <a:graphicData uri="http://schemas.openxmlformats.org/presentationml/2006/ole">
            <mc:AlternateContent xmlns:mc="http://schemas.openxmlformats.org/markup-compatibility/2006">
              <mc:Choice xmlns:v="urn:schemas-microsoft-com:vml" Requires="v">
                <p:oleObj spid="_x0000_s26628" name="Equation" r:id="rId8" imgW="3987800" imgH="914400" progId="Equation.3">
                  <p:embed/>
                </p:oleObj>
              </mc:Choice>
              <mc:Fallback>
                <p:oleObj name="Equation" r:id="rId8" imgW="3987800" imgH="914400" progId="Equation.3">
                  <p:embed/>
                  <p:pic>
                    <p:nvPicPr>
                      <p:cNvPr id="12"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5050" y="3876675"/>
                        <a:ext cx="6038850" cy="1385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Box 12"/>
          <p:cNvSpPr txBox="1"/>
          <p:nvPr/>
        </p:nvSpPr>
        <p:spPr>
          <a:xfrm>
            <a:off x="-190500" y="-176057"/>
            <a:ext cx="7385957"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Constrained plane motion - Rolling motion</a:t>
            </a:r>
          </a:p>
        </p:txBody>
      </p:sp>
    </p:spTree>
    <p:extLst>
      <p:ext uri="{BB962C8B-B14F-4D97-AF65-F5344CB8AC3E}">
        <p14:creationId xmlns:p14="http://schemas.microsoft.com/office/powerpoint/2010/main" val="2082307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90500" y="-116360"/>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9 (for practice) </a:t>
            </a:r>
          </a:p>
        </p:txBody>
      </p:sp>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49</a:t>
            </a:fld>
            <a:endParaRPr lang="en-US" altLang="en-US"/>
          </a:p>
        </p:txBody>
      </p:sp>
      <p:sp>
        <p:nvSpPr>
          <p:cNvPr id="13" name="Text Box 5"/>
          <p:cNvSpPr txBox="1">
            <a:spLocks noChangeArrowheads="1"/>
          </p:cNvSpPr>
          <p:nvPr/>
        </p:nvSpPr>
        <p:spPr bwMode="auto">
          <a:xfrm>
            <a:off x="541761" y="3667555"/>
            <a:ext cx="3601866"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1800" dirty="0"/>
              <a:t>A uniform sphere of mass </a:t>
            </a:r>
            <a:r>
              <a:rPr lang="en-US" altLang="en-US" sz="1800" i="1" dirty="0"/>
              <a:t>m</a:t>
            </a:r>
            <a:r>
              <a:rPr lang="en-US" altLang="en-US" sz="1800" dirty="0"/>
              <a:t> and radius </a:t>
            </a:r>
            <a:r>
              <a:rPr lang="en-US" altLang="en-US" sz="1800" i="1" dirty="0"/>
              <a:t>r</a:t>
            </a:r>
            <a:r>
              <a:rPr lang="en-US" altLang="en-US" sz="1800" dirty="0"/>
              <a:t> is projected along a rough horizontal surface with a linear velocity </a:t>
            </a:r>
            <a:r>
              <a:rPr lang="en-US" altLang="en-US" sz="1800" i="1" dirty="0"/>
              <a:t>v</a:t>
            </a:r>
            <a:r>
              <a:rPr lang="en-US" altLang="en-US" sz="1800" baseline="-25000" dirty="0"/>
              <a:t>0</a:t>
            </a:r>
            <a:r>
              <a:rPr lang="en-US" altLang="en-US" sz="1800" dirty="0"/>
              <a:t>.  The coefficient of kinetic friction between the sphere and the surface is </a:t>
            </a:r>
            <a:r>
              <a:rPr lang="en-US" altLang="en-US" sz="1800" i="1" dirty="0">
                <a:latin typeface="Symbol" panose="05050102010706020507" pitchFamily="18" charset="2"/>
              </a:rPr>
              <a:t>m</a:t>
            </a:r>
            <a:r>
              <a:rPr lang="en-US" altLang="en-US" sz="1800" i="1" baseline="-25000" dirty="0"/>
              <a:t>k</a:t>
            </a:r>
            <a:r>
              <a:rPr lang="en-US" altLang="en-US" sz="1800" dirty="0"/>
              <a:t>.</a:t>
            </a:r>
          </a:p>
          <a:p>
            <a:pPr eaLnBrk="1" hangingPunct="1">
              <a:spcBef>
                <a:spcPct val="50000"/>
              </a:spcBef>
            </a:pPr>
            <a:r>
              <a:rPr lang="en-US" altLang="en-US" sz="1800" dirty="0"/>
              <a:t>Determine: linear and angular acceleration.</a:t>
            </a:r>
          </a:p>
        </p:txBody>
      </p:sp>
      <p:sp>
        <p:nvSpPr>
          <p:cNvPr id="14" name="Text Box 6"/>
          <p:cNvSpPr txBox="1">
            <a:spLocks noChangeArrowheads="1"/>
          </p:cNvSpPr>
          <p:nvPr/>
        </p:nvSpPr>
        <p:spPr bwMode="auto">
          <a:xfrm>
            <a:off x="4583113" y="1068388"/>
            <a:ext cx="4548187"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u="sng"/>
              <a:t>SOLUTION</a:t>
            </a:r>
            <a:r>
              <a:rPr lang="en-US" altLang="en-US"/>
              <a:t>:</a:t>
            </a:r>
          </a:p>
          <a:p>
            <a:pPr eaLnBrk="1" hangingPunct="1">
              <a:spcBef>
                <a:spcPct val="50000"/>
              </a:spcBef>
              <a:buFontTx/>
              <a:buChar char="•"/>
            </a:pPr>
            <a:r>
              <a:rPr lang="en-US" altLang="en-US"/>
              <a:t>Draw the free-body-diagram equation expressing the equivalence of the external and effective forces on the sphere.</a:t>
            </a:r>
          </a:p>
        </p:txBody>
      </p:sp>
      <p:sp>
        <p:nvSpPr>
          <p:cNvPr id="15" name="Text Box 7"/>
          <p:cNvSpPr txBox="1">
            <a:spLocks noChangeArrowheads="1"/>
          </p:cNvSpPr>
          <p:nvPr/>
        </p:nvSpPr>
        <p:spPr bwMode="auto">
          <a:xfrm>
            <a:off x="4619625" y="2835275"/>
            <a:ext cx="455930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a:t>Solve the three corresponding scalar equilibrium equations for the normal reaction from the surface and the linear and angular accelerations of the sphere.</a:t>
            </a:r>
          </a:p>
        </p:txBody>
      </p:sp>
      <p:pic>
        <p:nvPicPr>
          <p:cNvPr id="3" name="Picture 2">
            <a:extLst>
              <a:ext uri="{FF2B5EF4-FFF2-40B4-BE49-F238E27FC236}">
                <a16:creationId xmlns:a16="http://schemas.microsoft.com/office/drawing/2014/main" id="{35994BB1-3B94-4B8A-931E-EB1C9D5FEB75}"/>
              </a:ext>
            </a:extLst>
          </p:cNvPr>
          <p:cNvPicPr>
            <a:picLocks noChangeAspect="1"/>
          </p:cNvPicPr>
          <p:nvPr/>
        </p:nvPicPr>
        <p:blipFill>
          <a:blip r:embed="rId3"/>
          <a:stretch>
            <a:fillRect/>
          </a:stretch>
        </p:blipFill>
        <p:spPr>
          <a:xfrm>
            <a:off x="774700" y="929918"/>
            <a:ext cx="2621818" cy="2145790"/>
          </a:xfrm>
          <a:prstGeom prst="rect">
            <a:avLst/>
          </a:prstGeom>
        </p:spPr>
      </p:pic>
    </p:spTree>
    <p:extLst>
      <p:ext uri="{BB962C8B-B14F-4D97-AF65-F5344CB8AC3E}">
        <p14:creationId xmlns:p14="http://schemas.microsoft.com/office/powerpoint/2010/main" val="116145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15"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p:cNvGraphicFramePr>
            <a:graphicFrameLocks noChangeAspect="1"/>
          </p:cNvGraphicFramePr>
          <p:nvPr>
            <p:extLst>
              <p:ext uri="{D42A27DB-BD31-4B8C-83A1-F6EECF244321}">
                <p14:modId xmlns:p14="http://schemas.microsoft.com/office/powerpoint/2010/main" val="978439166"/>
              </p:ext>
            </p:extLst>
          </p:nvPr>
        </p:nvGraphicFramePr>
        <p:xfrm>
          <a:off x="610483" y="1089944"/>
          <a:ext cx="8269288" cy="1127125"/>
        </p:xfrm>
        <a:graphic>
          <a:graphicData uri="http://schemas.openxmlformats.org/presentationml/2006/ole">
            <mc:AlternateContent xmlns:mc="http://schemas.openxmlformats.org/markup-compatibility/2006">
              <mc:Choice xmlns:v="urn:schemas-microsoft-com:vml" Requires="v">
                <p:oleObj spid="_x0000_s2050" name="公式" r:id="rId3" imgW="7175160" imgH="977760" progId="Equation.3">
                  <p:embed/>
                </p:oleObj>
              </mc:Choice>
              <mc:Fallback>
                <p:oleObj name="公式" r:id="rId3" imgW="7175160" imgH="977760" progId="Equation.3">
                  <p:embed/>
                  <p:pic>
                    <p:nvPicPr>
                      <p:cNvPr id="18" name="Object 17"/>
                      <p:cNvPicPr/>
                      <p:nvPr/>
                    </p:nvPicPr>
                    <p:blipFill>
                      <a:blip r:embed="rId4"/>
                      <a:stretch>
                        <a:fillRect/>
                      </a:stretch>
                    </p:blipFill>
                    <p:spPr>
                      <a:xfrm>
                        <a:off x="610483" y="1089944"/>
                        <a:ext cx="8269288" cy="1127125"/>
                      </a:xfrm>
                      <a:prstGeom prst="rect">
                        <a:avLst/>
                      </a:prstGeom>
                    </p:spPr>
                  </p:pic>
                </p:oleObj>
              </mc:Fallback>
            </mc:AlternateContent>
          </a:graphicData>
        </a:graphic>
      </p:graphicFrame>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90500" y="-219601"/>
            <a:ext cx="7734299"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Rigid body kinetics</a:t>
            </a:r>
          </a:p>
        </p:txBody>
      </p:sp>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5</a:t>
            </a:fld>
            <a:endParaRPr lang="en-US" altLang="en-US"/>
          </a:p>
        </p:txBody>
      </p:sp>
      <p:grpSp>
        <p:nvGrpSpPr>
          <p:cNvPr id="14" name="Group 13"/>
          <p:cNvGrpSpPr/>
          <p:nvPr/>
        </p:nvGrpSpPr>
        <p:grpSpPr>
          <a:xfrm>
            <a:off x="564589" y="2264147"/>
            <a:ext cx="8361075" cy="1123222"/>
            <a:chOff x="445317" y="2858596"/>
            <a:chExt cx="8058437" cy="961694"/>
          </a:xfrm>
        </p:grpSpPr>
        <p:sp>
          <p:nvSpPr>
            <p:cNvPr id="28" name="Text Box 3"/>
            <p:cNvSpPr txBox="1">
              <a:spLocks noChangeArrowheads="1"/>
            </p:cNvSpPr>
            <p:nvPr/>
          </p:nvSpPr>
          <p:spPr bwMode="auto">
            <a:xfrm>
              <a:off x="445317" y="2858596"/>
              <a:ext cx="8058437" cy="869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dirty="0"/>
                <a:t>In this chapter, we will be concerned with the </a:t>
              </a:r>
              <a:r>
                <a:rPr lang="en-US" altLang="en-US" b="1" dirty="0"/>
                <a:t>kinetics of rigid bodies</a:t>
              </a:r>
              <a:r>
                <a:rPr lang="en-US" altLang="en-US" dirty="0"/>
                <a:t>, i.e., relations between the </a:t>
              </a:r>
              <a:r>
                <a:rPr lang="en-US" altLang="en-US" b="1" dirty="0"/>
                <a:t>forces</a:t>
              </a:r>
              <a:r>
                <a:rPr lang="en-US" altLang="en-US" dirty="0"/>
                <a:t> acting on a rigid body, the </a:t>
              </a:r>
              <a:r>
                <a:rPr lang="en-US" altLang="en-US" b="1" dirty="0">
                  <a:solidFill>
                    <a:srgbClr val="FF0000"/>
                  </a:solidFill>
                </a:rPr>
                <a:t>shape </a:t>
              </a:r>
              <a:r>
                <a:rPr lang="en-US" altLang="en-US" dirty="0"/>
                <a:t>and</a:t>
              </a:r>
              <a:r>
                <a:rPr lang="en-US" altLang="en-US" b="1" dirty="0">
                  <a:solidFill>
                    <a:srgbClr val="FF0000"/>
                  </a:solidFill>
                </a:rPr>
                <a:t> mass </a:t>
              </a:r>
              <a:r>
                <a:rPr lang="en-US" altLang="en-US" dirty="0"/>
                <a:t>of the body, and the </a:t>
              </a:r>
              <a:r>
                <a:rPr lang="en-US" altLang="en-US" b="1" dirty="0"/>
                <a:t>linear/angular motion</a:t>
              </a:r>
              <a:r>
                <a:rPr lang="en-US" altLang="en-US" dirty="0"/>
                <a:t> produced.</a:t>
              </a:r>
            </a:p>
          </p:txBody>
        </p:sp>
        <p:sp>
          <p:nvSpPr>
            <p:cNvPr id="11" name="Rectangle 10"/>
            <p:cNvSpPr/>
            <p:nvPr/>
          </p:nvSpPr>
          <p:spPr>
            <a:xfrm>
              <a:off x="2827287" y="3134490"/>
              <a:ext cx="732892" cy="342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p:cNvSpPr/>
            <p:nvPr/>
          </p:nvSpPr>
          <p:spPr>
            <a:xfrm>
              <a:off x="6079842" y="3134490"/>
              <a:ext cx="1828713" cy="342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p:cNvSpPr/>
            <p:nvPr/>
          </p:nvSpPr>
          <p:spPr>
            <a:xfrm>
              <a:off x="2082545" y="3477390"/>
              <a:ext cx="2374951" cy="342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aphicFrame>
        <p:nvGraphicFramePr>
          <p:cNvPr id="33" name="Object 2"/>
          <p:cNvGraphicFramePr>
            <a:graphicFrameLocks noChangeAspect="1"/>
          </p:cNvGraphicFramePr>
          <p:nvPr>
            <p:extLst>
              <p:ext uri="{D42A27DB-BD31-4B8C-83A1-F6EECF244321}">
                <p14:modId xmlns:p14="http://schemas.microsoft.com/office/powerpoint/2010/main" val="4097066689"/>
              </p:ext>
            </p:extLst>
          </p:nvPr>
        </p:nvGraphicFramePr>
        <p:xfrm>
          <a:off x="1619700" y="4281958"/>
          <a:ext cx="4864343" cy="620980"/>
        </p:xfrm>
        <a:graphic>
          <a:graphicData uri="http://schemas.openxmlformats.org/presentationml/2006/ole">
            <mc:AlternateContent xmlns:mc="http://schemas.openxmlformats.org/markup-compatibility/2006">
              <mc:Choice xmlns:v="urn:schemas-microsoft-com:vml" Requires="v">
                <p:oleObj spid="_x0000_s2051" name="公式" r:id="rId6" imgW="2387520" imgH="304560" progId="Equation.3">
                  <p:embed/>
                </p:oleObj>
              </mc:Choice>
              <mc:Fallback>
                <p:oleObj name="公式" r:id="rId6" imgW="2387520" imgH="304560" progId="Equation.3">
                  <p:embed/>
                  <p:pic>
                    <p:nvPicPr>
                      <p:cNvPr id="33" name="Object 2"/>
                      <p:cNvPicPr>
                        <a:picLocks noChangeAspect="1" noChangeArrowheads="1"/>
                      </p:cNvPicPr>
                      <p:nvPr/>
                    </p:nvPicPr>
                    <p:blipFill>
                      <a:blip r:embed="rId7"/>
                      <a:srcRect/>
                      <a:stretch>
                        <a:fillRect/>
                      </a:stretch>
                    </p:blipFill>
                    <p:spPr bwMode="auto">
                      <a:xfrm>
                        <a:off x="1619700" y="4281958"/>
                        <a:ext cx="4864343" cy="620980"/>
                      </a:xfrm>
                      <a:prstGeom prst="rect">
                        <a:avLst/>
                      </a:prstGeom>
                      <a:solidFill>
                        <a:srgbClr val="FFFF00"/>
                      </a:solidFill>
                      <a:ln>
                        <a:noFill/>
                      </a:ln>
                      <a:effectLst/>
                      <a:extLst/>
                    </p:spPr>
                  </p:pic>
                </p:oleObj>
              </mc:Fallback>
            </mc:AlternateContent>
          </a:graphicData>
        </a:graphic>
      </p:graphicFrame>
      <p:grpSp>
        <p:nvGrpSpPr>
          <p:cNvPr id="15" name="Group 14"/>
          <p:cNvGrpSpPr/>
          <p:nvPr/>
        </p:nvGrpSpPr>
        <p:grpSpPr>
          <a:xfrm>
            <a:off x="820760" y="4948184"/>
            <a:ext cx="1634999" cy="1096021"/>
            <a:chOff x="2919629" y="5426712"/>
            <a:chExt cx="1634999" cy="1096021"/>
          </a:xfrm>
        </p:grpSpPr>
        <p:sp>
          <p:nvSpPr>
            <p:cNvPr id="16" name="TextBox 15"/>
            <p:cNvSpPr txBox="1"/>
            <p:nvPr/>
          </p:nvSpPr>
          <p:spPr>
            <a:xfrm>
              <a:off x="2919629" y="5876402"/>
              <a:ext cx="1634999" cy="646331"/>
            </a:xfrm>
            <a:prstGeom prst="rect">
              <a:avLst/>
            </a:prstGeom>
            <a:noFill/>
          </p:spPr>
          <p:txBody>
            <a:bodyPr wrap="none" rtlCol="0">
              <a:spAutoFit/>
            </a:bodyPr>
            <a:lstStyle/>
            <a:p>
              <a:pPr algn="r"/>
              <a:r>
                <a:rPr lang="en-SG" dirty="0"/>
                <a:t>Force</a:t>
              </a:r>
            </a:p>
            <a:p>
              <a:pPr algn="r"/>
              <a:r>
                <a:rPr lang="en-SG" dirty="0"/>
                <a:t>(TRANSLATION)</a:t>
              </a:r>
            </a:p>
          </p:txBody>
        </p:sp>
        <p:cxnSp>
          <p:nvCxnSpPr>
            <p:cNvPr id="17" name="Straight Arrow Connector 16"/>
            <p:cNvCxnSpPr/>
            <p:nvPr/>
          </p:nvCxnSpPr>
          <p:spPr>
            <a:xfrm flipV="1">
              <a:off x="4217243" y="5426712"/>
              <a:ext cx="31565" cy="477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p:cNvGrpSpPr/>
          <p:nvPr/>
        </p:nvGrpSpPr>
        <p:grpSpPr>
          <a:xfrm>
            <a:off x="2564419" y="4934648"/>
            <a:ext cx="1963551" cy="1296450"/>
            <a:chOff x="4663288" y="5413176"/>
            <a:chExt cx="1963551" cy="1296450"/>
          </a:xfrm>
        </p:grpSpPr>
        <p:sp>
          <p:nvSpPr>
            <p:cNvPr id="20" name="TextBox 19"/>
            <p:cNvSpPr txBox="1"/>
            <p:nvPr/>
          </p:nvSpPr>
          <p:spPr>
            <a:xfrm>
              <a:off x="4663288" y="6340294"/>
              <a:ext cx="1963551" cy="369332"/>
            </a:xfrm>
            <a:prstGeom prst="rect">
              <a:avLst/>
            </a:prstGeom>
            <a:noFill/>
          </p:spPr>
          <p:txBody>
            <a:bodyPr wrap="none" rtlCol="0">
              <a:spAutoFit/>
            </a:bodyPr>
            <a:lstStyle/>
            <a:p>
              <a:r>
                <a:rPr lang="en-SG" dirty="0"/>
                <a:t>Linear acceleration</a:t>
              </a:r>
            </a:p>
          </p:txBody>
        </p:sp>
        <p:cxnSp>
          <p:nvCxnSpPr>
            <p:cNvPr id="21" name="Straight Arrow Connector 20"/>
            <p:cNvCxnSpPr/>
            <p:nvPr/>
          </p:nvCxnSpPr>
          <p:spPr>
            <a:xfrm flipV="1">
              <a:off x="5399853" y="5413176"/>
              <a:ext cx="22540" cy="963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4583316" y="4970653"/>
            <a:ext cx="2360903" cy="1201280"/>
            <a:chOff x="3786585" y="5426712"/>
            <a:chExt cx="2360903" cy="1201280"/>
          </a:xfrm>
        </p:grpSpPr>
        <p:sp>
          <p:nvSpPr>
            <p:cNvPr id="24" name="TextBox 23"/>
            <p:cNvSpPr txBox="1"/>
            <p:nvPr/>
          </p:nvSpPr>
          <p:spPr>
            <a:xfrm>
              <a:off x="3786585" y="5981661"/>
              <a:ext cx="2360903" cy="646331"/>
            </a:xfrm>
            <a:prstGeom prst="rect">
              <a:avLst/>
            </a:prstGeom>
            <a:noFill/>
          </p:spPr>
          <p:txBody>
            <a:bodyPr wrap="none" rtlCol="0">
              <a:spAutoFit/>
            </a:bodyPr>
            <a:lstStyle/>
            <a:p>
              <a:r>
                <a:rPr lang="en-SG" dirty="0"/>
                <a:t>Force induced moment</a:t>
              </a:r>
            </a:p>
            <a:p>
              <a:r>
                <a:rPr lang="en-SG" dirty="0"/>
                <a:t>(ROTATION)</a:t>
              </a:r>
            </a:p>
          </p:txBody>
        </p:sp>
        <p:cxnSp>
          <p:nvCxnSpPr>
            <p:cNvPr id="25" name="Straight Arrow Connector 24"/>
            <p:cNvCxnSpPr/>
            <p:nvPr/>
          </p:nvCxnSpPr>
          <p:spPr>
            <a:xfrm flipV="1">
              <a:off x="4217243" y="5426712"/>
              <a:ext cx="31565" cy="477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6444640" y="4745660"/>
            <a:ext cx="2441515" cy="741389"/>
            <a:chOff x="5225148" y="5413474"/>
            <a:chExt cx="2441515" cy="741389"/>
          </a:xfrm>
        </p:grpSpPr>
        <p:sp>
          <p:nvSpPr>
            <p:cNvPr id="27" name="TextBox 26"/>
            <p:cNvSpPr txBox="1"/>
            <p:nvPr/>
          </p:nvSpPr>
          <p:spPr>
            <a:xfrm>
              <a:off x="5552430" y="5785531"/>
              <a:ext cx="2114233" cy="369332"/>
            </a:xfrm>
            <a:prstGeom prst="rect">
              <a:avLst/>
            </a:prstGeom>
            <a:noFill/>
          </p:spPr>
          <p:txBody>
            <a:bodyPr wrap="none" rtlCol="0">
              <a:spAutoFit/>
            </a:bodyPr>
            <a:lstStyle/>
            <a:p>
              <a:r>
                <a:rPr lang="en-SG" dirty="0"/>
                <a:t>Angular acceleration</a:t>
              </a:r>
            </a:p>
          </p:txBody>
        </p:sp>
        <p:cxnSp>
          <p:nvCxnSpPr>
            <p:cNvPr id="29" name="Straight Arrow Connector 28"/>
            <p:cNvCxnSpPr/>
            <p:nvPr/>
          </p:nvCxnSpPr>
          <p:spPr>
            <a:xfrm flipH="1" flipV="1">
              <a:off x="5225148" y="5413474"/>
              <a:ext cx="499579" cy="356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6190488" y="3711772"/>
            <a:ext cx="3306603" cy="646331"/>
            <a:chOff x="4956537" y="5565170"/>
            <a:chExt cx="3306603" cy="646331"/>
          </a:xfrm>
        </p:grpSpPr>
        <p:sp>
          <p:nvSpPr>
            <p:cNvPr id="31" name="TextBox 30"/>
            <p:cNvSpPr txBox="1"/>
            <p:nvPr/>
          </p:nvSpPr>
          <p:spPr>
            <a:xfrm>
              <a:off x="5698527" y="5565170"/>
              <a:ext cx="2564613" cy="646331"/>
            </a:xfrm>
            <a:prstGeom prst="rect">
              <a:avLst/>
            </a:prstGeom>
            <a:noFill/>
          </p:spPr>
          <p:txBody>
            <a:bodyPr wrap="none" rtlCol="0">
              <a:spAutoFit/>
            </a:bodyPr>
            <a:lstStyle/>
            <a:p>
              <a:r>
                <a:rPr lang="en-SG" dirty="0"/>
                <a:t>Angular mass </a:t>
              </a:r>
            </a:p>
            <a:p>
              <a:r>
                <a:rPr lang="en-SG" dirty="0"/>
                <a:t>(mass moment of inertia)</a:t>
              </a:r>
            </a:p>
          </p:txBody>
        </p:sp>
        <p:cxnSp>
          <p:nvCxnSpPr>
            <p:cNvPr id="32" name="Straight Arrow Connector 31"/>
            <p:cNvCxnSpPr/>
            <p:nvPr/>
          </p:nvCxnSpPr>
          <p:spPr>
            <a:xfrm flipH="1">
              <a:off x="4956537" y="5770204"/>
              <a:ext cx="768191" cy="384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2602841" y="4912843"/>
            <a:ext cx="671979" cy="669697"/>
            <a:chOff x="5058106" y="5413176"/>
            <a:chExt cx="671979" cy="669697"/>
          </a:xfrm>
        </p:grpSpPr>
        <p:sp>
          <p:nvSpPr>
            <p:cNvPr id="35" name="TextBox 34"/>
            <p:cNvSpPr txBox="1"/>
            <p:nvPr/>
          </p:nvSpPr>
          <p:spPr>
            <a:xfrm>
              <a:off x="5058106" y="5713541"/>
              <a:ext cx="671979" cy="369332"/>
            </a:xfrm>
            <a:prstGeom prst="rect">
              <a:avLst/>
            </a:prstGeom>
            <a:noFill/>
          </p:spPr>
          <p:txBody>
            <a:bodyPr wrap="none" rtlCol="0">
              <a:spAutoFit/>
            </a:bodyPr>
            <a:lstStyle/>
            <a:p>
              <a:r>
                <a:rPr lang="en-SG" dirty="0"/>
                <a:t>Mass</a:t>
              </a:r>
            </a:p>
          </p:txBody>
        </p:sp>
        <p:cxnSp>
          <p:nvCxnSpPr>
            <p:cNvPr id="36" name="Straight Arrow Connector 35"/>
            <p:cNvCxnSpPr/>
            <p:nvPr/>
          </p:nvCxnSpPr>
          <p:spPr>
            <a:xfrm flipV="1">
              <a:off x="5408366" y="5413176"/>
              <a:ext cx="14026" cy="374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6180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ttp://www.nus.edu.sg/identity/images/identity/logo/fullcolorlog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9 (solution)</a:t>
            </a:r>
          </a:p>
        </p:txBody>
      </p:sp>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50</a:t>
            </a:fld>
            <a:endParaRPr lang="en-US" altLang="en-US"/>
          </a:p>
        </p:txBody>
      </p:sp>
      <p:cxnSp>
        <p:nvCxnSpPr>
          <p:cNvPr id="66" name="Straight Connector 65"/>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 Box 6"/>
          <p:cNvSpPr txBox="1">
            <a:spLocks noChangeArrowheads="1"/>
          </p:cNvSpPr>
          <p:nvPr/>
        </p:nvSpPr>
        <p:spPr bwMode="auto">
          <a:xfrm>
            <a:off x="3802253" y="768863"/>
            <a:ext cx="5402263"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pPr>
            <a:r>
              <a:rPr lang="en-US" altLang="en-US" sz="1800" u="sng"/>
              <a:t>SOLUTION</a:t>
            </a:r>
            <a:r>
              <a:rPr lang="en-US" altLang="en-US" sz="1800"/>
              <a:t>:</a:t>
            </a:r>
          </a:p>
          <a:p>
            <a:pPr eaLnBrk="1" hangingPunct="1">
              <a:spcBef>
                <a:spcPct val="20000"/>
              </a:spcBef>
              <a:buFontTx/>
              <a:buChar char="•"/>
            </a:pPr>
            <a:r>
              <a:rPr lang="en-US" altLang="en-US" sz="1800"/>
              <a:t>Draw the free-body-diagram equation expressing the equivalence of external and effective forces on the sphere.</a:t>
            </a:r>
          </a:p>
        </p:txBody>
      </p:sp>
      <p:grpSp>
        <p:nvGrpSpPr>
          <p:cNvPr id="30" name="Group 32"/>
          <p:cNvGrpSpPr>
            <a:grpSpLocks/>
          </p:cNvGrpSpPr>
          <p:nvPr/>
        </p:nvGrpSpPr>
        <p:grpSpPr bwMode="auto">
          <a:xfrm>
            <a:off x="3802253" y="1934088"/>
            <a:ext cx="5449888" cy="1131887"/>
            <a:chOff x="2326" y="1190"/>
            <a:chExt cx="3433" cy="713"/>
          </a:xfrm>
        </p:grpSpPr>
        <p:sp>
          <p:nvSpPr>
            <p:cNvPr id="31" name="Text Box 7"/>
            <p:cNvSpPr txBox="1">
              <a:spLocks noChangeArrowheads="1"/>
            </p:cNvSpPr>
            <p:nvPr/>
          </p:nvSpPr>
          <p:spPr bwMode="auto">
            <a:xfrm>
              <a:off x="2326" y="1190"/>
              <a:ext cx="343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sz="1800"/>
                <a:t>Solve the three scalar equilibrium equations.</a:t>
              </a:r>
            </a:p>
          </p:txBody>
        </p:sp>
        <p:grpSp>
          <p:nvGrpSpPr>
            <p:cNvPr id="32" name="Group 29"/>
            <p:cNvGrpSpPr>
              <a:grpSpLocks/>
            </p:cNvGrpSpPr>
            <p:nvPr/>
          </p:nvGrpSpPr>
          <p:grpSpPr bwMode="auto">
            <a:xfrm>
              <a:off x="2552" y="1479"/>
              <a:ext cx="1162" cy="240"/>
              <a:chOff x="2552" y="1479"/>
              <a:chExt cx="1162" cy="240"/>
            </a:xfrm>
          </p:grpSpPr>
          <p:graphicFrame>
            <p:nvGraphicFramePr>
              <p:cNvPr id="35" name="Object 12"/>
              <p:cNvGraphicFramePr>
                <a:graphicFrameLocks noChangeAspect="1"/>
              </p:cNvGraphicFramePr>
              <p:nvPr/>
            </p:nvGraphicFramePr>
            <p:xfrm>
              <a:off x="2552" y="1512"/>
              <a:ext cx="149" cy="174"/>
            </p:xfrm>
            <a:graphic>
              <a:graphicData uri="http://schemas.openxmlformats.org/presentationml/2006/ole">
                <mc:AlternateContent xmlns:mc="http://schemas.openxmlformats.org/markup-compatibility/2006">
                  <mc:Choice xmlns:v="urn:schemas-microsoft-com:vml" Requires="v">
                    <p:oleObj spid="_x0000_s27650" name="Bitmap Image" r:id="rId5" imgW="200159" imgH="276117" progId="Paint.Picture">
                      <p:embed/>
                    </p:oleObj>
                  </mc:Choice>
                  <mc:Fallback>
                    <p:oleObj name="Bitmap Image" r:id="rId5" imgW="200159" imgH="276117" progId="Paint.Picture">
                      <p:embed/>
                      <p:pic>
                        <p:nvPicPr>
                          <p:cNvPr id="35"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2" y="1512"/>
                            <a:ext cx="149"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 name="Object 13"/>
              <p:cNvGraphicFramePr>
                <a:graphicFrameLocks noChangeAspect="1"/>
              </p:cNvGraphicFramePr>
              <p:nvPr/>
            </p:nvGraphicFramePr>
            <p:xfrm>
              <a:off x="2730" y="1479"/>
              <a:ext cx="984" cy="240"/>
            </p:xfrm>
            <a:graphic>
              <a:graphicData uri="http://schemas.openxmlformats.org/presentationml/2006/ole">
                <mc:AlternateContent xmlns:mc="http://schemas.openxmlformats.org/markup-compatibility/2006">
                  <mc:Choice xmlns:v="urn:schemas-microsoft-com:vml" Requires="v">
                    <p:oleObj spid="_x0000_s27651" name="Equation" r:id="rId7" imgW="1562100" imgH="381000" progId="Equation.3">
                      <p:embed/>
                    </p:oleObj>
                  </mc:Choice>
                  <mc:Fallback>
                    <p:oleObj name="Equation" r:id="rId7" imgW="1562100" imgH="381000" progId="Equation.3">
                      <p:embed/>
                      <p:pic>
                        <p:nvPicPr>
                          <p:cNvPr id="36"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0" y="1479"/>
                            <a:ext cx="984"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3" name="Object 10"/>
            <p:cNvGraphicFramePr>
              <a:graphicFrameLocks noChangeAspect="1"/>
            </p:cNvGraphicFramePr>
            <p:nvPr/>
          </p:nvGraphicFramePr>
          <p:xfrm>
            <a:off x="2997" y="1747"/>
            <a:ext cx="624" cy="144"/>
          </p:xfrm>
          <a:graphic>
            <a:graphicData uri="http://schemas.openxmlformats.org/presentationml/2006/ole">
              <mc:AlternateContent xmlns:mc="http://schemas.openxmlformats.org/markup-compatibility/2006">
                <mc:Choice xmlns:v="urn:schemas-microsoft-com:vml" Requires="v">
                  <p:oleObj spid="_x0000_s27652" name="Equation" r:id="rId9" imgW="990600" imgH="228600" progId="Equation.3">
                    <p:embed/>
                  </p:oleObj>
                </mc:Choice>
                <mc:Fallback>
                  <p:oleObj name="Equation" r:id="rId9" imgW="990600" imgH="228600" progId="Equation.3">
                    <p:embed/>
                    <p:pic>
                      <p:nvPicPr>
                        <p:cNvPr id="33"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97" y="1747"/>
                          <a:ext cx="62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11"/>
            <p:cNvGraphicFramePr>
              <a:graphicFrameLocks noChangeAspect="1"/>
            </p:cNvGraphicFramePr>
            <p:nvPr/>
          </p:nvGraphicFramePr>
          <p:xfrm>
            <a:off x="4559" y="1735"/>
            <a:ext cx="752" cy="168"/>
          </p:xfrm>
          <a:graphic>
            <a:graphicData uri="http://schemas.openxmlformats.org/presentationml/2006/ole">
              <mc:AlternateContent xmlns:mc="http://schemas.openxmlformats.org/markup-compatibility/2006">
                <mc:Choice xmlns:v="urn:schemas-microsoft-com:vml" Requires="v">
                  <p:oleObj spid="_x0000_s27653" name="Equation" r:id="rId11" imgW="1193282" imgH="266584" progId="Equation.3">
                    <p:embed/>
                  </p:oleObj>
                </mc:Choice>
                <mc:Fallback>
                  <p:oleObj name="Equation" r:id="rId11" imgW="1193282" imgH="266584" progId="Equation.3">
                    <p:embed/>
                    <p:pic>
                      <p:nvPicPr>
                        <p:cNvPr id="34"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59" y="1735"/>
                          <a:ext cx="752"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7" name="Group 33"/>
          <p:cNvGrpSpPr>
            <a:grpSpLocks/>
          </p:cNvGrpSpPr>
          <p:nvPr/>
        </p:nvGrpSpPr>
        <p:grpSpPr bwMode="auto">
          <a:xfrm>
            <a:off x="4149916" y="3118363"/>
            <a:ext cx="4113212" cy="1028700"/>
            <a:chOff x="2552" y="2036"/>
            <a:chExt cx="2591" cy="648"/>
          </a:xfrm>
        </p:grpSpPr>
        <p:grpSp>
          <p:nvGrpSpPr>
            <p:cNvPr id="38" name="Group 16"/>
            <p:cNvGrpSpPr>
              <a:grpSpLocks/>
            </p:cNvGrpSpPr>
            <p:nvPr/>
          </p:nvGrpSpPr>
          <p:grpSpPr bwMode="auto">
            <a:xfrm>
              <a:off x="2552" y="2036"/>
              <a:ext cx="1156" cy="216"/>
              <a:chOff x="2492" y="2223"/>
              <a:chExt cx="1156" cy="216"/>
            </a:xfrm>
          </p:grpSpPr>
          <p:graphicFrame>
            <p:nvGraphicFramePr>
              <p:cNvPr id="41" name="Object 8"/>
              <p:cNvGraphicFramePr>
                <a:graphicFrameLocks noChangeAspect="1"/>
              </p:cNvGraphicFramePr>
              <p:nvPr/>
            </p:nvGraphicFramePr>
            <p:xfrm>
              <a:off x="2664" y="2223"/>
              <a:ext cx="984" cy="216"/>
            </p:xfrm>
            <a:graphic>
              <a:graphicData uri="http://schemas.openxmlformats.org/presentationml/2006/ole">
                <mc:AlternateContent xmlns:mc="http://schemas.openxmlformats.org/markup-compatibility/2006">
                  <mc:Choice xmlns:v="urn:schemas-microsoft-com:vml" Requires="v">
                    <p:oleObj spid="_x0000_s27654" name="Equation" r:id="rId13" imgW="1562100" imgH="342900" progId="Equation.3">
                      <p:embed/>
                    </p:oleObj>
                  </mc:Choice>
                  <mc:Fallback>
                    <p:oleObj name="Equation" r:id="rId13" imgW="1562100" imgH="342900" progId="Equation.3">
                      <p:embed/>
                      <p:pic>
                        <p:nvPicPr>
                          <p:cNvPr id="41"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64" y="2223"/>
                            <a:ext cx="984"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 name="Object 9"/>
              <p:cNvGraphicFramePr>
                <a:graphicFrameLocks noChangeAspect="1"/>
              </p:cNvGraphicFramePr>
              <p:nvPr/>
            </p:nvGraphicFramePr>
            <p:xfrm>
              <a:off x="2492" y="2271"/>
              <a:ext cx="162" cy="120"/>
            </p:xfrm>
            <a:graphic>
              <a:graphicData uri="http://schemas.openxmlformats.org/presentationml/2006/ole">
                <mc:AlternateContent xmlns:mc="http://schemas.openxmlformats.org/markup-compatibility/2006">
                  <mc:Choice xmlns:v="urn:schemas-microsoft-com:vml" Requires="v">
                    <p:oleObj spid="_x0000_s27655" name="Bitmap Image" r:id="rId15" imgW="257007" imgH="190426" progId="Paint.Picture">
                      <p:embed/>
                    </p:oleObj>
                  </mc:Choice>
                  <mc:Fallback>
                    <p:oleObj name="Bitmap Image" r:id="rId15" imgW="257007" imgH="190426" progId="Paint.Picture">
                      <p:embed/>
                      <p:pic>
                        <p:nvPicPr>
                          <p:cNvPr id="42"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92" y="2271"/>
                            <a:ext cx="162" cy="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39" name="Object 6"/>
            <p:cNvGraphicFramePr>
              <a:graphicFrameLocks noChangeAspect="1"/>
            </p:cNvGraphicFramePr>
            <p:nvPr/>
          </p:nvGraphicFramePr>
          <p:xfrm>
            <a:off x="2608" y="2273"/>
            <a:ext cx="792" cy="396"/>
          </p:xfrm>
          <a:graphic>
            <a:graphicData uri="http://schemas.openxmlformats.org/presentationml/2006/ole">
              <mc:AlternateContent xmlns:mc="http://schemas.openxmlformats.org/markup-compatibility/2006">
                <mc:Choice xmlns:v="urn:schemas-microsoft-com:vml" Requires="v">
                  <p:oleObj spid="_x0000_s27656" name="公式" r:id="rId17" imgW="863280" imgH="431640" progId="Equation.3">
                    <p:embed/>
                  </p:oleObj>
                </mc:Choice>
                <mc:Fallback>
                  <p:oleObj name="公式" r:id="rId17" imgW="863280" imgH="431640" progId="Equation.3">
                    <p:embed/>
                    <p:pic>
                      <p:nvPicPr>
                        <p:cNvPr id="39" name="Object 6"/>
                        <p:cNvPicPr>
                          <a:picLocks noChangeAspect="1" noChangeArrowheads="1"/>
                        </p:cNvPicPr>
                        <p:nvPr/>
                      </p:nvPicPr>
                      <p:blipFill>
                        <a:blip r:embed="rId18"/>
                        <a:srcRect/>
                        <a:stretch>
                          <a:fillRect/>
                        </a:stretch>
                      </p:blipFill>
                      <p:spPr bwMode="auto">
                        <a:xfrm>
                          <a:off x="2608" y="2273"/>
                          <a:ext cx="792" cy="396"/>
                        </a:xfrm>
                        <a:prstGeom prst="rect">
                          <a:avLst/>
                        </a:prstGeom>
                        <a:noFill/>
                        <a:ln>
                          <a:noFill/>
                        </a:ln>
                        <a:effectLst/>
                        <a:extLst/>
                      </p:spPr>
                    </p:pic>
                  </p:oleObj>
                </mc:Fallback>
              </mc:AlternateContent>
            </a:graphicData>
          </a:graphic>
        </p:graphicFrame>
        <p:graphicFrame>
          <p:nvGraphicFramePr>
            <p:cNvPr id="40" name="Object 7"/>
            <p:cNvGraphicFramePr>
              <a:graphicFrameLocks noChangeAspect="1"/>
            </p:cNvGraphicFramePr>
            <p:nvPr>
              <p:extLst/>
            </p:nvPr>
          </p:nvGraphicFramePr>
          <p:xfrm>
            <a:off x="4559" y="2500"/>
            <a:ext cx="584" cy="184"/>
          </p:xfrm>
          <a:graphic>
            <a:graphicData uri="http://schemas.openxmlformats.org/presentationml/2006/ole">
              <mc:AlternateContent xmlns:mc="http://schemas.openxmlformats.org/markup-compatibility/2006">
                <mc:Choice xmlns:v="urn:schemas-microsoft-com:vml" Requires="v">
                  <p:oleObj spid="_x0000_s27657" name="Equation" r:id="rId19" imgW="927100" imgH="292100" progId="Equation.3">
                    <p:embed/>
                  </p:oleObj>
                </mc:Choice>
                <mc:Fallback>
                  <p:oleObj name="Equation" r:id="rId19" imgW="927100" imgH="292100" progId="Equation.3">
                    <p:embed/>
                    <p:pic>
                      <p:nvPicPr>
                        <p:cNvPr id="40" name="Object 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59" y="2500"/>
                          <a:ext cx="584" cy="184"/>
                        </a:xfrm>
                        <a:prstGeom prst="rect">
                          <a:avLst/>
                        </a:prstGeom>
                        <a:solidFill>
                          <a:srgbClr val="FFFF00"/>
                        </a:solidFill>
                        <a:ln>
                          <a:noFill/>
                        </a:ln>
                        <a:effectLst/>
                      </p:spPr>
                    </p:pic>
                  </p:oleObj>
                </mc:Fallback>
              </mc:AlternateContent>
            </a:graphicData>
          </a:graphic>
        </p:graphicFrame>
      </p:grpSp>
      <p:grpSp>
        <p:nvGrpSpPr>
          <p:cNvPr id="43" name="Group 34"/>
          <p:cNvGrpSpPr>
            <a:grpSpLocks/>
          </p:cNvGrpSpPr>
          <p:nvPr/>
        </p:nvGrpSpPr>
        <p:grpSpPr bwMode="auto">
          <a:xfrm>
            <a:off x="4161028" y="4270888"/>
            <a:ext cx="4189413" cy="1254125"/>
            <a:chOff x="2552" y="2806"/>
            <a:chExt cx="2639" cy="790"/>
          </a:xfrm>
        </p:grpSpPr>
        <p:graphicFrame>
          <p:nvGraphicFramePr>
            <p:cNvPr id="44" name="Object 2"/>
            <p:cNvGraphicFramePr>
              <a:graphicFrameLocks noChangeAspect="1"/>
            </p:cNvGraphicFramePr>
            <p:nvPr/>
          </p:nvGraphicFramePr>
          <p:xfrm>
            <a:off x="2997" y="3098"/>
            <a:ext cx="1160" cy="472"/>
          </p:xfrm>
          <a:graphic>
            <a:graphicData uri="http://schemas.openxmlformats.org/presentationml/2006/ole">
              <mc:AlternateContent xmlns:mc="http://schemas.openxmlformats.org/markup-compatibility/2006">
                <mc:Choice xmlns:v="urn:schemas-microsoft-com:vml" Requires="v">
                  <p:oleObj spid="_x0000_s27658" name="Equation" r:id="rId21" imgW="1841500" imgH="749300" progId="Equation.3">
                    <p:embed/>
                  </p:oleObj>
                </mc:Choice>
                <mc:Fallback>
                  <p:oleObj name="Equation" r:id="rId21" imgW="1841500" imgH="749300" progId="Equation.3">
                    <p:embed/>
                    <p:pic>
                      <p:nvPicPr>
                        <p:cNvPr id="44" name="Object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97" y="3098"/>
                          <a:ext cx="1160" cy="4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3"/>
            <p:cNvGraphicFramePr>
              <a:graphicFrameLocks noChangeAspect="1"/>
            </p:cNvGraphicFramePr>
            <p:nvPr>
              <p:extLst/>
            </p:nvPr>
          </p:nvGraphicFramePr>
          <p:xfrm>
            <a:off x="4559" y="3252"/>
            <a:ext cx="632" cy="344"/>
          </p:xfrm>
          <a:graphic>
            <a:graphicData uri="http://schemas.openxmlformats.org/presentationml/2006/ole">
              <mc:AlternateContent xmlns:mc="http://schemas.openxmlformats.org/markup-compatibility/2006">
                <mc:Choice xmlns:v="urn:schemas-microsoft-com:vml" Requires="v">
                  <p:oleObj spid="_x0000_s27659" name="Equation" r:id="rId23" imgW="1002865" imgH="545863" progId="Equation.3">
                    <p:embed/>
                  </p:oleObj>
                </mc:Choice>
                <mc:Fallback>
                  <p:oleObj name="Equation" r:id="rId23" imgW="1002865" imgH="545863" progId="Equation.3">
                    <p:embed/>
                    <p:pic>
                      <p:nvPicPr>
                        <p:cNvPr id="45" name="Object 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59" y="3252"/>
                          <a:ext cx="632" cy="344"/>
                        </a:xfrm>
                        <a:prstGeom prst="rect">
                          <a:avLst/>
                        </a:prstGeom>
                        <a:solidFill>
                          <a:srgbClr val="FFFF00"/>
                        </a:solidFill>
                        <a:ln>
                          <a:noFill/>
                        </a:ln>
                        <a:effectLst/>
                      </p:spPr>
                    </p:pic>
                  </p:oleObj>
                </mc:Fallback>
              </mc:AlternateContent>
            </a:graphicData>
          </a:graphic>
        </p:graphicFrame>
        <p:grpSp>
          <p:nvGrpSpPr>
            <p:cNvPr id="46" name="Group 31"/>
            <p:cNvGrpSpPr>
              <a:grpSpLocks/>
            </p:cNvGrpSpPr>
            <p:nvPr/>
          </p:nvGrpSpPr>
          <p:grpSpPr bwMode="auto">
            <a:xfrm>
              <a:off x="2552" y="2806"/>
              <a:ext cx="1304" cy="216"/>
              <a:chOff x="2704" y="2806"/>
              <a:chExt cx="1304" cy="216"/>
            </a:xfrm>
          </p:grpSpPr>
          <p:graphicFrame>
            <p:nvGraphicFramePr>
              <p:cNvPr id="47" name="Object 4"/>
              <p:cNvGraphicFramePr>
                <a:graphicFrameLocks noChangeAspect="1"/>
              </p:cNvGraphicFramePr>
              <p:nvPr/>
            </p:nvGraphicFramePr>
            <p:xfrm>
              <a:off x="2864" y="2806"/>
              <a:ext cx="1144" cy="216"/>
            </p:xfrm>
            <a:graphic>
              <a:graphicData uri="http://schemas.openxmlformats.org/presentationml/2006/ole">
                <mc:AlternateContent xmlns:mc="http://schemas.openxmlformats.org/markup-compatibility/2006">
                  <mc:Choice xmlns:v="urn:schemas-microsoft-com:vml" Requires="v">
                    <p:oleObj spid="_x0000_s27660" name="Equation" r:id="rId25" imgW="1816100" imgH="342900" progId="Equation.3">
                      <p:embed/>
                    </p:oleObj>
                  </mc:Choice>
                  <mc:Fallback>
                    <p:oleObj name="Equation" r:id="rId25" imgW="1816100" imgH="342900" progId="Equation.3">
                      <p:embed/>
                      <p:pic>
                        <p:nvPicPr>
                          <p:cNvPr id="47" name="Object 4"/>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864" y="2806"/>
                            <a:ext cx="1144"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5"/>
              <p:cNvGraphicFramePr>
                <a:graphicFrameLocks noChangeAspect="1"/>
              </p:cNvGraphicFramePr>
              <p:nvPr/>
            </p:nvGraphicFramePr>
            <p:xfrm>
              <a:off x="2704" y="2823"/>
              <a:ext cx="156" cy="180"/>
            </p:xfrm>
            <a:graphic>
              <a:graphicData uri="http://schemas.openxmlformats.org/presentationml/2006/ole">
                <mc:AlternateContent xmlns:mc="http://schemas.openxmlformats.org/markup-compatibility/2006">
                  <mc:Choice xmlns:v="urn:schemas-microsoft-com:vml" Requires="v">
                    <p:oleObj spid="_x0000_s27661" name="Bitmap Image" r:id="rId27" imgW="247685" imgH="285866" progId="Paint.Picture">
                      <p:embed/>
                    </p:oleObj>
                  </mc:Choice>
                  <mc:Fallback>
                    <p:oleObj name="Bitmap Image" r:id="rId27" imgW="247685" imgH="285866" progId="Paint.Picture">
                      <p:embed/>
                      <p:pic>
                        <p:nvPicPr>
                          <p:cNvPr id="48" name="Object 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704" y="2823"/>
                            <a:ext cx="156"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49" name="Text Box 35"/>
          <p:cNvSpPr txBox="1">
            <a:spLocks noChangeArrowheads="1"/>
          </p:cNvSpPr>
          <p:nvPr/>
        </p:nvSpPr>
        <p:spPr bwMode="auto">
          <a:xfrm>
            <a:off x="3802253" y="5483738"/>
            <a:ext cx="5307013"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1800"/>
              <a:t>	</a:t>
            </a:r>
            <a:r>
              <a:rPr lang="en-US" altLang="en-US" sz="1800" u="sng"/>
              <a:t>NOTE:</a:t>
            </a:r>
            <a:r>
              <a:rPr lang="en-US" altLang="en-US" sz="1800"/>
              <a:t>  As long as the sphere both rotates and slides, its linear and angular motions are uniformly accelerated.</a:t>
            </a:r>
          </a:p>
        </p:txBody>
      </p:sp>
      <p:pic>
        <p:nvPicPr>
          <p:cNvPr id="3" name="Picture 2">
            <a:extLst>
              <a:ext uri="{FF2B5EF4-FFF2-40B4-BE49-F238E27FC236}">
                <a16:creationId xmlns:a16="http://schemas.microsoft.com/office/drawing/2014/main" id="{8415CFAD-B885-476C-91E8-63B1119FD55E}"/>
              </a:ext>
            </a:extLst>
          </p:cNvPr>
          <p:cNvPicPr>
            <a:picLocks noChangeAspect="1"/>
          </p:cNvPicPr>
          <p:nvPr/>
        </p:nvPicPr>
        <p:blipFill>
          <a:blip r:embed="rId29"/>
          <a:stretch>
            <a:fillRect/>
          </a:stretch>
        </p:blipFill>
        <p:spPr>
          <a:xfrm>
            <a:off x="345690" y="3515531"/>
            <a:ext cx="3236352" cy="1696327"/>
          </a:xfrm>
          <a:prstGeom prst="rect">
            <a:avLst/>
          </a:prstGeom>
        </p:spPr>
      </p:pic>
      <p:pic>
        <p:nvPicPr>
          <p:cNvPr id="5" name="Picture 4">
            <a:extLst>
              <a:ext uri="{FF2B5EF4-FFF2-40B4-BE49-F238E27FC236}">
                <a16:creationId xmlns:a16="http://schemas.microsoft.com/office/drawing/2014/main" id="{D8A73CC4-8B01-4249-B308-F99C859A0239}"/>
              </a:ext>
            </a:extLst>
          </p:cNvPr>
          <p:cNvPicPr>
            <a:picLocks noChangeAspect="1"/>
          </p:cNvPicPr>
          <p:nvPr/>
        </p:nvPicPr>
        <p:blipFill>
          <a:blip r:embed="rId30"/>
          <a:stretch>
            <a:fillRect/>
          </a:stretch>
        </p:blipFill>
        <p:spPr>
          <a:xfrm>
            <a:off x="1070754" y="853988"/>
            <a:ext cx="1664890" cy="121169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384BE2A-835B-4C83-8086-3EA7F1AEE356}"/>
                  </a:ext>
                </a:extLst>
              </p:cNvPr>
              <p:cNvSpPr txBox="1"/>
              <p:nvPr/>
            </p:nvSpPr>
            <p:spPr>
              <a:xfrm>
                <a:off x="541761" y="2312210"/>
                <a:ext cx="3040281" cy="923330"/>
              </a:xfrm>
              <a:prstGeom prst="rect">
                <a:avLst/>
              </a:prstGeom>
              <a:noFill/>
            </p:spPr>
            <p:txBody>
              <a:bodyPr wrap="square" rtlCol="0">
                <a:spAutoFit/>
              </a:bodyPr>
              <a:lstStyle/>
              <a:p>
                <a:r>
                  <a:rPr lang="en-US" dirty="0"/>
                  <a:t>The position sense is chosen to the right for </a:t>
                </a:r>
                <a14:m>
                  <m:oMath xmlns:m="http://schemas.openxmlformats.org/officeDocument/2006/math">
                    <m:bar>
                      <m:barPr>
                        <m:pos m:val="top"/>
                        <m:ctrlPr>
                          <a:rPr lang="en-US" i="1" dirty="0" smtClean="0">
                            <a:latin typeface="Cambria Math" panose="02040503050406030204" pitchFamily="18" charset="0"/>
                          </a:rPr>
                        </m:ctrlPr>
                      </m:barPr>
                      <m:e>
                        <m:r>
                          <a:rPr lang="en-US" i="1" dirty="0">
                            <a:latin typeface="Cambria Math" panose="02040503050406030204" pitchFamily="18" charset="0"/>
                          </a:rPr>
                          <m:t>𝑎</m:t>
                        </m:r>
                      </m:e>
                    </m:bar>
                  </m:oMath>
                </a14:m>
                <a:r>
                  <a:rPr lang="en-US" dirty="0"/>
                  <a:t> and clockwise for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a:t>
                </a:r>
                <a:endParaRPr lang="en-SG" dirty="0"/>
              </a:p>
            </p:txBody>
          </p:sp>
        </mc:Choice>
        <mc:Fallback xmlns="">
          <p:sp>
            <p:nvSpPr>
              <p:cNvPr id="7" name="TextBox 6">
                <a:extLst>
                  <a:ext uri="{FF2B5EF4-FFF2-40B4-BE49-F238E27FC236}">
                    <a16:creationId xmlns:a16="http://schemas.microsoft.com/office/drawing/2014/main" id="{7384BE2A-835B-4C83-8086-3EA7F1AEE356}"/>
                  </a:ext>
                </a:extLst>
              </p:cNvPr>
              <p:cNvSpPr txBox="1">
                <a:spLocks noRot="1" noChangeAspect="1" noMove="1" noResize="1" noEditPoints="1" noAdjustHandles="1" noChangeArrowheads="1" noChangeShapeType="1" noTextEdit="1"/>
              </p:cNvSpPr>
              <p:nvPr/>
            </p:nvSpPr>
            <p:spPr>
              <a:xfrm>
                <a:off x="541761" y="2312210"/>
                <a:ext cx="3040281" cy="923330"/>
              </a:xfrm>
              <a:prstGeom prst="rect">
                <a:avLst/>
              </a:prstGeom>
              <a:blipFill>
                <a:blip r:embed="rId31"/>
                <a:stretch>
                  <a:fillRect l="-1804" t="-3289" b="-9211"/>
                </a:stretch>
              </a:blipFill>
            </p:spPr>
            <p:txBody>
              <a:bodyPr/>
              <a:lstStyle/>
              <a:p>
                <a:r>
                  <a:rPr lang="en-SG">
                    <a:noFill/>
                  </a:rPr>
                  <a:t> </a:t>
                </a:r>
              </a:p>
            </p:txBody>
          </p:sp>
        </mc:Fallback>
      </mc:AlternateContent>
    </p:spTree>
    <p:extLst>
      <p:ext uri="{BB962C8B-B14F-4D97-AF65-F5344CB8AC3E}">
        <p14:creationId xmlns:p14="http://schemas.microsoft.com/office/powerpoint/2010/main" val="10755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51</a:t>
            </a:fld>
            <a:endParaRPr lang="en-US" altLang="en-US"/>
          </a:p>
        </p:txBody>
      </p:sp>
      <p:graphicFrame>
        <p:nvGraphicFramePr>
          <p:cNvPr id="7" name="Object 4"/>
          <p:cNvGraphicFramePr>
            <a:graphicFrameLocks noGrp="1" noChangeAspect="1"/>
          </p:cNvGraphicFramePr>
          <p:nvPr>
            <p:ph sz="quarter" idx="1"/>
            <p:extLst/>
          </p:nvPr>
        </p:nvGraphicFramePr>
        <p:xfrm>
          <a:off x="395288" y="987512"/>
          <a:ext cx="5470525" cy="1481138"/>
        </p:xfrm>
        <a:graphic>
          <a:graphicData uri="http://schemas.openxmlformats.org/presentationml/2006/ole">
            <mc:AlternateContent xmlns:mc="http://schemas.openxmlformats.org/markup-compatibility/2006">
              <mc:Choice xmlns:v="urn:schemas-microsoft-com:vml" Requires="v">
                <p:oleObj spid="_x0000_s28674" name="公式" r:id="rId4" imgW="4927320" imgH="1333440" progId="Equation.3">
                  <p:embed/>
                </p:oleObj>
              </mc:Choice>
              <mc:Fallback>
                <p:oleObj name="公式" r:id="rId4" imgW="4927320" imgH="1333440" progId="Equation.3">
                  <p:embed/>
                  <p:pic>
                    <p:nvPicPr>
                      <p:cNvPr id="7" name="Object 4"/>
                      <p:cNvPicPr>
                        <a:picLocks noChangeAspect="1" noChangeArrowheads="1"/>
                      </p:cNvPicPr>
                      <p:nvPr/>
                    </p:nvPicPr>
                    <p:blipFill>
                      <a:blip r:embed="rId5"/>
                      <a:srcRect/>
                      <a:stretch>
                        <a:fillRect/>
                      </a:stretch>
                    </p:blipFill>
                    <p:spPr bwMode="auto">
                      <a:xfrm>
                        <a:off x="395288" y="987512"/>
                        <a:ext cx="5470525" cy="1481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Oval 6"/>
          <p:cNvSpPr>
            <a:spLocks noChangeArrowheads="1"/>
          </p:cNvSpPr>
          <p:nvPr/>
        </p:nvSpPr>
        <p:spPr bwMode="auto">
          <a:xfrm>
            <a:off x="6253163" y="1041400"/>
            <a:ext cx="1439862" cy="1482725"/>
          </a:xfrm>
          <a:prstGeom prst="ellipse">
            <a:avLst/>
          </a:prstGeom>
          <a:solidFill>
            <a:srgbClr val="FFFF99"/>
          </a:solidFill>
          <a:ln w="19050">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0" name="Rectangle 7"/>
          <p:cNvSpPr>
            <a:spLocks noChangeArrowheads="1"/>
          </p:cNvSpPr>
          <p:nvPr/>
        </p:nvSpPr>
        <p:spPr bwMode="auto">
          <a:xfrm>
            <a:off x="5776913" y="2524125"/>
            <a:ext cx="2303462" cy="120650"/>
          </a:xfrm>
          <a:prstGeom prst="rect">
            <a:avLst/>
          </a:prstGeom>
          <a:solidFill>
            <a:srgbClr val="993300"/>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1" name="Oval 8"/>
          <p:cNvSpPr>
            <a:spLocks noChangeArrowheads="1"/>
          </p:cNvSpPr>
          <p:nvPr/>
        </p:nvSpPr>
        <p:spPr bwMode="auto">
          <a:xfrm>
            <a:off x="6575425" y="1365250"/>
            <a:ext cx="814388" cy="823913"/>
          </a:xfrm>
          <a:prstGeom prst="ellipse">
            <a:avLst/>
          </a:prstGeom>
          <a:solidFill>
            <a:srgbClr val="FF9966"/>
          </a:solidFill>
          <a:ln w="19050">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2" name="Oval 9"/>
          <p:cNvSpPr>
            <a:spLocks noChangeArrowheads="1"/>
          </p:cNvSpPr>
          <p:nvPr/>
        </p:nvSpPr>
        <p:spPr bwMode="auto">
          <a:xfrm>
            <a:off x="6946900" y="1741488"/>
            <a:ext cx="82550" cy="85725"/>
          </a:xfrm>
          <a:prstGeom prst="ellipse">
            <a:avLst/>
          </a:prstGeom>
          <a:solidFill>
            <a:schemeClr val="tx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3" name="Line 10"/>
          <p:cNvSpPr>
            <a:spLocks noChangeShapeType="1"/>
          </p:cNvSpPr>
          <p:nvPr/>
        </p:nvSpPr>
        <p:spPr bwMode="auto">
          <a:xfrm flipH="1">
            <a:off x="6489700" y="1776413"/>
            <a:ext cx="482600" cy="539750"/>
          </a:xfrm>
          <a:prstGeom prst="line">
            <a:avLst/>
          </a:prstGeom>
          <a:noFill/>
          <a:ln w="9525">
            <a:solidFill>
              <a:srgbClr val="00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en-SG"/>
          </a:p>
        </p:txBody>
      </p:sp>
      <p:sp>
        <p:nvSpPr>
          <p:cNvPr id="14" name="Line 11"/>
          <p:cNvSpPr>
            <a:spLocks noChangeShapeType="1"/>
          </p:cNvSpPr>
          <p:nvPr/>
        </p:nvSpPr>
        <p:spPr bwMode="auto">
          <a:xfrm>
            <a:off x="6996113" y="1774825"/>
            <a:ext cx="401637" cy="0"/>
          </a:xfrm>
          <a:prstGeom prst="line">
            <a:avLst/>
          </a:prstGeom>
          <a:noFill/>
          <a:ln w="9525">
            <a:solidFill>
              <a:srgbClr val="00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en-SG"/>
          </a:p>
        </p:txBody>
      </p:sp>
      <p:sp>
        <p:nvSpPr>
          <p:cNvPr id="15" name="Text Box 12"/>
          <p:cNvSpPr txBox="1">
            <a:spLocks noChangeArrowheads="1"/>
          </p:cNvSpPr>
          <p:nvPr/>
        </p:nvSpPr>
        <p:spPr bwMode="auto">
          <a:xfrm>
            <a:off x="6311900" y="1901825"/>
            <a:ext cx="3667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i="1"/>
              <a:t>R</a:t>
            </a:r>
          </a:p>
        </p:txBody>
      </p:sp>
      <p:sp>
        <p:nvSpPr>
          <p:cNvPr id="16" name="Text Box 13"/>
          <p:cNvSpPr txBox="1">
            <a:spLocks noChangeArrowheads="1"/>
          </p:cNvSpPr>
          <p:nvPr/>
        </p:nvSpPr>
        <p:spPr bwMode="auto">
          <a:xfrm>
            <a:off x="6684963" y="1479550"/>
            <a:ext cx="4143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a:t>G</a:t>
            </a:r>
          </a:p>
        </p:txBody>
      </p:sp>
      <p:sp>
        <p:nvSpPr>
          <p:cNvPr id="17" name="Text Box 14"/>
          <p:cNvSpPr txBox="1">
            <a:spLocks noChangeArrowheads="1"/>
          </p:cNvSpPr>
          <p:nvPr/>
        </p:nvSpPr>
        <p:spPr bwMode="auto">
          <a:xfrm>
            <a:off x="7018338" y="1474788"/>
            <a:ext cx="3540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b="1" i="1"/>
              <a:t>r</a:t>
            </a:r>
          </a:p>
        </p:txBody>
      </p:sp>
      <p:sp>
        <p:nvSpPr>
          <p:cNvPr id="18" name="Line 15"/>
          <p:cNvSpPr>
            <a:spLocks noChangeShapeType="1"/>
          </p:cNvSpPr>
          <p:nvPr/>
        </p:nvSpPr>
        <p:spPr bwMode="auto">
          <a:xfrm>
            <a:off x="6946900" y="2190750"/>
            <a:ext cx="1303338" cy="0"/>
          </a:xfrm>
          <a:prstGeom prst="line">
            <a:avLst/>
          </a:prstGeom>
          <a:noFill/>
          <a:ln w="28575">
            <a:solidFill>
              <a:srgbClr val="00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en-SG"/>
          </a:p>
        </p:txBody>
      </p:sp>
      <p:sp>
        <p:nvSpPr>
          <p:cNvPr id="19" name="Text Box 16"/>
          <p:cNvSpPr txBox="1">
            <a:spLocks noChangeArrowheads="1"/>
          </p:cNvSpPr>
          <p:nvPr/>
        </p:nvSpPr>
        <p:spPr bwMode="auto">
          <a:xfrm>
            <a:off x="7951788" y="1812925"/>
            <a:ext cx="390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b="1" i="1"/>
              <a:t>P</a:t>
            </a:r>
          </a:p>
        </p:txBody>
      </p:sp>
      <p:graphicFrame>
        <p:nvGraphicFramePr>
          <p:cNvPr id="20" name="Object 18"/>
          <p:cNvGraphicFramePr>
            <a:graphicFrameLocks noGrp="1" noChangeAspect="1"/>
          </p:cNvGraphicFramePr>
          <p:nvPr>
            <p:ph sz="quarter" idx="2"/>
          </p:nvPr>
        </p:nvGraphicFramePr>
        <p:xfrm>
          <a:off x="787400" y="2997200"/>
          <a:ext cx="5829300" cy="1797050"/>
        </p:xfrm>
        <a:graphic>
          <a:graphicData uri="http://schemas.openxmlformats.org/presentationml/2006/ole">
            <mc:AlternateContent xmlns:mc="http://schemas.openxmlformats.org/markup-compatibility/2006">
              <mc:Choice xmlns:v="urn:schemas-microsoft-com:vml" Requires="v">
                <p:oleObj spid="_x0000_s28675" name="Equation" r:id="rId6" imgW="2882900" imgH="889000" progId="Equation.3">
                  <p:embed/>
                </p:oleObj>
              </mc:Choice>
              <mc:Fallback>
                <p:oleObj name="Equation" r:id="rId6" imgW="2882900" imgH="889000" progId="Equation.3">
                  <p:embed/>
                  <p:pic>
                    <p:nvPicPr>
                      <p:cNvPr id="20"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400" y="2997200"/>
                        <a:ext cx="5829300" cy="179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Arc 21"/>
          <p:cNvSpPr>
            <a:spLocks/>
          </p:cNvSpPr>
          <p:nvPr/>
        </p:nvSpPr>
        <p:spPr bwMode="auto">
          <a:xfrm rot="15966412">
            <a:off x="4252912" y="4562476"/>
            <a:ext cx="365125" cy="196850"/>
          </a:xfrm>
          <a:custGeom>
            <a:avLst/>
            <a:gdLst>
              <a:gd name="T0" fmla="*/ 2147483647 w 40351"/>
              <a:gd name="T1" fmla="*/ 2147483647 h 21600"/>
              <a:gd name="T2" fmla="*/ 0 w 40351"/>
              <a:gd name="T3" fmla="*/ 2147483647 h 21600"/>
              <a:gd name="T4" fmla="*/ 2147483647 w 40351"/>
              <a:gd name="T5" fmla="*/ 0 h 21600"/>
              <a:gd name="T6" fmla="*/ 0 60000 65536"/>
              <a:gd name="T7" fmla="*/ 0 60000 65536"/>
              <a:gd name="T8" fmla="*/ 0 60000 65536"/>
              <a:gd name="T9" fmla="*/ 0 w 40351"/>
              <a:gd name="T10" fmla="*/ 0 h 21600"/>
              <a:gd name="T11" fmla="*/ 40351 w 40351"/>
              <a:gd name="T12" fmla="*/ 21600 h 21600"/>
            </a:gdLst>
            <a:ahLst/>
            <a:cxnLst>
              <a:cxn ang="T6">
                <a:pos x="T0" y="T1"/>
              </a:cxn>
              <a:cxn ang="T7">
                <a:pos x="T2" y="T3"/>
              </a:cxn>
              <a:cxn ang="T8">
                <a:pos x="T4" y="T5"/>
              </a:cxn>
            </a:cxnLst>
            <a:rect l="T9" t="T10" r="T11" b="T12"/>
            <a:pathLst>
              <a:path w="40351" h="21600" fill="none" extrusionOk="0">
                <a:moveTo>
                  <a:pt x="40350" y="8944"/>
                </a:moveTo>
                <a:cubicBezTo>
                  <a:pt x="36844" y="16652"/>
                  <a:pt x="29157" y="21599"/>
                  <a:pt x="20690" y="21600"/>
                </a:cubicBezTo>
                <a:cubicBezTo>
                  <a:pt x="11150" y="21600"/>
                  <a:pt x="2740" y="15341"/>
                  <a:pt x="0" y="6203"/>
                </a:cubicBezTo>
              </a:path>
              <a:path w="40351" h="21600" stroke="0" extrusionOk="0">
                <a:moveTo>
                  <a:pt x="40350" y="8944"/>
                </a:moveTo>
                <a:cubicBezTo>
                  <a:pt x="36844" y="16652"/>
                  <a:pt x="29157" y="21599"/>
                  <a:pt x="20690" y="21600"/>
                </a:cubicBezTo>
                <a:cubicBezTo>
                  <a:pt x="11150" y="21600"/>
                  <a:pt x="2740" y="15341"/>
                  <a:pt x="0" y="6203"/>
                </a:cubicBezTo>
                <a:lnTo>
                  <a:pt x="20690" y="0"/>
                </a:lnTo>
                <a:lnTo>
                  <a:pt x="40350" y="8944"/>
                </a:lnTo>
                <a:close/>
              </a:path>
            </a:pathLst>
          </a:custGeom>
          <a:noFill/>
          <a:ln w="9525">
            <a:solidFill>
              <a:srgbClr val="000000"/>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22" name="Oval 22"/>
          <p:cNvSpPr>
            <a:spLocks noChangeArrowheads="1"/>
          </p:cNvSpPr>
          <p:nvPr/>
        </p:nvSpPr>
        <p:spPr bwMode="auto">
          <a:xfrm>
            <a:off x="6951663" y="3602038"/>
            <a:ext cx="1346200" cy="1447800"/>
          </a:xfrm>
          <a:prstGeom prst="ellipse">
            <a:avLst/>
          </a:prstGeom>
          <a:solidFill>
            <a:srgbClr val="FFFF99"/>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3" name="Oval 23"/>
          <p:cNvSpPr>
            <a:spLocks noChangeArrowheads="1"/>
          </p:cNvSpPr>
          <p:nvPr/>
        </p:nvSpPr>
        <p:spPr bwMode="auto">
          <a:xfrm>
            <a:off x="7591425" y="4260850"/>
            <a:ext cx="79375" cy="85725"/>
          </a:xfrm>
          <a:prstGeom prst="ellipse">
            <a:avLst/>
          </a:prstGeom>
          <a:solidFill>
            <a:schemeClr val="tx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4" name="Line 24"/>
          <p:cNvSpPr>
            <a:spLocks noChangeShapeType="1"/>
          </p:cNvSpPr>
          <p:nvPr/>
        </p:nvSpPr>
        <p:spPr bwMode="auto">
          <a:xfrm flipV="1">
            <a:off x="7618413" y="4275138"/>
            <a:ext cx="476250" cy="14287"/>
          </a:xfrm>
          <a:prstGeom prst="line">
            <a:avLst/>
          </a:prstGeom>
          <a:noFill/>
          <a:ln w="9525">
            <a:solidFill>
              <a:srgbClr val="00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en-SG"/>
          </a:p>
        </p:txBody>
      </p:sp>
      <p:sp>
        <p:nvSpPr>
          <p:cNvPr id="25" name="Text Box 25"/>
          <p:cNvSpPr txBox="1">
            <a:spLocks noChangeArrowheads="1"/>
          </p:cNvSpPr>
          <p:nvPr/>
        </p:nvSpPr>
        <p:spPr bwMode="auto">
          <a:xfrm>
            <a:off x="7231063" y="4230688"/>
            <a:ext cx="3762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a:t>G</a:t>
            </a:r>
          </a:p>
        </p:txBody>
      </p:sp>
      <p:sp>
        <p:nvSpPr>
          <p:cNvPr id="26" name="Arc 26"/>
          <p:cNvSpPr>
            <a:spLocks/>
          </p:cNvSpPr>
          <p:nvPr/>
        </p:nvSpPr>
        <p:spPr bwMode="auto">
          <a:xfrm rot="17102045">
            <a:off x="7467600" y="3787775"/>
            <a:ext cx="358775" cy="485775"/>
          </a:xfrm>
          <a:custGeom>
            <a:avLst/>
            <a:gdLst>
              <a:gd name="T0" fmla="*/ 2147483647 w 21600"/>
              <a:gd name="T1" fmla="*/ 0 h 34292"/>
              <a:gd name="T2" fmla="*/ 2147483647 w 21600"/>
              <a:gd name="T3" fmla="*/ 2147483647 h 34292"/>
              <a:gd name="T4" fmla="*/ 0 w 21600"/>
              <a:gd name="T5" fmla="*/ 2147483647 h 34292"/>
              <a:gd name="T6" fmla="*/ 0 60000 65536"/>
              <a:gd name="T7" fmla="*/ 0 60000 65536"/>
              <a:gd name="T8" fmla="*/ 0 60000 65536"/>
              <a:gd name="T9" fmla="*/ 0 w 21600"/>
              <a:gd name="T10" fmla="*/ 0 h 34292"/>
              <a:gd name="T11" fmla="*/ 21600 w 21600"/>
              <a:gd name="T12" fmla="*/ 34292 h 34292"/>
            </a:gdLst>
            <a:ahLst/>
            <a:cxnLst>
              <a:cxn ang="T6">
                <a:pos x="T0" y="T1"/>
              </a:cxn>
              <a:cxn ang="T7">
                <a:pos x="T2" y="T3"/>
              </a:cxn>
              <a:cxn ang="T8">
                <a:pos x="T4" y="T5"/>
              </a:cxn>
            </a:cxnLst>
            <a:rect l="T9" t="T10" r="T11" b="T12"/>
            <a:pathLst>
              <a:path w="21600" h="34292" fill="none" extrusionOk="0">
                <a:moveTo>
                  <a:pt x="9483" y="-1"/>
                </a:moveTo>
                <a:cubicBezTo>
                  <a:pt x="16897" y="3623"/>
                  <a:pt x="21600" y="11154"/>
                  <a:pt x="21600" y="19407"/>
                </a:cubicBezTo>
                <a:cubicBezTo>
                  <a:pt x="21600" y="24947"/>
                  <a:pt x="19470" y="30276"/>
                  <a:pt x="15652" y="34292"/>
                </a:cubicBezTo>
              </a:path>
              <a:path w="21600" h="34292" stroke="0" extrusionOk="0">
                <a:moveTo>
                  <a:pt x="9483" y="-1"/>
                </a:moveTo>
                <a:cubicBezTo>
                  <a:pt x="16897" y="3623"/>
                  <a:pt x="21600" y="11154"/>
                  <a:pt x="21600" y="19407"/>
                </a:cubicBezTo>
                <a:cubicBezTo>
                  <a:pt x="21600" y="24947"/>
                  <a:pt x="19470" y="30276"/>
                  <a:pt x="15652" y="34292"/>
                </a:cubicBezTo>
                <a:lnTo>
                  <a:pt x="0" y="19407"/>
                </a:lnTo>
                <a:lnTo>
                  <a:pt x="9483" y="-1"/>
                </a:lnTo>
                <a:close/>
              </a:path>
            </a:pathLst>
          </a:custGeom>
          <a:noFill/>
          <a:ln w="9525">
            <a:solidFill>
              <a:srgbClr val="000000"/>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aphicFrame>
        <p:nvGraphicFramePr>
          <p:cNvPr id="27" name="Object 36"/>
          <p:cNvGraphicFramePr>
            <a:graphicFrameLocks noChangeAspect="1"/>
          </p:cNvGraphicFramePr>
          <p:nvPr/>
        </p:nvGraphicFramePr>
        <p:xfrm>
          <a:off x="7851775" y="4327525"/>
          <a:ext cx="249238" cy="295275"/>
        </p:xfrm>
        <a:graphic>
          <a:graphicData uri="http://schemas.openxmlformats.org/presentationml/2006/ole">
            <mc:AlternateContent xmlns:mc="http://schemas.openxmlformats.org/markup-compatibility/2006">
              <mc:Choice xmlns:v="urn:schemas-microsoft-com:vml" Requires="v">
                <p:oleObj spid="_x0000_s28676" name="Equation" r:id="rId8" imgW="139579" imgH="164957" progId="Equation.3">
                  <p:embed/>
                </p:oleObj>
              </mc:Choice>
              <mc:Fallback>
                <p:oleObj name="Equation" r:id="rId8" imgW="139579" imgH="164957" progId="Equation.3">
                  <p:embed/>
                  <p:pic>
                    <p:nvPicPr>
                      <p:cNvPr id="27"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51775" y="4327525"/>
                        <a:ext cx="249238"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33"/>
          <p:cNvGraphicFramePr>
            <a:graphicFrameLocks noChangeAspect="1"/>
          </p:cNvGraphicFramePr>
          <p:nvPr/>
        </p:nvGraphicFramePr>
        <p:xfrm>
          <a:off x="7562850" y="3962400"/>
          <a:ext cx="228600" cy="209550"/>
        </p:xfrm>
        <a:graphic>
          <a:graphicData uri="http://schemas.openxmlformats.org/presentationml/2006/ole">
            <mc:AlternateContent xmlns:mc="http://schemas.openxmlformats.org/markup-compatibility/2006">
              <mc:Choice xmlns:v="urn:schemas-microsoft-com:vml" Requires="v">
                <p:oleObj spid="_x0000_s28677" name="Equation" r:id="rId10" imgW="152334" imgH="139639" progId="Equation.3">
                  <p:embed/>
                </p:oleObj>
              </mc:Choice>
              <mc:Fallback>
                <p:oleObj name="Equation" r:id="rId10" imgW="152334" imgH="139639" progId="Equation.3">
                  <p:embed/>
                  <p:pic>
                    <p:nvPicPr>
                      <p:cNvPr id="28"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62850" y="3962400"/>
                        <a:ext cx="228600"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TextBox 28"/>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10 </a:t>
            </a:r>
          </a:p>
        </p:txBody>
      </p:sp>
      <p:sp>
        <p:nvSpPr>
          <p:cNvPr id="8" name="Isosceles Triangle 7">
            <a:extLst>
              <a:ext uri="{FF2B5EF4-FFF2-40B4-BE49-F238E27FC236}">
                <a16:creationId xmlns:a16="http://schemas.microsoft.com/office/drawing/2014/main" id="{4DDB83A0-166F-4903-9F61-5DF6343EDBD6}"/>
              </a:ext>
            </a:extLst>
          </p:cNvPr>
          <p:cNvSpPr/>
          <p:nvPr/>
        </p:nvSpPr>
        <p:spPr>
          <a:xfrm>
            <a:off x="5527678" y="4686376"/>
            <a:ext cx="221187" cy="326698"/>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92084EEC-84C2-4852-9CD2-289B8CC4C48C}"/>
              </a:ext>
            </a:extLst>
          </p:cNvPr>
          <p:cNvSpPr txBox="1"/>
          <p:nvPr/>
        </p:nvSpPr>
        <p:spPr>
          <a:xfrm>
            <a:off x="4742106" y="4946620"/>
            <a:ext cx="1747594" cy="400110"/>
          </a:xfrm>
          <a:prstGeom prst="rect">
            <a:avLst/>
          </a:prstGeom>
          <a:solidFill>
            <a:schemeClr val="bg1"/>
          </a:solidFill>
        </p:spPr>
        <p:txBody>
          <a:bodyPr wrap="none" rtlCol="0">
            <a:spAutoFit/>
          </a:bodyPr>
          <a:lstStyle/>
          <a:p>
            <a:r>
              <a:rPr lang="en-US" sz="2000" dirty="0">
                <a:latin typeface="Times New Roman" panose="02020603050405020304" pitchFamily="18" charset="0"/>
                <a:cs typeface="Times New Roman" panose="02020603050405020304" pitchFamily="18" charset="0"/>
              </a:rPr>
              <a:t>the direction of</a:t>
            </a:r>
            <a:endParaRPr lang="en-SG"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31072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52</a:t>
            </a:fld>
            <a:endParaRPr lang="en-US" altLang="en-US"/>
          </a:p>
        </p:txBody>
      </p:sp>
      <p:grpSp>
        <p:nvGrpSpPr>
          <p:cNvPr id="7" name="Group 44"/>
          <p:cNvGrpSpPr>
            <a:grpSpLocks/>
          </p:cNvGrpSpPr>
          <p:nvPr/>
        </p:nvGrpSpPr>
        <p:grpSpPr bwMode="auto">
          <a:xfrm>
            <a:off x="569913" y="728663"/>
            <a:ext cx="7172326" cy="2024062"/>
            <a:chOff x="352" y="494"/>
            <a:chExt cx="4518" cy="1275"/>
          </a:xfrm>
        </p:grpSpPr>
        <p:graphicFrame>
          <p:nvGraphicFramePr>
            <p:cNvPr id="9" name="Object 4"/>
            <p:cNvGraphicFramePr>
              <a:graphicFrameLocks noChangeAspect="1"/>
            </p:cNvGraphicFramePr>
            <p:nvPr>
              <p:extLst/>
            </p:nvPr>
          </p:nvGraphicFramePr>
          <p:xfrm>
            <a:off x="352" y="551"/>
            <a:ext cx="719" cy="251"/>
          </p:xfrm>
          <a:graphic>
            <a:graphicData uri="http://schemas.openxmlformats.org/presentationml/2006/ole">
              <mc:AlternateContent xmlns:mc="http://schemas.openxmlformats.org/markup-compatibility/2006">
                <mc:Choice xmlns:v="urn:schemas-microsoft-com:vml" Requires="v">
                  <p:oleObj spid="_x0000_s29698" name="Equation" r:id="rId4" imgW="545863" imgH="190417" progId="Equation.3">
                    <p:embed/>
                  </p:oleObj>
                </mc:Choice>
                <mc:Fallback>
                  <p:oleObj name="Equation" r:id="rId4" imgW="545863" imgH="190417" progId="Equation.3">
                    <p:embed/>
                    <p:pic>
                      <p:nvPicPr>
                        <p:cNvPr id="9"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 y="551"/>
                          <a:ext cx="719"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29"/>
            <p:cNvGraphicFramePr>
              <a:graphicFrameLocks noChangeAspect="1"/>
            </p:cNvGraphicFramePr>
            <p:nvPr/>
          </p:nvGraphicFramePr>
          <p:xfrm>
            <a:off x="3878" y="494"/>
            <a:ext cx="992" cy="490"/>
          </p:xfrm>
          <a:graphic>
            <a:graphicData uri="http://schemas.openxmlformats.org/presentationml/2006/ole">
              <mc:AlternateContent xmlns:mc="http://schemas.openxmlformats.org/markup-compatibility/2006">
                <mc:Choice xmlns:v="urn:schemas-microsoft-com:vml" Requires="v">
                  <p:oleObj spid="_x0000_s29699" name="Equation" r:id="rId6" imgW="977476" imgH="482391" progId="Equation.3">
                    <p:embed/>
                  </p:oleObj>
                </mc:Choice>
                <mc:Fallback>
                  <p:oleObj name="Equation" r:id="rId6" imgW="977476" imgH="482391" progId="Equation.3">
                    <p:embed/>
                    <p:pic>
                      <p:nvPicPr>
                        <p:cNvPr id="10" name="Object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494"/>
                          <a:ext cx="992" cy="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3"/>
            <p:cNvGraphicFramePr>
              <a:graphicFrameLocks noChangeAspect="1"/>
            </p:cNvGraphicFramePr>
            <p:nvPr/>
          </p:nvGraphicFramePr>
          <p:xfrm>
            <a:off x="1849" y="1267"/>
            <a:ext cx="249" cy="143"/>
          </p:xfrm>
          <a:graphic>
            <a:graphicData uri="http://schemas.openxmlformats.org/presentationml/2006/ole">
              <mc:AlternateContent xmlns:mc="http://schemas.openxmlformats.org/markup-compatibility/2006">
                <mc:Choice xmlns:v="urn:schemas-microsoft-com:vml" Requires="v">
                  <p:oleObj spid="_x0000_s29700" name="Equation" r:id="rId8" imgW="253780" imgH="152268" progId="Equation.3">
                    <p:embed/>
                  </p:oleObj>
                </mc:Choice>
                <mc:Fallback>
                  <p:oleObj name="Equation" r:id="rId8" imgW="253780" imgH="152268" progId="Equation.3">
                    <p:embed/>
                    <p:pic>
                      <p:nvPicPr>
                        <p:cNvPr id="11"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49" y="1267"/>
                          <a:ext cx="249"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25"/>
            <p:cNvGraphicFramePr>
              <a:graphicFrameLocks noChangeAspect="1"/>
            </p:cNvGraphicFramePr>
            <p:nvPr/>
          </p:nvGraphicFramePr>
          <p:xfrm>
            <a:off x="3817" y="1048"/>
            <a:ext cx="257" cy="219"/>
          </p:xfrm>
          <a:graphic>
            <a:graphicData uri="http://schemas.openxmlformats.org/presentationml/2006/ole">
              <mc:AlternateContent xmlns:mc="http://schemas.openxmlformats.org/markup-compatibility/2006">
                <mc:Choice xmlns:v="urn:schemas-microsoft-com:vml" Requires="v">
                  <p:oleObj spid="_x0000_s29701" name="Equation" r:id="rId10" imgW="253780" imgH="215713" progId="Equation.3">
                    <p:embed/>
                  </p:oleObj>
                </mc:Choice>
                <mc:Fallback>
                  <p:oleObj name="Equation" r:id="rId10" imgW="253780" imgH="215713" progId="Equation.3">
                    <p:embed/>
                    <p:pic>
                      <p:nvPicPr>
                        <p:cNvPr id="12" name="Object 2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7" y="1048"/>
                          <a:ext cx="257"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AutoShape 6"/>
            <p:cNvSpPr>
              <a:spLocks noChangeArrowheads="1"/>
            </p:cNvSpPr>
            <p:nvPr/>
          </p:nvSpPr>
          <p:spPr bwMode="auto">
            <a:xfrm>
              <a:off x="978" y="645"/>
              <a:ext cx="808" cy="80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4 w 21600"/>
                <a:gd name="T25" fmla="*/ 3162 h 21600"/>
                <a:gd name="T26" fmla="*/ 18446 w 21600"/>
                <a:gd name="T27" fmla="*/ 1843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FF99"/>
            </a:solidFill>
            <a:ln w="9525">
              <a:solidFill>
                <a:srgbClr val="000000"/>
              </a:solidFill>
              <a:miter lim="800000"/>
              <a:headEnd/>
              <a:tailEnd type="none" w="med" len="lg"/>
            </a:ln>
          </p:spPr>
          <p:txBody>
            <a:bodyPr wrap="none" anchor="ctr"/>
            <a:lstStyle/>
            <a:p>
              <a:endParaRPr lang="en-SG"/>
            </a:p>
          </p:txBody>
        </p:sp>
        <p:sp>
          <p:nvSpPr>
            <p:cNvPr id="14" name="AutoShape 7"/>
            <p:cNvSpPr>
              <a:spLocks noChangeArrowheads="1"/>
            </p:cNvSpPr>
            <p:nvPr/>
          </p:nvSpPr>
          <p:spPr bwMode="auto">
            <a:xfrm>
              <a:off x="2877" y="643"/>
              <a:ext cx="809" cy="80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1 w 21600"/>
                <a:gd name="T25" fmla="*/ 3166 h 21600"/>
                <a:gd name="T26" fmla="*/ 18449 w 21600"/>
                <a:gd name="T27" fmla="*/ 1843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FF99"/>
            </a:solidFill>
            <a:ln w="9525">
              <a:solidFill>
                <a:srgbClr val="000000"/>
              </a:solidFill>
              <a:miter lim="800000"/>
              <a:headEnd/>
              <a:tailEnd type="none" w="med" len="lg"/>
            </a:ln>
          </p:spPr>
          <p:txBody>
            <a:bodyPr wrap="none" anchor="ctr"/>
            <a:lstStyle/>
            <a:p>
              <a:endParaRPr lang="en-SG"/>
            </a:p>
          </p:txBody>
        </p:sp>
        <p:sp>
          <p:nvSpPr>
            <p:cNvPr id="15" name="Oval 8"/>
            <p:cNvSpPr>
              <a:spLocks noChangeArrowheads="1"/>
            </p:cNvSpPr>
            <p:nvPr/>
          </p:nvSpPr>
          <p:spPr bwMode="auto">
            <a:xfrm>
              <a:off x="1358" y="1014"/>
              <a:ext cx="56" cy="54"/>
            </a:xfrm>
            <a:prstGeom prst="ellipse">
              <a:avLst/>
            </a:prstGeom>
            <a:solidFill>
              <a:schemeClr val="tx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6" name="Line 9"/>
            <p:cNvSpPr>
              <a:spLocks noChangeShapeType="1"/>
            </p:cNvSpPr>
            <p:nvPr/>
          </p:nvSpPr>
          <p:spPr bwMode="auto">
            <a:xfrm>
              <a:off x="1387" y="825"/>
              <a:ext cx="0" cy="201"/>
            </a:xfrm>
            <a:prstGeom prst="line">
              <a:avLst/>
            </a:prstGeom>
            <a:noFill/>
            <a:ln w="28575">
              <a:solidFill>
                <a:srgbClr val="00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en-SG"/>
            </a:p>
          </p:txBody>
        </p:sp>
        <p:sp>
          <p:nvSpPr>
            <p:cNvPr id="17" name="Text Box 10"/>
            <p:cNvSpPr txBox="1">
              <a:spLocks noChangeArrowheads="1"/>
            </p:cNvSpPr>
            <p:nvPr/>
          </p:nvSpPr>
          <p:spPr bwMode="auto">
            <a:xfrm flipH="1">
              <a:off x="1375" y="781"/>
              <a:ext cx="23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wrap="square">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i="1" dirty="0"/>
                <a:t>W</a:t>
              </a:r>
            </a:p>
          </p:txBody>
        </p:sp>
        <p:sp>
          <p:nvSpPr>
            <p:cNvPr id="18" name="Line 12"/>
            <p:cNvSpPr>
              <a:spLocks noChangeShapeType="1"/>
            </p:cNvSpPr>
            <p:nvPr/>
          </p:nvSpPr>
          <p:spPr bwMode="auto">
            <a:xfrm>
              <a:off x="1365" y="1242"/>
              <a:ext cx="661" cy="0"/>
            </a:xfrm>
            <a:prstGeom prst="line">
              <a:avLst/>
            </a:prstGeom>
            <a:noFill/>
            <a:ln w="15875">
              <a:solidFill>
                <a:srgbClr val="00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en-SG"/>
            </a:p>
          </p:txBody>
        </p:sp>
        <p:sp>
          <p:nvSpPr>
            <p:cNvPr id="19" name="Oval 16"/>
            <p:cNvSpPr>
              <a:spLocks noChangeArrowheads="1"/>
            </p:cNvSpPr>
            <p:nvPr/>
          </p:nvSpPr>
          <p:spPr bwMode="auto">
            <a:xfrm>
              <a:off x="1356" y="1428"/>
              <a:ext cx="51" cy="53"/>
            </a:xfrm>
            <a:prstGeom prst="ellipse">
              <a:avLst/>
            </a:prstGeom>
            <a:solidFill>
              <a:schemeClr val="tx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0" name="Line 17"/>
            <p:cNvSpPr>
              <a:spLocks noChangeShapeType="1"/>
            </p:cNvSpPr>
            <p:nvPr/>
          </p:nvSpPr>
          <p:spPr bwMode="auto">
            <a:xfrm>
              <a:off x="1379" y="1470"/>
              <a:ext cx="0" cy="235"/>
            </a:xfrm>
            <a:prstGeom prst="line">
              <a:avLst/>
            </a:prstGeom>
            <a:noFill/>
            <a:ln w="22225">
              <a:solidFill>
                <a:srgbClr val="000000"/>
              </a:solidFill>
              <a:miter lim="800000"/>
              <a:headEnd type="stealth" w="med" len="lg"/>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21" name="Text Box 18"/>
            <p:cNvSpPr txBox="1">
              <a:spLocks noChangeArrowheads="1"/>
            </p:cNvSpPr>
            <p:nvPr/>
          </p:nvSpPr>
          <p:spPr bwMode="auto">
            <a:xfrm>
              <a:off x="1170" y="1342"/>
              <a:ext cx="25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dirty="0"/>
                <a:t>C</a:t>
              </a:r>
            </a:p>
          </p:txBody>
        </p:sp>
        <p:sp>
          <p:nvSpPr>
            <p:cNvPr id="22" name="Line 19"/>
            <p:cNvSpPr>
              <a:spLocks noChangeShapeType="1"/>
            </p:cNvSpPr>
            <p:nvPr/>
          </p:nvSpPr>
          <p:spPr bwMode="auto">
            <a:xfrm>
              <a:off x="1414" y="1496"/>
              <a:ext cx="386" cy="0"/>
            </a:xfrm>
            <a:prstGeom prst="line">
              <a:avLst/>
            </a:prstGeom>
            <a:noFill/>
            <a:ln w="25400">
              <a:solidFill>
                <a:srgbClr val="000000"/>
              </a:solidFill>
              <a:miter lim="800000"/>
              <a:headEnd type="stealth" w="med" len="lg"/>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23" name="Text Box 20"/>
            <p:cNvSpPr txBox="1">
              <a:spLocks noChangeArrowheads="1"/>
            </p:cNvSpPr>
            <p:nvPr/>
          </p:nvSpPr>
          <p:spPr bwMode="auto">
            <a:xfrm>
              <a:off x="1165" y="1558"/>
              <a:ext cx="217"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i="1"/>
                <a:t>N</a:t>
              </a:r>
            </a:p>
          </p:txBody>
        </p:sp>
        <p:sp>
          <p:nvSpPr>
            <p:cNvPr id="24" name="Text Box 21"/>
            <p:cNvSpPr txBox="1">
              <a:spLocks noChangeArrowheads="1"/>
            </p:cNvSpPr>
            <p:nvPr/>
          </p:nvSpPr>
          <p:spPr bwMode="auto">
            <a:xfrm>
              <a:off x="1645" y="1464"/>
              <a:ext cx="21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i="1"/>
                <a:t>F</a:t>
              </a:r>
            </a:p>
          </p:txBody>
        </p:sp>
        <p:sp>
          <p:nvSpPr>
            <p:cNvPr id="25" name="Text Box 22"/>
            <p:cNvSpPr txBox="1">
              <a:spLocks noChangeArrowheads="1"/>
            </p:cNvSpPr>
            <p:nvPr/>
          </p:nvSpPr>
          <p:spPr bwMode="auto">
            <a:xfrm>
              <a:off x="2265" y="932"/>
              <a:ext cx="3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2400"/>
                <a:t>=</a:t>
              </a:r>
            </a:p>
          </p:txBody>
        </p:sp>
        <p:sp>
          <p:nvSpPr>
            <p:cNvPr id="26" name="Line 23"/>
            <p:cNvSpPr>
              <a:spLocks noChangeShapeType="1"/>
            </p:cNvSpPr>
            <p:nvPr/>
          </p:nvSpPr>
          <p:spPr bwMode="auto">
            <a:xfrm>
              <a:off x="3286" y="1055"/>
              <a:ext cx="661" cy="0"/>
            </a:xfrm>
            <a:prstGeom prst="line">
              <a:avLst/>
            </a:prstGeom>
            <a:noFill/>
            <a:ln w="15875">
              <a:solidFill>
                <a:srgbClr val="00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en-SG"/>
            </a:p>
          </p:txBody>
        </p:sp>
        <p:sp>
          <p:nvSpPr>
            <p:cNvPr id="27" name="Text Box 24"/>
            <p:cNvSpPr txBox="1">
              <a:spLocks noChangeArrowheads="1"/>
            </p:cNvSpPr>
            <p:nvPr/>
          </p:nvSpPr>
          <p:spPr bwMode="auto">
            <a:xfrm>
              <a:off x="3101" y="913"/>
              <a:ext cx="25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dirty="0"/>
                <a:t>G</a:t>
              </a:r>
            </a:p>
          </p:txBody>
        </p:sp>
        <p:sp>
          <p:nvSpPr>
            <p:cNvPr id="28" name="Arc 28"/>
            <p:cNvSpPr>
              <a:spLocks/>
            </p:cNvSpPr>
            <p:nvPr/>
          </p:nvSpPr>
          <p:spPr bwMode="auto">
            <a:xfrm rot="-2110834">
              <a:off x="3080" y="738"/>
              <a:ext cx="302" cy="193"/>
            </a:xfrm>
            <a:custGeom>
              <a:avLst/>
              <a:gdLst>
                <a:gd name="T0" fmla="*/ 0 w 28866"/>
                <a:gd name="T1" fmla="*/ 0 h 21600"/>
                <a:gd name="T2" fmla="*/ 0 w 28866"/>
                <a:gd name="T3" fmla="*/ 0 h 21600"/>
                <a:gd name="T4" fmla="*/ 0 w 28866"/>
                <a:gd name="T5" fmla="*/ 0 h 21600"/>
                <a:gd name="T6" fmla="*/ 0 60000 65536"/>
                <a:gd name="T7" fmla="*/ 0 60000 65536"/>
                <a:gd name="T8" fmla="*/ 0 60000 65536"/>
                <a:gd name="T9" fmla="*/ 0 w 28866"/>
                <a:gd name="T10" fmla="*/ 0 h 21600"/>
                <a:gd name="T11" fmla="*/ 28866 w 28866"/>
                <a:gd name="T12" fmla="*/ 21600 h 21600"/>
              </a:gdLst>
              <a:ahLst/>
              <a:cxnLst>
                <a:cxn ang="T6">
                  <a:pos x="T0" y="T1"/>
                </a:cxn>
                <a:cxn ang="T7">
                  <a:pos x="T2" y="T3"/>
                </a:cxn>
                <a:cxn ang="T8">
                  <a:pos x="T4" y="T5"/>
                </a:cxn>
              </a:cxnLst>
              <a:rect l="T9" t="T10" r="T11" b="T12"/>
              <a:pathLst>
                <a:path w="28866" h="21600" fill="none" extrusionOk="0">
                  <a:moveTo>
                    <a:pt x="0" y="1424"/>
                  </a:moveTo>
                  <a:cubicBezTo>
                    <a:pt x="2462" y="482"/>
                    <a:pt x="5077" y="-1"/>
                    <a:pt x="7714" y="0"/>
                  </a:cubicBezTo>
                  <a:cubicBezTo>
                    <a:pt x="17956" y="0"/>
                    <a:pt x="26790" y="7193"/>
                    <a:pt x="28866" y="17223"/>
                  </a:cubicBezTo>
                </a:path>
                <a:path w="28866" h="21600" stroke="0" extrusionOk="0">
                  <a:moveTo>
                    <a:pt x="0" y="1424"/>
                  </a:moveTo>
                  <a:cubicBezTo>
                    <a:pt x="2462" y="482"/>
                    <a:pt x="5077" y="-1"/>
                    <a:pt x="7714" y="0"/>
                  </a:cubicBezTo>
                  <a:cubicBezTo>
                    <a:pt x="17956" y="0"/>
                    <a:pt x="26790" y="7193"/>
                    <a:pt x="28866" y="17223"/>
                  </a:cubicBezTo>
                  <a:lnTo>
                    <a:pt x="7714" y="21600"/>
                  </a:lnTo>
                  <a:lnTo>
                    <a:pt x="0" y="1424"/>
                  </a:lnTo>
                  <a:close/>
                </a:path>
              </a:pathLst>
            </a:custGeom>
            <a:noFill/>
            <a:ln w="9525">
              <a:solidFill>
                <a:srgbClr val="000000"/>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aphicFrame>
          <p:nvGraphicFramePr>
            <p:cNvPr id="29" name="Object 32"/>
            <p:cNvGraphicFramePr>
              <a:graphicFrameLocks noChangeAspect="1"/>
            </p:cNvGraphicFramePr>
            <p:nvPr/>
          </p:nvGraphicFramePr>
          <p:xfrm>
            <a:off x="3388" y="693"/>
            <a:ext cx="286" cy="184"/>
          </p:xfrm>
          <a:graphic>
            <a:graphicData uri="http://schemas.openxmlformats.org/presentationml/2006/ole">
              <mc:AlternateContent xmlns:mc="http://schemas.openxmlformats.org/markup-compatibility/2006">
                <mc:Choice xmlns:v="urn:schemas-microsoft-com:vml" Requires="v">
                  <p:oleObj spid="_x0000_s29702" name="Equation" r:id="rId12" imgW="228501" imgH="203112" progId="Equation.3">
                    <p:embed/>
                  </p:oleObj>
                </mc:Choice>
                <mc:Fallback>
                  <p:oleObj name="Equation" r:id="rId12" imgW="228501" imgH="203112" progId="Equation.3">
                    <p:embed/>
                    <p:pic>
                      <p:nvPicPr>
                        <p:cNvPr id="29" name="Object 3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88" y="693"/>
                          <a:ext cx="286"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Oval 33"/>
            <p:cNvSpPr>
              <a:spLocks noChangeArrowheads="1"/>
            </p:cNvSpPr>
            <p:nvPr/>
          </p:nvSpPr>
          <p:spPr bwMode="auto">
            <a:xfrm>
              <a:off x="3255" y="1421"/>
              <a:ext cx="62" cy="54"/>
            </a:xfrm>
            <a:prstGeom prst="ellipse">
              <a:avLst/>
            </a:prstGeom>
            <a:solidFill>
              <a:schemeClr val="tx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31" name="Text Box 34"/>
            <p:cNvSpPr txBox="1">
              <a:spLocks noChangeArrowheads="1"/>
            </p:cNvSpPr>
            <p:nvPr/>
          </p:nvSpPr>
          <p:spPr bwMode="auto">
            <a:xfrm>
              <a:off x="3105" y="1398"/>
              <a:ext cx="21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a:t>C</a:t>
              </a:r>
            </a:p>
          </p:txBody>
        </p:sp>
      </p:grpSp>
      <p:graphicFrame>
        <p:nvGraphicFramePr>
          <p:cNvPr id="32" name="Object 36"/>
          <p:cNvGraphicFramePr>
            <a:graphicFrameLocks noChangeAspect="1"/>
          </p:cNvGraphicFramePr>
          <p:nvPr/>
        </p:nvGraphicFramePr>
        <p:xfrm>
          <a:off x="5218113" y="2879725"/>
          <a:ext cx="101600" cy="190500"/>
        </p:xfrm>
        <a:graphic>
          <a:graphicData uri="http://schemas.openxmlformats.org/presentationml/2006/ole">
            <mc:AlternateContent xmlns:mc="http://schemas.openxmlformats.org/markup-compatibility/2006">
              <mc:Choice xmlns:v="urn:schemas-microsoft-com:vml" Requires="v">
                <p:oleObj spid="_x0000_s29703" name="Equation" r:id="rId14" imgW="101556" imgH="190417" progId="Equation.3">
                  <p:embed/>
                </p:oleObj>
              </mc:Choice>
              <mc:Fallback>
                <p:oleObj name="Equation" r:id="rId14" imgW="101556" imgH="190417" progId="Equation.3">
                  <p:embed/>
                  <p:pic>
                    <p:nvPicPr>
                      <p:cNvPr id="32" name="Object 3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18113" y="2879725"/>
                        <a:ext cx="101600" cy="190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 name="Object 37"/>
          <p:cNvGraphicFramePr>
            <a:graphicFrameLocks noChangeAspect="1"/>
          </p:cNvGraphicFramePr>
          <p:nvPr>
            <p:extLst>
              <p:ext uri="{D42A27DB-BD31-4B8C-83A1-F6EECF244321}">
                <p14:modId xmlns:p14="http://schemas.microsoft.com/office/powerpoint/2010/main" val="162639696"/>
              </p:ext>
            </p:extLst>
          </p:nvPr>
        </p:nvGraphicFramePr>
        <p:xfrm>
          <a:off x="1166813" y="2951163"/>
          <a:ext cx="7394575" cy="676275"/>
        </p:xfrm>
        <a:graphic>
          <a:graphicData uri="http://schemas.openxmlformats.org/presentationml/2006/ole">
            <mc:AlternateContent xmlns:mc="http://schemas.openxmlformats.org/markup-compatibility/2006">
              <mc:Choice xmlns:v="urn:schemas-microsoft-com:vml" Requires="v">
                <p:oleObj spid="_x0000_s29704" name="公式" r:id="rId16" imgW="4597200" imgH="507960" progId="Equation.3">
                  <p:embed/>
                </p:oleObj>
              </mc:Choice>
              <mc:Fallback>
                <p:oleObj name="公式" r:id="rId16" imgW="4597200" imgH="507960" progId="Equation.3">
                  <p:embed/>
                  <p:pic>
                    <p:nvPicPr>
                      <p:cNvPr id="33" name="Object 37"/>
                      <p:cNvPicPr>
                        <a:picLocks noChangeAspect="1" noChangeArrowheads="1"/>
                      </p:cNvPicPr>
                      <p:nvPr/>
                    </p:nvPicPr>
                    <p:blipFill>
                      <a:blip r:embed="rId17"/>
                      <a:srcRect/>
                      <a:stretch>
                        <a:fillRect/>
                      </a:stretch>
                    </p:blipFill>
                    <p:spPr bwMode="auto">
                      <a:xfrm>
                        <a:off x="1166813" y="2951163"/>
                        <a:ext cx="7394575" cy="67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Arc 41"/>
          <p:cNvSpPr>
            <a:spLocks/>
          </p:cNvSpPr>
          <p:nvPr/>
        </p:nvSpPr>
        <p:spPr bwMode="auto">
          <a:xfrm rot="1794410" flipH="1" flipV="1">
            <a:off x="912813" y="2930525"/>
            <a:ext cx="196850" cy="266700"/>
          </a:xfrm>
          <a:custGeom>
            <a:avLst/>
            <a:gdLst>
              <a:gd name="T0" fmla="*/ 0 w 21600"/>
              <a:gd name="T1" fmla="*/ 0 h 35593"/>
              <a:gd name="T2" fmla="*/ 2147483647 w 21600"/>
              <a:gd name="T3" fmla="*/ 2147483647 h 35593"/>
              <a:gd name="T4" fmla="*/ 0 w 21600"/>
              <a:gd name="T5" fmla="*/ 2147483647 h 35593"/>
              <a:gd name="T6" fmla="*/ 0 60000 65536"/>
              <a:gd name="T7" fmla="*/ 0 60000 65536"/>
              <a:gd name="T8" fmla="*/ 0 60000 65536"/>
              <a:gd name="T9" fmla="*/ 0 w 21600"/>
              <a:gd name="T10" fmla="*/ 0 h 35593"/>
              <a:gd name="T11" fmla="*/ 21600 w 21600"/>
              <a:gd name="T12" fmla="*/ 35593 h 35593"/>
            </a:gdLst>
            <a:ahLst/>
            <a:cxnLst>
              <a:cxn ang="T6">
                <a:pos x="T0" y="T1"/>
              </a:cxn>
              <a:cxn ang="T7">
                <a:pos x="T2" y="T3"/>
              </a:cxn>
              <a:cxn ang="T8">
                <a:pos x="T4" y="T5"/>
              </a:cxn>
            </a:cxnLst>
            <a:rect l="T9" t="T10" r="T11" b="T12"/>
            <a:pathLst>
              <a:path w="21600" h="35593" fill="none" extrusionOk="0">
                <a:moveTo>
                  <a:pt x="-1" y="0"/>
                </a:moveTo>
                <a:cubicBezTo>
                  <a:pt x="11929" y="0"/>
                  <a:pt x="21600" y="9670"/>
                  <a:pt x="21600" y="21600"/>
                </a:cubicBezTo>
                <a:cubicBezTo>
                  <a:pt x="21600" y="26727"/>
                  <a:pt x="19776" y="31687"/>
                  <a:pt x="16454" y="35593"/>
                </a:cubicBezTo>
              </a:path>
              <a:path w="21600" h="35593" stroke="0" extrusionOk="0">
                <a:moveTo>
                  <a:pt x="-1" y="0"/>
                </a:moveTo>
                <a:cubicBezTo>
                  <a:pt x="11929" y="0"/>
                  <a:pt x="21600" y="9670"/>
                  <a:pt x="21600" y="21600"/>
                </a:cubicBezTo>
                <a:cubicBezTo>
                  <a:pt x="21600" y="26727"/>
                  <a:pt x="19776" y="31687"/>
                  <a:pt x="16454" y="35593"/>
                </a:cubicBezTo>
                <a:lnTo>
                  <a:pt x="0" y="21600"/>
                </a:lnTo>
                <a:lnTo>
                  <a:pt x="-1" y="0"/>
                </a:lnTo>
                <a:close/>
              </a:path>
            </a:pathLst>
          </a:custGeom>
          <a:noFill/>
          <a:ln w="9525">
            <a:solidFill>
              <a:srgbClr val="000000"/>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aphicFrame>
        <p:nvGraphicFramePr>
          <p:cNvPr id="35" name="Object 42"/>
          <p:cNvGraphicFramePr>
            <a:graphicFrameLocks noChangeAspect="1"/>
          </p:cNvGraphicFramePr>
          <p:nvPr/>
        </p:nvGraphicFramePr>
        <p:xfrm>
          <a:off x="1073150" y="3787775"/>
          <a:ext cx="4497388" cy="2349500"/>
        </p:xfrm>
        <a:graphic>
          <a:graphicData uri="http://schemas.openxmlformats.org/presentationml/2006/ole">
            <mc:AlternateContent xmlns:mc="http://schemas.openxmlformats.org/markup-compatibility/2006">
              <mc:Choice xmlns:v="urn:schemas-microsoft-com:vml" Requires="v">
                <p:oleObj spid="_x0000_s29705" name="Equation" r:id="rId18" imgW="3213100" imgH="1689100" progId="Equation.3">
                  <p:embed/>
                </p:oleObj>
              </mc:Choice>
              <mc:Fallback>
                <p:oleObj name="Equation" r:id="rId18" imgW="3213100" imgH="1689100" progId="Equation.3">
                  <p:embed/>
                  <p:pic>
                    <p:nvPicPr>
                      <p:cNvPr id="35" name="Object 4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73150" y="3787775"/>
                        <a:ext cx="4497388" cy="234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TextBox 35"/>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10 (Solution)</a:t>
            </a:r>
          </a:p>
        </p:txBody>
      </p:sp>
      <p:sp>
        <p:nvSpPr>
          <p:cNvPr id="37" name="TextBox 36">
            <a:extLst>
              <a:ext uri="{FF2B5EF4-FFF2-40B4-BE49-F238E27FC236}">
                <a16:creationId xmlns:a16="http://schemas.microsoft.com/office/drawing/2014/main" id="{370D734E-3B13-42C4-8163-5D404B85C915}"/>
              </a:ext>
            </a:extLst>
          </p:cNvPr>
          <p:cNvSpPr txBox="1"/>
          <p:nvPr/>
        </p:nvSpPr>
        <p:spPr>
          <a:xfrm>
            <a:off x="701086" y="2032233"/>
            <a:ext cx="684803" cy="400110"/>
          </a:xfrm>
          <a:prstGeom prst="rect">
            <a:avLst/>
          </a:prstGeom>
          <a:solidFill>
            <a:schemeClr val="bg1"/>
          </a:solidFill>
        </p:spPr>
        <p:txBody>
          <a:bodyPr wrap="non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FBD</a:t>
            </a:r>
            <a:endParaRPr lang="en-SG" sz="2000" dirty="0">
              <a:solidFill>
                <a:srgbClr val="FF0000"/>
              </a:solidFill>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2FBA873A-92E2-4967-9F40-300566929044}"/>
              </a:ext>
            </a:extLst>
          </p:cNvPr>
          <p:cNvSpPr txBox="1"/>
          <p:nvPr/>
        </p:nvSpPr>
        <p:spPr>
          <a:xfrm>
            <a:off x="6100764" y="2124650"/>
            <a:ext cx="670376" cy="400110"/>
          </a:xfrm>
          <a:prstGeom prst="rect">
            <a:avLst/>
          </a:prstGeom>
          <a:solidFill>
            <a:schemeClr val="bg1"/>
          </a:solidFill>
        </p:spPr>
        <p:txBody>
          <a:bodyPr wrap="none" rtlCol="0">
            <a:spAutoFit/>
          </a:bodyPr>
          <a:lstStyle/>
          <a:p>
            <a:r>
              <a:rPr lang="en-US" sz="2000" dirty="0">
                <a:solidFill>
                  <a:srgbClr val="FF0000"/>
                </a:solidFill>
                <a:latin typeface="Times New Roman" panose="02020603050405020304" pitchFamily="18" charset="0"/>
                <a:cs typeface="Times New Roman" panose="02020603050405020304" pitchFamily="18" charset="0"/>
              </a:rPr>
              <a:t>EFD</a:t>
            </a:r>
            <a:endParaRPr lang="en-SG" sz="2000" dirty="0">
              <a:solidFill>
                <a:srgbClr val="FF0000"/>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20D6A4C-5591-4B08-BD78-7B2DDE7888D9}"/>
              </a:ext>
            </a:extLst>
          </p:cNvPr>
          <p:cNvSpPr txBox="1"/>
          <p:nvPr/>
        </p:nvSpPr>
        <p:spPr>
          <a:xfrm>
            <a:off x="862962" y="2879725"/>
            <a:ext cx="300082" cy="369332"/>
          </a:xfrm>
          <a:prstGeom prst="rect">
            <a:avLst/>
          </a:prstGeom>
          <a:noFill/>
        </p:spPr>
        <p:txBody>
          <a:bodyPr wrap="none" rtlCol="0">
            <a:spAutoFit/>
          </a:bodyPr>
          <a:lstStyle/>
          <a:p>
            <a:r>
              <a:rPr lang="en-US" dirty="0"/>
              <a:t>+</a:t>
            </a:r>
            <a:endParaRPr lang="en-SG" dirty="0"/>
          </a:p>
        </p:txBody>
      </p:sp>
      <p:sp>
        <p:nvSpPr>
          <p:cNvPr id="39" name="TextBox 38">
            <a:extLst>
              <a:ext uri="{FF2B5EF4-FFF2-40B4-BE49-F238E27FC236}">
                <a16:creationId xmlns:a16="http://schemas.microsoft.com/office/drawing/2014/main" id="{67FBC347-4E6A-4003-9DDE-5892400B11AF}"/>
              </a:ext>
            </a:extLst>
          </p:cNvPr>
          <p:cNvSpPr txBox="1"/>
          <p:nvPr/>
        </p:nvSpPr>
        <p:spPr>
          <a:xfrm>
            <a:off x="1028425" y="3648547"/>
            <a:ext cx="300082" cy="369332"/>
          </a:xfrm>
          <a:prstGeom prst="rect">
            <a:avLst/>
          </a:prstGeom>
          <a:noFill/>
        </p:spPr>
        <p:txBody>
          <a:bodyPr wrap="none" rtlCol="0">
            <a:spAutoFit/>
          </a:bodyPr>
          <a:lstStyle/>
          <a:p>
            <a:r>
              <a:rPr lang="en-US" dirty="0"/>
              <a:t>+</a:t>
            </a:r>
            <a:endParaRPr lang="en-SG" dirty="0"/>
          </a:p>
        </p:txBody>
      </p:sp>
      <p:sp>
        <p:nvSpPr>
          <p:cNvPr id="40" name="TextBox 39">
            <a:extLst>
              <a:ext uri="{FF2B5EF4-FFF2-40B4-BE49-F238E27FC236}">
                <a16:creationId xmlns:a16="http://schemas.microsoft.com/office/drawing/2014/main" id="{EA74D628-7A01-4311-9369-9C516D6DB8F1}"/>
              </a:ext>
            </a:extLst>
          </p:cNvPr>
          <p:cNvSpPr txBox="1"/>
          <p:nvPr/>
        </p:nvSpPr>
        <p:spPr>
          <a:xfrm>
            <a:off x="878384" y="4412699"/>
            <a:ext cx="300082" cy="369332"/>
          </a:xfrm>
          <a:prstGeom prst="rect">
            <a:avLst/>
          </a:prstGeom>
          <a:noFill/>
        </p:spPr>
        <p:txBody>
          <a:bodyPr wrap="none" rtlCol="0">
            <a:spAutoFit/>
          </a:bodyPr>
          <a:lstStyle/>
          <a:p>
            <a:r>
              <a:rPr lang="en-US" dirty="0"/>
              <a:t>+</a:t>
            </a:r>
            <a:endParaRPr lang="en-SG" dirty="0"/>
          </a:p>
        </p:txBody>
      </p:sp>
      <p:sp>
        <p:nvSpPr>
          <p:cNvPr id="41" name="Text Box 24">
            <a:extLst>
              <a:ext uri="{FF2B5EF4-FFF2-40B4-BE49-F238E27FC236}">
                <a16:creationId xmlns:a16="http://schemas.microsoft.com/office/drawing/2014/main" id="{831DD0A2-3456-4BF8-A230-D0D5CE2389C6}"/>
              </a:ext>
            </a:extLst>
          </p:cNvPr>
          <p:cNvSpPr txBox="1">
            <a:spLocks noChangeArrowheads="1"/>
          </p:cNvSpPr>
          <p:nvPr/>
        </p:nvSpPr>
        <p:spPr bwMode="auto">
          <a:xfrm>
            <a:off x="1888333" y="1455390"/>
            <a:ext cx="4032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dirty="0"/>
              <a:t>G</a:t>
            </a:r>
          </a:p>
        </p:txBody>
      </p:sp>
    </p:spTree>
    <p:extLst>
      <p:ext uri="{BB962C8B-B14F-4D97-AF65-F5344CB8AC3E}">
        <p14:creationId xmlns:p14="http://schemas.microsoft.com/office/powerpoint/2010/main" val="32430462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53</a:t>
            </a:fld>
            <a:endParaRPr lang="en-US" altLang="en-US"/>
          </a:p>
        </p:txBody>
      </p:sp>
      <p:grpSp>
        <p:nvGrpSpPr>
          <p:cNvPr id="7" name="Group 78"/>
          <p:cNvGrpSpPr>
            <a:grpSpLocks/>
          </p:cNvGrpSpPr>
          <p:nvPr/>
        </p:nvGrpSpPr>
        <p:grpSpPr bwMode="auto">
          <a:xfrm>
            <a:off x="919163" y="726779"/>
            <a:ext cx="6178550" cy="2024062"/>
            <a:chOff x="1113" y="398"/>
            <a:chExt cx="3892" cy="1275"/>
          </a:xfrm>
        </p:grpSpPr>
        <p:graphicFrame>
          <p:nvGraphicFramePr>
            <p:cNvPr id="9" name="Object 55"/>
            <p:cNvGraphicFramePr>
              <a:graphicFrameLocks noChangeAspect="1"/>
            </p:cNvGraphicFramePr>
            <p:nvPr/>
          </p:nvGraphicFramePr>
          <p:xfrm>
            <a:off x="4013" y="398"/>
            <a:ext cx="992" cy="490"/>
          </p:xfrm>
          <a:graphic>
            <a:graphicData uri="http://schemas.openxmlformats.org/presentationml/2006/ole">
              <mc:AlternateContent xmlns:mc="http://schemas.openxmlformats.org/markup-compatibility/2006">
                <mc:Choice xmlns:v="urn:schemas-microsoft-com:vml" Requires="v">
                  <p:oleObj spid="_x0000_s30722" name="Equation" r:id="rId4" imgW="977476" imgH="482391" progId="Equation.3">
                    <p:embed/>
                  </p:oleObj>
                </mc:Choice>
                <mc:Fallback>
                  <p:oleObj name="Equation" r:id="rId4" imgW="977476" imgH="482391" progId="Equation.3">
                    <p:embed/>
                    <p:pic>
                      <p:nvPicPr>
                        <p:cNvPr id="9" name="Object 5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3" y="398"/>
                          <a:ext cx="992" cy="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56"/>
            <p:cNvGraphicFramePr>
              <a:graphicFrameLocks noChangeAspect="1"/>
            </p:cNvGraphicFramePr>
            <p:nvPr/>
          </p:nvGraphicFramePr>
          <p:xfrm>
            <a:off x="1984" y="1171"/>
            <a:ext cx="249" cy="143"/>
          </p:xfrm>
          <a:graphic>
            <a:graphicData uri="http://schemas.openxmlformats.org/presentationml/2006/ole">
              <mc:AlternateContent xmlns:mc="http://schemas.openxmlformats.org/markup-compatibility/2006">
                <mc:Choice xmlns:v="urn:schemas-microsoft-com:vml" Requires="v">
                  <p:oleObj spid="_x0000_s30723" name="Equation" r:id="rId6" imgW="253780" imgH="152268" progId="Equation.3">
                    <p:embed/>
                  </p:oleObj>
                </mc:Choice>
                <mc:Fallback>
                  <p:oleObj name="Equation" r:id="rId6" imgW="253780" imgH="152268" progId="Equation.3">
                    <p:embed/>
                    <p:pic>
                      <p:nvPicPr>
                        <p:cNvPr id="10" name="Object 5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84" y="1171"/>
                          <a:ext cx="249"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57"/>
            <p:cNvGraphicFramePr>
              <a:graphicFrameLocks noChangeAspect="1"/>
            </p:cNvGraphicFramePr>
            <p:nvPr/>
          </p:nvGraphicFramePr>
          <p:xfrm>
            <a:off x="3952" y="952"/>
            <a:ext cx="257" cy="219"/>
          </p:xfrm>
          <a:graphic>
            <a:graphicData uri="http://schemas.openxmlformats.org/presentationml/2006/ole">
              <mc:AlternateContent xmlns:mc="http://schemas.openxmlformats.org/markup-compatibility/2006">
                <mc:Choice xmlns:v="urn:schemas-microsoft-com:vml" Requires="v">
                  <p:oleObj spid="_x0000_s30724" name="Equation" r:id="rId8" imgW="253780" imgH="215713" progId="Equation.3">
                    <p:embed/>
                  </p:oleObj>
                </mc:Choice>
                <mc:Fallback>
                  <p:oleObj name="Equation" r:id="rId8" imgW="253780" imgH="215713" progId="Equation.3">
                    <p:embed/>
                    <p:pic>
                      <p:nvPicPr>
                        <p:cNvPr id="11" name="Object 5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52" y="952"/>
                          <a:ext cx="257" cy="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AutoShape 58"/>
            <p:cNvSpPr>
              <a:spLocks noChangeArrowheads="1"/>
            </p:cNvSpPr>
            <p:nvPr/>
          </p:nvSpPr>
          <p:spPr bwMode="auto">
            <a:xfrm>
              <a:off x="1113" y="549"/>
              <a:ext cx="808" cy="80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4 w 21600"/>
                <a:gd name="T25" fmla="*/ 3162 h 21600"/>
                <a:gd name="T26" fmla="*/ 18446 w 21600"/>
                <a:gd name="T27" fmla="*/ 18438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FF99"/>
            </a:solidFill>
            <a:ln w="9525">
              <a:solidFill>
                <a:srgbClr val="000000"/>
              </a:solidFill>
              <a:miter lim="800000"/>
              <a:headEnd/>
              <a:tailEnd type="none" w="med" len="lg"/>
            </a:ln>
          </p:spPr>
          <p:txBody>
            <a:bodyPr wrap="none" anchor="ctr"/>
            <a:lstStyle/>
            <a:p>
              <a:endParaRPr lang="en-SG"/>
            </a:p>
          </p:txBody>
        </p:sp>
        <p:sp>
          <p:nvSpPr>
            <p:cNvPr id="13" name="AutoShape 59"/>
            <p:cNvSpPr>
              <a:spLocks noChangeArrowheads="1"/>
            </p:cNvSpPr>
            <p:nvPr/>
          </p:nvSpPr>
          <p:spPr bwMode="auto">
            <a:xfrm>
              <a:off x="3012" y="547"/>
              <a:ext cx="809" cy="80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1 w 21600"/>
                <a:gd name="T25" fmla="*/ 3166 h 21600"/>
                <a:gd name="T26" fmla="*/ 18449 w 21600"/>
                <a:gd name="T27" fmla="*/ 1843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FFFF99"/>
            </a:solidFill>
            <a:ln w="9525">
              <a:solidFill>
                <a:srgbClr val="000000"/>
              </a:solidFill>
              <a:miter lim="800000"/>
              <a:headEnd/>
              <a:tailEnd type="none" w="med" len="lg"/>
            </a:ln>
          </p:spPr>
          <p:txBody>
            <a:bodyPr wrap="none" anchor="ctr"/>
            <a:lstStyle/>
            <a:p>
              <a:endParaRPr lang="en-SG"/>
            </a:p>
          </p:txBody>
        </p:sp>
        <p:sp>
          <p:nvSpPr>
            <p:cNvPr id="14" name="Oval 60"/>
            <p:cNvSpPr>
              <a:spLocks noChangeArrowheads="1"/>
            </p:cNvSpPr>
            <p:nvPr/>
          </p:nvSpPr>
          <p:spPr bwMode="auto">
            <a:xfrm>
              <a:off x="1493" y="918"/>
              <a:ext cx="56" cy="54"/>
            </a:xfrm>
            <a:prstGeom prst="ellipse">
              <a:avLst/>
            </a:prstGeom>
            <a:solidFill>
              <a:schemeClr val="tx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5" name="Line 61"/>
            <p:cNvSpPr>
              <a:spLocks noChangeShapeType="1"/>
            </p:cNvSpPr>
            <p:nvPr/>
          </p:nvSpPr>
          <p:spPr bwMode="auto">
            <a:xfrm>
              <a:off x="1522" y="729"/>
              <a:ext cx="0" cy="201"/>
            </a:xfrm>
            <a:prstGeom prst="line">
              <a:avLst/>
            </a:prstGeom>
            <a:noFill/>
            <a:ln w="28575">
              <a:solidFill>
                <a:srgbClr val="00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en-SG"/>
            </a:p>
          </p:txBody>
        </p:sp>
        <p:sp>
          <p:nvSpPr>
            <p:cNvPr id="16" name="Text Box 62"/>
            <p:cNvSpPr txBox="1">
              <a:spLocks noChangeArrowheads="1"/>
            </p:cNvSpPr>
            <p:nvPr/>
          </p:nvSpPr>
          <p:spPr bwMode="auto">
            <a:xfrm>
              <a:off x="1280" y="799"/>
              <a:ext cx="267"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i="1"/>
                <a:t>W</a:t>
              </a:r>
            </a:p>
          </p:txBody>
        </p:sp>
        <p:sp>
          <p:nvSpPr>
            <p:cNvPr id="17" name="Line 63"/>
            <p:cNvSpPr>
              <a:spLocks noChangeShapeType="1"/>
            </p:cNvSpPr>
            <p:nvPr/>
          </p:nvSpPr>
          <p:spPr bwMode="auto">
            <a:xfrm>
              <a:off x="1500" y="1146"/>
              <a:ext cx="661" cy="0"/>
            </a:xfrm>
            <a:prstGeom prst="line">
              <a:avLst/>
            </a:prstGeom>
            <a:noFill/>
            <a:ln w="15875">
              <a:solidFill>
                <a:srgbClr val="00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en-SG"/>
            </a:p>
          </p:txBody>
        </p:sp>
        <p:sp>
          <p:nvSpPr>
            <p:cNvPr id="18" name="Oval 64"/>
            <p:cNvSpPr>
              <a:spLocks noChangeArrowheads="1"/>
            </p:cNvSpPr>
            <p:nvPr/>
          </p:nvSpPr>
          <p:spPr bwMode="auto">
            <a:xfrm>
              <a:off x="1491" y="1332"/>
              <a:ext cx="51" cy="53"/>
            </a:xfrm>
            <a:prstGeom prst="ellipse">
              <a:avLst/>
            </a:prstGeom>
            <a:solidFill>
              <a:schemeClr val="tx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9" name="Line 65"/>
            <p:cNvSpPr>
              <a:spLocks noChangeShapeType="1"/>
            </p:cNvSpPr>
            <p:nvPr/>
          </p:nvSpPr>
          <p:spPr bwMode="auto">
            <a:xfrm>
              <a:off x="1514" y="1374"/>
              <a:ext cx="0" cy="235"/>
            </a:xfrm>
            <a:prstGeom prst="line">
              <a:avLst/>
            </a:prstGeom>
            <a:noFill/>
            <a:ln w="22225">
              <a:solidFill>
                <a:srgbClr val="000000"/>
              </a:solidFill>
              <a:miter lim="800000"/>
              <a:headEnd type="stealth" w="med" len="lg"/>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20" name="Text Box 66"/>
            <p:cNvSpPr txBox="1">
              <a:spLocks noChangeArrowheads="1"/>
            </p:cNvSpPr>
            <p:nvPr/>
          </p:nvSpPr>
          <p:spPr bwMode="auto">
            <a:xfrm>
              <a:off x="1299" y="1304"/>
              <a:ext cx="25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a:t>C</a:t>
              </a:r>
            </a:p>
          </p:txBody>
        </p:sp>
        <p:sp>
          <p:nvSpPr>
            <p:cNvPr id="21" name="Line 67"/>
            <p:cNvSpPr>
              <a:spLocks noChangeShapeType="1"/>
            </p:cNvSpPr>
            <p:nvPr/>
          </p:nvSpPr>
          <p:spPr bwMode="auto">
            <a:xfrm>
              <a:off x="1549" y="1400"/>
              <a:ext cx="386" cy="0"/>
            </a:xfrm>
            <a:prstGeom prst="line">
              <a:avLst/>
            </a:prstGeom>
            <a:noFill/>
            <a:ln w="25400">
              <a:solidFill>
                <a:srgbClr val="000000"/>
              </a:solidFill>
              <a:miter lim="800000"/>
              <a:headEnd type="stealth" w="med" len="lg"/>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22" name="Text Box 68"/>
            <p:cNvSpPr txBox="1">
              <a:spLocks noChangeArrowheads="1"/>
            </p:cNvSpPr>
            <p:nvPr/>
          </p:nvSpPr>
          <p:spPr bwMode="auto">
            <a:xfrm>
              <a:off x="1300" y="1462"/>
              <a:ext cx="217" cy="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i="1"/>
                <a:t>N</a:t>
              </a:r>
            </a:p>
          </p:txBody>
        </p:sp>
        <p:sp>
          <p:nvSpPr>
            <p:cNvPr id="23" name="Text Box 69"/>
            <p:cNvSpPr txBox="1">
              <a:spLocks noChangeArrowheads="1"/>
            </p:cNvSpPr>
            <p:nvPr/>
          </p:nvSpPr>
          <p:spPr bwMode="auto">
            <a:xfrm>
              <a:off x="1780" y="1368"/>
              <a:ext cx="21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i="1"/>
                <a:t>F</a:t>
              </a:r>
            </a:p>
          </p:txBody>
        </p:sp>
        <p:sp>
          <p:nvSpPr>
            <p:cNvPr id="24" name="Text Box 70"/>
            <p:cNvSpPr txBox="1">
              <a:spLocks noChangeArrowheads="1"/>
            </p:cNvSpPr>
            <p:nvPr/>
          </p:nvSpPr>
          <p:spPr bwMode="auto">
            <a:xfrm>
              <a:off x="2400" y="836"/>
              <a:ext cx="30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2400"/>
                <a:t>=</a:t>
              </a:r>
            </a:p>
          </p:txBody>
        </p:sp>
        <p:sp>
          <p:nvSpPr>
            <p:cNvPr id="25" name="Line 71"/>
            <p:cNvSpPr>
              <a:spLocks noChangeShapeType="1"/>
            </p:cNvSpPr>
            <p:nvPr/>
          </p:nvSpPr>
          <p:spPr bwMode="auto">
            <a:xfrm>
              <a:off x="3421" y="959"/>
              <a:ext cx="661" cy="0"/>
            </a:xfrm>
            <a:prstGeom prst="line">
              <a:avLst/>
            </a:prstGeom>
            <a:noFill/>
            <a:ln w="15875">
              <a:solidFill>
                <a:srgbClr val="00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en-SG"/>
            </a:p>
          </p:txBody>
        </p:sp>
        <p:sp>
          <p:nvSpPr>
            <p:cNvPr id="26" name="Text Box 72"/>
            <p:cNvSpPr txBox="1">
              <a:spLocks noChangeArrowheads="1"/>
            </p:cNvSpPr>
            <p:nvPr/>
          </p:nvSpPr>
          <p:spPr bwMode="auto">
            <a:xfrm>
              <a:off x="3236" y="817"/>
              <a:ext cx="25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a:t>G</a:t>
              </a:r>
            </a:p>
          </p:txBody>
        </p:sp>
        <p:sp>
          <p:nvSpPr>
            <p:cNvPr id="27" name="Arc 73"/>
            <p:cNvSpPr>
              <a:spLocks/>
            </p:cNvSpPr>
            <p:nvPr/>
          </p:nvSpPr>
          <p:spPr bwMode="auto">
            <a:xfrm rot="-2110834">
              <a:off x="3215" y="642"/>
              <a:ext cx="302" cy="193"/>
            </a:xfrm>
            <a:custGeom>
              <a:avLst/>
              <a:gdLst>
                <a:gd name="T0" fmla="*/ 0 w 28866"/>
                <a:gd name="T1" fmla="*/ 0 h 21600"/>
                <a:gd name="T2" fmla="*/ 0 w 28866"/>
                <a:gd name="T3" fmla="*/ 0 h 21600"/>
                <a:gd name="T4" fmla="*/ 0 w 28866"/>
                <a:gd name="T5" fmla="*/ 0 h 21600"/>
                <a:gd name="T6" fmla="*/ 0 60000 65536"/>
                <a:gd name="T7" fmla="*/ 0 60000 65536"/>
                <a:gd name="T8" fmla="*/ 0 60000 65536"/>
                <a:gd name="T9" fmla="*/ 0 w 28866"/>
                <a:gd name="T10" fmla="*/ 0 h 21600"/>
                <a:gd name="T11" fmla="*/ 28866 w 28866"/>
                <a:gd name="T12" fmla="*/ 21600 h 21600"/>
              </a:gdLst>
              <a:ahLst/>
              <a:cxnLst>
                <a:cxn ang="T6">
                  <a:pos x="T0" y="T1"/>
                </a:cxn>
                <a:cxn ang="T7">
                  <a:pos x="T2" y="T3"/>
                </a:cxn>
                <a:cxn ang="T8">
                  <a:pos x="T4" y="T5"/>
                </a:cxn>
              </a:cxnLst>
              <a:rect l="T9" t="T10" r="T11" b="T12"/>
              <a:pathLst>
                <a:path w="28866" h="21600" fill="none" extrusionOk="0">
                  <a:moveTo>
                    <a:pt x="0" y="1424"/>
                  </a:moveTo>
                  <a:cubicBezTo>
                    <a:pt x="2462" y="482"/>
                    <a:pt x="5077" y="-1"/>
                    <a:pt x="7714" y="0"/>
                  </a:cubicBezTo>
                  <a:cubicBezTo>
                    <a:pt x="17956" y="0"/>
                    <a:pt x="26790" y="7193"/>
                    <a:pt x="28866" y="17223"/>
                  </a:cubicBezTo>
                </a:path>
                <a:path w="28866" h="21600" stroke="0" extrusionOk="0">
                  <a:moveTo>
                    <a:pt x="0" y="1424"/>
                  </a:moveTo>
                  <a:cubicBezTo>
                    <a:pt x="2462" y="482"/>
                    <a:pt x="5077" y="-1"/>
                    <a:pt x="7714" y="0"/>
                  </a:cubicBezTo>
                  <a:cubicBezTo>
                    <a:pt x="17956" y="0"/>
                    <a:pt x="26790" y="7193"/>
                    <a:pt x="28866" y="17223"/>
                  </a:cubicBezTo>
                  <a:lnTo>
                    <a:pt x="7714" y="21600"/>
                  </a:lnTo>
                  <a:lnTo>
                    <a:pt x="0" y="1424"/>
                  </a:lnTo>
                  <a:close/>
                </a:path>
              </a:pathLst>
            </a:custGeom>
            <a:noFill/>
            <a:ln w="9525">
              <a:solidFill>
                <a:srgbClr val="000000"/>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aphicFrame>
          <p:nvGraphicFramePr>
            <p:cNvPr id="28" name="Object 74"/>
            <p:cNvGraphicFramePr>
              <a:graphicFrameLocks noChangeAspect="1"/>
            </p:cNvGraphicFramePr>
            <p:nvPr/>
          </p:nvGraphicFramePr>
          <p:xfrm>
            <a:off x="3523" y="597"/>
            <a:ext cx="286" cy="184"/>
          </p:xfrm>
          <a:graphic>
            <a:graphicData uri="http://schemas.openxmlformats.org/presentationml/2006/ole">
              <mc:AlternateContent xmlns:mc="http://schemas.openxmlformats.org/markup-compatibility/2006">
                <mc:Choice xmlns:v="urn:schemas-microsoft-com:vml" Requires="v">
                  <p:oleObj spid="_x0000_s30725" name="Equation" r:id="rId10" imgW="228501" imgH="203112" progId="Equation.3">
                    <p:embed/>
                  </p:oleObj>
                </mc:Choice>
                <mc:Fallback>
                  <p:oleObj name="Equation" r:id="rId10" imgW="228501" imgH="203112" progId="Equation.3">
                    <p:embed/>
                    <p:pic>
                      <p:nvPicPr>
                        <p:cNvPr id="28" name="Object 7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23" y="597"/>
                          <a:ext cx="286"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 name="Oval 75"/>
            <p:cNvSpPr>
              <a:spLocks noChangeArrowheads="1"/>
            </p:cNvSpPr>
            <p:nvPr/>
          </p:nvSpPr>
          <p:spPr bwMode="auto">
            <a:xfrm>
              <a:off x="3390" y="1325"/>
              <a:ext cx="62" cy="54"/>
            </a:xfrm>
            <a:prstGeom prst="ellipse">
              <a:avLst/>
            </a:prstGeom>
            <a:solidFill>
              <a:schemeClr val="tx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30" name="Text Box 76"/>
            <p:cNvSpPr txBox="1">
              <a:spLocks noChangeArrowheads="1"/>
            </p:cNvSpPr>
            <p:nvPr/>
          </p:nvSpPr>
          <p:spPr bwMode="auto">
            <a:xfrm>
              <a:off x="3240" y="1302"/>
              <a:ext cx="21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a:t>C</a:t>
              </a:r>
            </a:p>
          </p:txBody>
        </p:sp>
      </p:grpSp>
      <p:grpSp>
        <p:nvGrpSpPr>
          <p:cNvPr id="31" name="Group 80"/>
          <p:cNvGrpSpPr>
            <a:grpSpLocks/>
          </p:cNvGrpSpPr>
          <p:nvPr/>
        </p:nvGrpSpPr>
        <p:grpSpPr bwMode="auto">
          <a:xfrm>
            <a:off x="1978026" y="2865414"/>
            <a:ext cx="4903787" cy="3476625"/>
            <a:chOff x="942" y="1635"/>
            <a:chExt cx="3089" cy="2190"/>
          </a:xfrm>
        </p:grpSpPr>
        <p:graphicFrame>
          <p:nvGraphicFramePr>
            <p:cNvPr id="32" name="Object 26"/>
            <p:cNvGraphicFramePr>
              <a:graphicFrameLocks noChangeAspect="1"/>
            </p:cNvGraphicFramePr>
            <p:nvPr>
              <p:extLst>
                <p:ext uri="{D42A27DB-BD31-4B8C-83A1-F6EECF244321}">
                  <p14:modId xmlns:p14="http://schemas.microsoft.com/office/powerpoint/2010/main" val="2504122831"/>
                </p:ext>
              </p:extLst>
            </p:nvPr>
          </p:nvGraphicFramePr>
          <p:xfrm>
            <a:off x="998" y="1635"/>
            <a:ext cx="2984" cy="2190"/>
          </p:xfrm>
          <a:graphic>
            <a:graphicData uri="http://schemas.openxmlformats.org/presentationml/2006/ole">
              <mc:AlternateContent xmlns:mc="http://schemas.openxmlformats.org/markup-compatibility/2006">
                <mc:Choice xmlns:v="urn:schemas-microsoft-com:vml" Requires="v">
                  <p:oleObj spid="_x0000_s30726" name="公式" r:id="rId12" imgW="2958840" imgH="2171520" progId="Equation.3">
                    <p:embed/>
                  </p:oleObj>
                </mc:Choice>
                <mc:Fallback>
                  <p:oleObj name="公式" r:id="rId12" imgW="2958840" imgH="2171520" progId="Equation.3">
                    <p:embed/>
                    <p:pic>
                      <p:nvPicPr>
                        <p:cNvPr id="32" name="Object 26"/>
                        <p:cNvPicPr>
                          <a:picLocks noChangeAspect="1" noChangeArrowheads="1"/>
                        </p:cNvPicPr>
                        <p:nvPr/>
                      </p:nvPicPr>
                      <p:blipFill>
                        <a:blip r:embed="rId13"/>
                        <a:srcRect/>
                        <a:stretch>
                          <a:fillRect/>
                        </a:stretch>
                      </p:blipFill>
                      <p:spPr bwMode="auto">
                        <a:xfrm>
                          <a:off x="998" y="1635"/>
                          <a:ext cx="2984" cy="2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Arc 52"/>
            <p:cNvSpPr>
              <a:spLocks/>
            </p:cNvSpPr>
            <p:nvPr/>
          </p:nvSpPr>
          <p:spPr bwMode="auto">
            <a:xfrm rot="3397330" flipH="1" flipV="1">
              <a:off x="943" y="2868"/>
              <a:ext cx="200" cy="202"/>
            </a:xfrm>
            <a:custGeom>
              <a:avLst/>
              <a:gdLst>
                <a:gd name="T0" fmla="*/ 0 w 31517"/>
                <a:gd name="T1" fmla="*/ 0 h 21600"/>
                <a:gd name="T2" fmla="*/ 0 w 31517"/>
                <a:gd name="T3" fmla="*/ 0 h 21600"/>
                <a:gd name="T4" fmla="*/ 0 w 31517"/>
                <a:gd name="T5" fmla="*/ 0 h 21600"/>
                <a:gd name="T6" fmla="*/ 0 60000 65536"/>
                <a:gd name="T7" fmla="*/ 0 60000 65536"/>
                <a:gd name="T8" fmla="*/ 0 60000 65536"/>
                <a:gd name="T9" fmla="*/ 0 w 31517"/>
                <a:gd name="T10" fmla="*/ 0 h 21600"/>
                <a:gd name="T11" fmla="*/ 31517 w 31517"/>
                <a:gd name="T12" fmla="*/ 21600 h 21600"/>
              </a:gdLst>
              <a:ahLst/>
              <a:cxnLst>
                <a:cxn ang="T6">
                  <a:pos x="T0" y="T1"/>
                </a:cxn>
                <a:cxn ang="T7">
                  <a:pos x="T2" y="T3"/>
                </a:cxn>
                <a:cxn ang="T8">
                  <a:pos x="T4" y="T5"/>
                </a:cxn>
              </a:cxnLst>
              <a:rect l="T9" t="T10" r="T11" b="T12"/>
              <a:pathLst>
                <a:path w="31517" h="21600" fill="none" extrusionOk="0">
                  <a:moveTo>
                    <a:pt x="0" y="2411"/>
                  </a:moveTo>
                  <a:cubicBezTo>
                    <a:pt x="3065" y="826"/>
                    <a:pt x="6466" y="-1"/>
                    <a:pt x="9917" y="0"/>
                  </a:cubicBezTo>
                  <a:cubicBezTo>
                    <a:pt x="21846" y="0"/>
                    <a:pt x="31517" y="9670"/>
                    <a:pt x="31517" y="21600"/>
                  </a:cubicBezTo>
                </a:path>
                <a:path w="31517" h="21600" stroke="0" extrusionOk="0">
                  <a:moveTo>
                    <a:pt x="0" y="2411"/>
                  </a:moveTo>
                  <a:cubicBezTo>
                    <a:pt x="3065" y="826"/>
                    <a:pt x="6466" y="-1"/>
                    <a:pt x="9917" y="0"/>
                  </a:cubicBezTo>
                  <a:cubicBezTo>
                    <a:pt x="21846" y="0"/>
                    <a:pt x="31517" y="9670"/>
                    <a:pt x="31517" y="21600"/>
                  </a:cubicBezTo>
                  <a:lnTo>
                    <a:pt x="9917" y="21600"/>
                  </a:lnTo>
                  <a:lnTo>
                    <a:pt x="0" y="2411"/>
                  </a:lnTo>
                  <a:close/>
                </a:path>
              </a:pathLst>
            </a:custGeom>
            <a:noFill/>
            <a:ln w="9525">
              <a:solidFill>
                <a:srgbClr val="000000"/>
              </a:solidFill>
              <a:miter lim="800000"/>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34" name="Arc 79"/>
            <p:cNvSpPr>
              <a:spLocks/>
            </p:cNvSpPr>
            <p:nvPr/>
          </p:nvSpPr>
          <p:spPr bwMode="auto">
            <a:xfrm rot="-5850856" flipH="1" flipV="1">
              <a:off x="3819" y="3109"/>
              <a:ext cx="221" cy="202"/>
            </a:xfrm>
            <a:custGeom>
              <a:avLst/>
              <a:gdLst>
                <a:gd name="T0" fmla="*/ 0 w 34801"/>
                <a:gd name="T1" fmla="*/ 0 h 21600"/>
                <a:gd name="T2" fmla="*/ 0 w 34801"/>
                <a:gd name="T3" fmla="*/ 0 h 21600"/>
                <a:gd name="T4" fmla="*/ 0 w 34801"/>
                <a:gd name="T5" fmla="*/ 0 h 21600"/>
                <a:gd name="T6" fmla="*/ 0 60000 65536"/>
                <a:gd name="T7" fmla="*/ 0 60000 65536"/>
                <a:gd name="T8" fmla="*/ 0 60000 65536"/>
                <a:gd name="T9" fmla="*/ 0 w 34801"/>
                <a:gd name="T10" fmla="*/ 0 h 21600"/>
                <a:gd name="T11" fmla="*/ 34801 w 34801"/>
                <a:gd name="T12" fmla="*/ 21600 h 21600"/>
              </a:gdLst>
              <a:ahLst/>
              <a:cxnLst>
                <a:cxn ang="T6">
                  <a:pos x="T0" y="T1"/>
                </a:cxn>
                <a:cxn ang="T7">
                  <a:pos x="T2" y="T3"/>
                </a:cxn>
                <a:cxn ang="T8">
                  <a:pos x="T4" y="T5"/>
                </a:cxn>
              </a:cxnLst>
              <a:rect l="T9" t="T10" r="T11" b="T12"/>
              <a:pathLst>
                <a:path w="34801" h="21600" fill="none" extrusionOk="0">
                  <a:moveTo>
                    <a:pt x="-1" y="8039"/>
                  </a:moveTo>
                  <a:cubicBezTo>
                    <a:pt x="4100" y="2955"/>
                    <a:pt x="10281" y="-1"/>
                    <a:pt x="16813" y="0"/>
                  </a:cubicBezTo>
                  <a:cubicBezTo>
                    <a:pt x="24045" y="0"/>
                    <a:pt x="30797" y="3619"/>
                    <a:pt x="34801" y="9642"/>
                  </a:cubicBezTo>
                </a:path>
                <a:path w="34801" h="21600" stroke="0" extrusionOk="0">
                  <a:moveTo>
                    <a:pt x="-1" y="8039"/>
                  </a:moveTo>
                  <a:cubicBezTo>
                    <a:pt x="4100" y="2955"/>
                    <a:pt x="10281" y="-1"/>
                    <a:pt x="16813" y="0"/>
                  </a:cubicBezTo>
                  <a:cubicBezTo>
                    <a:pt x="24045" y="0"/>
                    <a:pt x="30797" y="3619"/>
                    <a:pt x="34801" y="9642"/>
                  </a:cubicBezTo>
                  <a:lnTo>
                    <a:pt x="16813" y="21600"/>
                  </a:lnTo>
                  <a:lnTo>
                    <a:pt x="-1" y="8039"/>
                  </a:lnTo>
                  <a:close/>
                </a:path>
              </a:pathLst>
            </a:custGeom>
            <a:noFill/>
            <a:ln w="9525">
              <a:solidFill>
                <a:srgbClr val="000000"/>
              </a:solidFill>
              <a:miter lim="800000"/>
              <a:headEnd type="triangle" w="med" len="med"/>
              <a:tailEnd type="non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pSp>
      <p:sp>
        <p:nvSpPr>
          <p:cNvPr id="35" name="TextBox 34"/>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10 (Solution)</a:t>
            </a:r>
          </a:p>
        </p:txBody>
      </p:sp>
      <p:sp>
        <p:nvSpPr>
          <p:cNvPr id="3" name="Rectangle 2">
            <a:extLst>
              <a:ext uri="{FF2B5EF4-FFF2-40B4-BE49-F238E27FC236}">
                <a16:creationId xmlns:a16="http://schemas.microsoft.com/office/drawing/2014/main" id="{9546960A-1376-4413-8D21-A6EA1AE83987}"/>
              </a:ext>
            </a:extLst>
          </p:cNvPr>
          <p:cNvSpPr/>
          <p:nvPr/>
        </p:nvSpPr>
        <p:spPr>
          <a:xfrm>
            <a:off x="3702942" y="3650043"/>
            <a:ext cx="294724" cy="3778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0288211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US" sz="2800" b="1" dirty="0">
                <a:solidFill>
                  <a:schemeClr val="accent2">
                    <a:lumMod val="50000"/>
                  </a:schemeClr>
                </a:solidFill>
                <a:effectLst>
                  <a:outerShdw blurRad="38100" dist="38100" dir="2700000" algn="tl">
                    <a:srgbClr val="000000">
                      <a:alpha val="43137"/>
                    </a:srgbClr>
                  </a:outerShdw>
                </a:effectLst>
              </a:rPr>
              <a:t>Summary</a:t>
            </a:r>
            <a:endParaRPr lang="en-SG" sz="2800" b="1" dirty="0">
              <a:solidFill>
                <a:schemeClr val="accent2">
                  <a:lumMod val="50000"/>
                </a:schemeClr>
              </a:solidFill>
              <a:effectLst>
                <a:outerShdw blurRad="38100" dist="38100" dir="2700000" algn="tl">
                  <a:srgbClr val="000000">
                    <a:alpha val="43137"/>
                  </a:srgbClr>
                </a:outerShdw>
              </a:effectLst>
            </a:endParaRPr>
          </a:p>
        </p:txBody>
      </p:sp>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54</a:t>
            </a:fld>
            <a:endParaRPr lang="en-US" altLang="en-US"/>
          </a:p>
        </p:txBody>
      </p:sp>
      <p:grpSp>
        <p:nvGrpSpPr>
          <p:cNvPr id="9" name="Group 35"/>
          <p:cNvGrpSpPr>
            <a:grpSpLocks/>
          </p:cNvGrpSpPr>
          <p:nvPr/>
        </p:nvGrpSpPr>
        <p:grpSpPr bwMode="auto">
          <a:xfrm>
            <a:off x="1419225" y="1049338"/>
            <a:ext cx="6200775" cy="2281237"/>
            <a:chOff x="894" y="661"/>
            <a:chExt cx="3906" cy="1437"/>
          </a:xfrm>
        </p:grpSpPr>
        <p:graphicFrame>
          <p:nvGraphicFramePr>
            <p:cNvPr id="10" name="Object 10"/>
            <p:cNvGraphicFramePr>
              <a:graphicFrameLocks noChangeAspect="1"/>
            </p:cNvGraphicFramePr>
            <p:nvPr/>
          </p:nvGraphicFramePr>
          <p:xfrm>
            <a:off x="1097" y="661"/>
            <a:ext cx="224" cy="224"/>
          </p:xfrm>
          <a:graphic>
            <a:graphicData uri="http://schemas.openxmlformats.org/presentationml/2006/ole">
              <mc:AlternateContent xmlns:mc="http://schemas.openxmlformats.org/markup-compatibility/2006">
                <mc:Choice xmlns:v="urn:schemas-microsoft-com:vml" Requires="v">
                  <p:oleObj spid="_x0000_s31746" name="Equation" r:id="rId4" imgW="215619" imgH="215619" progId="Equation.3">
                    <p:embed/>
                  </p:oleObj>
                </mc:Choice>
                <mc:Fallback>
                  <p:oleObj name="Equation" r:id="rId4" imgW="215619" imgH="215619" progId="Equation.3">
                    <p:embed/>
                    <p:pic>
                      <p:nvPicPr>
                        <p:cNvPr id="1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7" y="661"/>
                          <a:ext cx="224"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4"/>
            <p:cNvGraphicFramePr>
              <a:graphicFrameLocks noChangeAspect="1"/>
            </p:cNvGraphicFramePr>
            <p:nvPr/>
          </p:nvGraphicFramePr>
          <p:xfrm>
            <a:off x="2046" y="837"/>
            <a:ext cx="212" cy="226"/>
          </p:xfrm>
          <a:graphic>
            <a:graphicData uri="http://schemas.openxmlformats.org/presentationml/2006/ole">
              <mc:AlternateContent xmlns:mc="http://schemas.openxmlformats.org/markup-compatibility/2006">
                <mc:Choice xmlns:v="urn:schemas-microsoft-com:vml" Requires="v">
                  <p:oleObj spid="_x0000_s31747" name="Equation" r:id="rId6" imgW="203024" imgH="215713" progId="Equation.3">
                    <p:embed/>
                  </p:oleObj>
                </mc:Choice>
                <mc:Fallback>
                  <p:oleObj name="Equation" r:id="rId6" imgW="203024" imgH="215713" progId="Equation.3">
                    <p:embed/>
                    <p:pic>
                      <p:nvPicPr>
                        <p:cNvPr id="11"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46" y="837"/>
                          <a:ext cx="212"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Oval 6"/>
            <p:cNvSpPr>
              <a:spLocks noChangeArrowheads="1"/>
            </p:cNvSpPr>
            <p:nvPr/>
          </p:nvSpPr>
          <p:spPr bwMode="auto">
            <a:xfrm rot="1504616">
              <a:off x="1309" y="741"/>
              <a:ext cx="518" cy="988"/>
            </a:xfrm>
            <a:prstGeom prst="ellipse">
              <a:avLst/>
            </a:prstGeom>
            <a:solidFill>
              <a:srgbClr val="FFFF99"/>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3" name="Oval 7"/>
            <p:cNvSpPr>
              <a:spLocks noChangeArrowheads="1"/>
            </p:cNvSpPr>
            <p:nvPr/>
          </p:nvSpPr>
          <p:spPr bwMode="auto">
            <a:xfrm>
              <a:off x="1543" y="1213"/>
              <a:ext cx="35" cy="36"/>
            </a:xfrm>
            <a:prstGeom prst="ellipse">
              <a:avLst/>
            </a:prstGeom>
            <a:solidFill>
              <a:schemeClr val="tx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4" name="Text Box 8"/>
            <p:cNvSpPr txBox="1">
              <a:spLocks noChangeArrowheads="1"/>
            </p:cNvSpPr>
            <p:nvPr/>
          </p:nvSpPr>
          <p:spPr bwMode="auto">
            <a:xfrm>
              <a:off x="1384" y="1176"/>
              <a:ext cx="20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dirty="0"/>
                <a:t>G</a:t>
              </a:r>
            </a:p>
          </p:txBody>
        </p:sp>
        <p:sp>
          <p:nvSpPr>
            <p:cNvPr id="15" name="Line 9"/>
            <p:cNvSpPr>
              <a:spLocks noChangeShapeType="1"/>
            </p:cNvSpPr>
            <p:nvPr/>
          </p:nvSpPr>
          <p:spPr bwMode="auto">
            <a:xfrm>
              <a:off x="1317" y="761"/>
              <a:ext cx="152" cy="135"/>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16" name="Line 13"/>
            <p:cNvSpPr>
              <a:spLocks noChangeShapeType="1"/>
            </p:cNvSpPr>
            <p:nvPr/>
          </p:nvSpPr>
          <p:spPr bwMode="auto">
            <a:xfrm flipH="1">
              <a:off x="1850" y="817"/>
              <a:ext cx="257" cy="128"/>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17" name="Line 17"/>
            <p:cNvSpPr>
              <a:spLocks noChangeShapeType="1"/>
            </p:cNvSpPr>
            <p:nvPr/>
          </p:nvSpPr>
          <p:spPr bwMode="auto">
            <a:xfrm flipH="1">
              <a:off x="932" y="1502"/>
              <a:ext cx="326" cy="111"/>
            </a:xfrm>
            <a:prstGeom prst="line">
              <a:avLst/>
            </a:prstGeom>
            <a:noFill/>
            <a:ln w="15875">
              <a:solidFill>
                <a:srgbClr val="000000"/>
              </a:solidFill>
              <a:miter lim="800000"/>
              <a:headEnd type="triangle" w="med" len="me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18" name="Line 18"/>
            <p:cNvSpPr>
              <a:spLocks noChangeShapeType="1"/>
            </p:cNvSpPr>
            <p:nvPr/>
          </p:nvSpPr>
          <p:spPr bwMode="auto">
            <a:xfrm flipH="1" flipV="1">
              <a:off x="1682" y="1534"/>
              <a:ext cx="216" cy="227"/>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graphicFrame>
          <p:nvGraphicFramePr>
            <p:cNvPr id="19" name="Object 19"/>
            <p:cNvGraphicFramePr>
              <a:graphicFrameLocks noChangeAspect="1"/>
            </p:cNvGraphicFramePr>
            <p:nvPr/>
          </p:nvGraphicFramePr>
          <p:xfrm>
            <a:off x="894" y="1349"/>
            <a:ext cx="195" cy="207"/>
          </p:xfrm>
          <a:graphic>
            <a:graphicData uri="http://schemas.openxmlformats.org/presentationml/2006/ole">
              <mc:AlternateContent xmlns:mc="http://schemas.openxmlformats.org/markup-compatibility/2006">
                <mc:Choice xmlns:v="urn:schemas-microsoft-com:vml" Requires="v">
                  <p:oleObj spid="_x0000_s31748" name="Equation" r:id="rId8" imgW="203024" imgH="215713" progId="Equation.3">
                    <p:embed/>
                  </p:oleObj>
                </mc:Choice>
                <mc:Fallback>
                  <p:oleObj name="Equation" r:id="rId8" imgW="203024" imgH="215713" progId="Equation.3">
                    <p:embed/>
                    <p:pic>
                      <p:nvPicPr>
                        <p:cNvPr id="19"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4" y="1349"/>
                          <a:ext cx="195" cy="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22"/>
            <p:cNvGraphicFramePr>
              <a:graphicFrameLocks noChangeAspect="1"/>
            </p:cNvGraphicFramePr>
            <p:nvPr/>
          </p:nvGraphicFramePr>
          <p:xfrm>
            <a:off x="1861" y="1508"/>
            <a:ext cx="197" cy="207"/>
          </p:xfrm>
          <a:graphic>
            <a:graphicData uri="http://schemas.openxmlformats.org/presentationml/2006/ole">
              <mc:AlternateContent xmlns:mc="http://schemas.openxmlformats.org/markup-compatibility/2006">
                <mc:Choice xmlns:v="urn:schemas-microsoft-com:vml" Requires="v">
                  <p:oleObj spid="_x0000_s31749" name="Equation" r:id="rId10" imgW="215619" imgH="215619" progId="Equation.3">
                    <p:embed/>
                  </p:oleObj>
                </mc:Choice>
                <mc:Fallback>
                  <p:oleObj name="Equation" r:id="rId10" imgW="215619" imgH="215619" progId="Equation.3">
                    <p:embed/>
                    <p:pic>
                      <p:nvPicPr>
                        <p:cNvPr id="20"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61" y="1508"/>
                          <a:ext cx="197" cy="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 name="Text Box 23"/>
            <p:cNvSpPr txBox="1">
              <a:spLocks noChangeArrowheads="1"/>
            </p:cNvSpPr>
            <p:nvPr/>
          </p:nvSpPr>
          <p:spPr bwMode="auto">
            <a:xfrm>
              <a:off x="2544" y="1072"/>
              <a:ext cx="1032"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3600"/>
                <a:t>=</a:t>
              </a:r>
            </a:p>
          </p:txBody>
        </p:sp>
        <p:sp>
          <p:nvSpPr>
            <p:cNvPr id="22" name="Oval 24"/>
            <p:cNvSpPr>
              <a:spLocks noChangeArrowheads="1"/>
            </p:cNvSpPr>
            <p:nvPr/>
          </p:nvSpPr>
          <p:spPr bwMode="auto">
            <a:xfrm rot="1504616">
              <a:off x="3532" y="816"/>
              <a:ext cx="518" cy="988"/>
            </a:xfrm>
            <a:prstGeom prst="ellipse">
              <a:avLst/>
            </a:prstGeom>
            <a:solidFill>
              <a:srgbClr val="FFFF99"/>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3" name="Line 25"/>
            <p:cNvSpPr>
              <a:spLocks noChangeShapeType="1"/>
            </p:cNvSpPr>
            <p:nvPr/>
          </p:nvSpPr>
          <p:spPr bwMode="auto">
            <a:xfrm flipV="1">
              <a:off x="3770" y="1085"/>
              <a:ext cx="133" cy="252"/>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24" name="Text Box 26"/>
            <p:cNvSpPr txBox="1">
              <a:spLocks noChangeArrowheads="1"/>
            </p:cNvSpPr>
            <p:nvPr/>
          </p:nvSpPr>
          <p:spPr bwMode="auto">
            <a:xfrm>
              <a:off x="3606" y="1242"/>
              <a:ext cx="20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a:t>G</a:t>
              </a:r>
            </a:p>
          </p:txBody>
        </p:sp>
        <p:graphicFrame>
          <p:nvGraphicFramePr>
            <p:cNvPr id="25" name="Object 27"/>
            <p:cNvGraphicFramePr>
              <a:graphicFrameLocks noChangeAspect="1"/>
            </p:cNvGraphicFramePr>
            <p:nvPr/>
          </p:nvGraphicFramePr>
          <p:xfrm>
            <a:off x="3802" y="867"/>
            <a:ext cx="302" cy="268"/>
          </p:xfrm>
          <a:graphic>
            <a:graphicData uri="http://schemas.openxmlformats.org/presentationml/2006/ole">
              <mc:AlternateContent xmlns:mc="http://schemas.openxmlformats.org/markup-compatibility/2006">
                <mc:Choice xmlns:v="urn:schemas-microsoft-com:vml" Requires="v">
                  <p:oleObj spid="_x0000_s31750" name="Equation" r:id="rId12" imgW="253780" imgH="215713" progId="Equation.3">
                    <p:embed/>
                  </p:oleObj>
                </mc:Choice>
                <mc:Fallback>
                  <p:oleObj name="Equation" r:id="rId12" imgW="253780" imgH="215713" progId="Equation.3">
                    <p:embed/>
                    <p:pic>
                      <p:nvPicPr>
                        <p:cNvPr id="25" name="Object 2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02" y="867"/>
                          <a:ext cx="302" cy="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Arc 28"/>
            <p:cNvSpPr>
              <a:spLocks/>
            </p:cNvSpPr>
            <p:nvPr/>
          </p:nvSpPr>
          <p:spPr bwMode="auto">
            <a:xfrm rot="3227756" flipV="1">
              <a:off x="3648" y="1297"/>
              <a:ext cx="168" cy="22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miter lim="800000"/>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aphicFrame>
          <p:nvGraphicFramePr>
            <p:cNvPr id="27" name="Object 29"/>
            <p:cNvGraphicFramePr>
              <a:graphicFrameLocks noChangeAspect="1"/>
            </p:cNvGraphicFramePr>
            <p:nvPr>
              <p:extLst>
                <p:ext uri="{D42A27DB-BD31-4B8C-83A1-F6EECF244321}">
                  <p14:modId xmlns:p14="http://schemas.microsoft.com/office/powerpoint/2010/main" val="1330541297"/>
                </p:ext>
              </p:extLst>
            </p:nvPr>
          </p:nvGraphicFramePr>
          <p:xfrm>
            <a:off x="3584" y="1476"/>
            <a:ext cx="194" cy="217"/>
          </p:xfrm>
          <a:graphic>
            <a:graphicData uri="http://schemas.openxmlformats.org/presentationml/2006/ole">
              <mc:AlternateContent xmlns:mc="http://schemas.openxmlformats.org/markup-compatibility/2006">
                <mc:Choice xmlns:v="urn:schemas-microsoft-com:vml" Requires="v">
                  <p:oleObj spid="_x0000_s31751" name="Equation" r:id="rId14" imgW="190417" imgH="203112" progId="Equation.3">
                    <p:embed/>
                  </p:oleObj>
                </mc:Choice>
                <mc:Fallback>
                  <p:oleObj name="Equation" r:id="rId14" imgW="190417" imgH="203112" progId="Equation.3">
                    <p:embed/>
                    <p:pic>
                      <p:nvPicPr>
                        <p:cNvPr id="27" name="Object 2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84" y="1476"/>
                          <a:ext cx="194"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30"/>
            <p:cNvGraphicFramePr>
              <a:graphicFrameLocks noChangeAspect="1"/>
            </p:cNvGraphicFramePr>
            <p:nvPr/>
          </p:nvGraphicFramePr>
          <p:xfrm>
            <a:off x="895" y="1849"/>
            <a:ext cx="1425" cy="249"/>
          </p:xfrm>
          <a:graphic>
            <a:graphicData uri="http://schemas.openxmlformats.org/presentationml/2006/ole">
              <mc:AlternateContent xmlns:mc="http://schemas.openxmlformats.org/markup-compatibility/2006">
                <mc:Choice xmlns:v="urn:schemas-microsoft-com:vml" Requires="v">
                  <p:oleObj spid="_x0000_s31752" name="Equation" r:id="rId16" imgW="1028700" imgH="190500" progId="Equation.3">
                    <p:embed/>
                  </p:oleObj>
                </mc:Choice>
                <mc:Fallback>
                  <p:oleObj name="Equation" r:id="rId16" imgW="1028700" imgH="190500" progId="Equation.3">
                    <p:embed/>
                    <p:pic>
                      <p:nvPicPr>
                        <p:cNvPr id="28" name="Object 3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95" y="1849"/>
                          <a:ext cx="1425"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31"/>
            <p:cNvGraphicFramePr>
              <a:graphicFrameLocks noChangeAspect="1"/>
            </p:cNvGraphicFramePr>
            <p:nvPr/>
          </p:nvGraphicFramePr>
          <p:xfrm>
            <a:off x="3075" y="1833"/>
            <a:ext cx="1725" cy="265"/>
          </p:xfrm>
          <a:graphic>
            <a:graphicData uri="http://schemas.openxmlformats.org/presentationml/2006/ole">
              <mc:AlternateContent xmlns:mc="http://schemas.openxmlformats.org/markup-compatibility/2006">
                <mc:Choice xmlns:v="urn:schemas-microsoft-com:vml" Requires="v">
                  <p:oleObj spid="_x0000_s31753" name="Equation" r:id="rId18" imgW="1231366" imgH="190417" progId="Equation.3">
                    <p:embed/>
                  </p:oleObj>
                </mc:Choice>
                <mc:Fallback>
                  <p:oleObj name="Equation" r:id="rId18" imgW="1231366" imgH="190417" progId="Equation.3">
                    <p:embed/>
                    <p:pic>
                      <p:nvPicPr>
                        <p:cNvPr id="29" name="Object 3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75" y="1833"/>
                          <a:ext cx="1725"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xmlns:a14="http://schemas.microsoft.com/office/drawing/2010/main">
        <mc:Choice Requires="a14">
          <p:sp>
            <p:nvSpPr>
              <p:cNvPr id="30" name="Object 33"/>
              <p:cNvSpPr txBox="1"/>
              <p:nvPr/>
            </p:nvSpPr>
            <p:spPr bwMode="auto">
              <a:xfrm>
                <a:off x="931863" y="3511550"/>
                <a:ext cx="6078537" cy="2687638"/>
              </a:xfrm>
              <a:prstGeom prst="rect">
                <a:avLst/>
              </a:prstGeom>
              <a:noFill/>
              <a:ln>
                <a:noFill/>
              </a:ln>
              <a:effectLst/>
              <a:extLst/>
            </p:spPr>
            <p:txBody>
              <a:bodyPr>
                <a:normAutofit fontScale="55000" lnSpcReduction="20000"/>
              </a:bodyPr>
              <a:lstStyle/>
              <a:p>
                <a:pPr/>
                <a14:m>
                  <m:oMathPara xmlns:m="http://schemas.openxmlformats.org/officeDocument/2006/math">
                    <m:oMathParaPr>
                      <m:jc m:val="centerGroup"/>
                    </m:oMathParaPr>
                    <m:oMath xmlns:m="http://schemas.openxmlformats.org/officeDocument/2006/math">
                      <m:bar>
                        <m:barPr>
                          <m:ctrlPr>
                            <a:rPr lang="en-SG" sz="2200" b="1" i="1" smtClean="0">
                              <a:solidFill>
                                <a:srgbClr val="000000"/>
                              </a:solidFill>
                              <a:latin typeface="Cambria Math" panose="02040503050406030204" pitchFamily="18" charset="0"/>
                            </a:rPr>
                          </m:ctrlPr>
                        </m:barPr>
                        <m:e>
                          <m:r>
                            <m:rPr>
                              <m:nor/>
                            </m:rPr>
                            <a:rPr lang="en-US" sz="2200" b="1" i="0" smtClean="0">
                              <a:solidFill>
                                <a:srgbClr val="000000"/>
                              </a:solidFill>
                              <a:latin typeface="Cambria Math" panose="02040503050406030204" pitchFamily="18" charset="0"/>
                            </a:rPr>
                            <m:t>Vector</m:t>
                          </m:r>
                          <m:r>
                            <m:rPr>
                              <m:nor/>
                            </m:rPr>
                            <a:rPr lang="en-US" sz="2200" b="1" i="0" smtClean="0">
                              <a:solidFill>
                                <a:srgbClr val="000000"/>
                              </a:solidFill>
                              <a:latin typeface="Cambria Math" panose="02040503050406030204" pitchFamily="18" charset="0"/>
                            </a:rPr>
                            <m:t> </m:t>
                          </m:r>
                          <m:r>
                            <m:rPr>
                              <m:nor/>
                            </m:rPr>
                            <a:rPr lang="en-US" sz="2200" b="1" i="0" smtClean="0">
                              <a:solidFill>
                                <a:srgbClr val="000000"/>
                              </a:solidFill>
                              <a:latin typeface="Cambria Math" panose="02040503050406030204" pitchFamily="18" charset="0"/>
                            </a:rPr>
                            <m:t>e</m:t>
                          </m:r>
                          <m:r>
                            <m:rPr>
                              <m:nor/>
                            </m:rPr>
                            <a:rPr lang="en-SG" sz="2200" b="1" i="0">
                              <a:solidFill>
                                <a:srgbClr val="000000"/>
                              </a:solidFill>
                              <a:latin typeface="Cambria Math" panose="02040503050406030204" pitchFamily="18" charset="0"/>
                            </a:rPr>
                            <m:t>quations</m:t>
                          </m:r>
                          <m:r>
                            <m:rPr>
                              <m:nor/>
                            </m:rPr>
                            <a:rPr lang="en-SG" sz="2200" b="1" i="0">
                              <a:solidFill>
                                <a:srgbClr val="000000"/>
                              </a:solidFill>
                              <a:latin typeface="Cambria Math" panose="02040503050406030204" pitchFamily="18" charset="0"/>
                            </a:rPr>
                            <m:t> </m:t>
                          </m:r>
                          <m:r>
                            <m:rPr>
                              <m:nor/>
                            </m:rPr>
                            <a:rPr lang="en-SG" sz="2200" b="1" i="0">
                              <a:solidFill>
                                <a:srgbClr val="000000"/>
                              </a:solidFill>
                              <a:latin typeface="Cambria Math" panose="02040503050406030204" pitchFamily="18" charset="0"/>
                            </a:rPr>
                            <m:t>of</m:t>
                          </m:r>
                          <m:r>
                            <m:rPr>
                              <m:nor/>
                            </m:rPr>
                            <a:rPr lang="en-SG" sz="2200" b="1" i="0">
                              <a:solidFill>
                                <a:srgbClr val="000000"/>
                              </a:solidFill>
                              <a:latin typeface="Cambria Math" panose="02040503050406030204" pitchFamily="18" charset="0"/>
                            </a:rPr>
                            <m:t> </m:t>
                          </m:r>
                          <m:r>
                            <m:rPr>
                              <m:nor/>
                            </m:rPr>
                            <a:rPr lang="en-SG" sz="2200" b="1" i="0">
                              <a:solidFill>
                                <a:srgbClr val="000000"/>
                              </a:solidFill>
                              <a:latin typeface="Cambria Math" panose="02040503050406030204" pitchFamily="18" charset="0"/>
                            </a:rPr>
                            <m:t>motion</m:t>
                          </m:r>
                        </m:e>
                      </m:bar>
                      <m:r>
                        <m:rPr>
                          <m:nor/>
                        </m:rPr>
                        <a:rPr lang="en-US" sz="2200" b="0" i="0" smtClean="0">
                          <a:solidFill>
                            <a:srgbClr val="000000"/>
                          </a:solidFill>
                          <a:latin typeface="Cambria Math" panose="02040503050406030204" pitchFamily="18" charset="0"/>
                        </a:rPr>
                        <m:t>: </m:t>
                      </m:r>
                    </m:oMath>
                  </m:oMathPara>
                </a14:m>
                <a:endParaRPr lang="en-US" b="0" i="0" dirty="0">
                  <a:solidFill>
                    <a:srgbClr val="000000"/>
                  </a:solidFill>
                  <a:latin typeface="Cambria Math" panose="02040503050406030204" pitchFamily="18" charset="0"/>
                </a:endParaRPr>
              </a:p>
              <a:p>
                <a:r>
                  <a:rPr lang="en-SG" dirty="0">
                    <a:solidFill>
                      <a:srgbClr val="000000"/>
                    </a:solidFill>
                  </a:rPr>
                  <a:t>                                                         </a:t>
                </a:r>
                <a14:m>
                  <m:oMath xmlns:m="http://schemas.openxmlformats.org/officeDocument/2006/math">
                    <m:r>
                      <m:rPr>
                        <m:nor/>
                      </m:rPr>
                      <a:rPr lang="en-SG" i="0">
                        <a:solidFill>
                          <a:srgbClr val="000000"/>
                        </a:solidFill>
                        <a:latin typeface="Cambria Math" panose="02040503050406030204" pitchFamily="18" charset="0"/>
                      </a:rPr>
                      <m:t>Linear</m:t>
                    </m:r>
                    <m:r>
                      <m:rPr>
                        <m:nor/>
                      </m:rPr>
                      <a:rPr lang="en-SG" i="0">
                        <a:solidFill>
                          <a:srgbClr val="000000"/>
                        </a:solidFill>
                        <a:latin typeface="Cambria Math" panose="02040503050406030204" pitchFamily="18" charset="0"/>
                      </a:rPr>
                      <m:t>: </m:t>
                    </m:r>
                    <m:nary>
                      <m:naryPr>
                        <m:chr m:val="∑"/>
                        <m:subHide m:val="on"/>
                        <m:supHide m:val="on"/>
                        <m:ctrlPr>
                          <a:rPr lang="en-SG" i="1">
                            <a:solidFill>
                              <a:srgbClr val="000000"/>
                            </a:solidFill>
                            <a:latin typeface="Cambria Math" panose="02040503050406030204" pitchFamily="18" charset="0"/>
                          </a:rPr>
                        </m:ctrlPr>
                      </m:naryPr>
                      <m:sub/>
                      <m:sup/>
                      <m:e>
                        <m:bar>
                          <m:barPr>
                            <m:ctrlPr>
                              <a:rPr lang="en-SG" i="1">
                                <a:solidFill>
                                  <a:srgbClr val="000000"/>
                                </a:solidFill>
                                <a:latin typeface="Cambria Math" panose="02040503050406030204" pitchFamily="18" charset="0"/>
                              </a:rPr>
                            </m:ctrlPr>
                          </m:barPr>
                          <m:e>
                            <m:r>
                              <a:rPr lang="en-SG" i="1">
                                <a:solidFill>
                                  <a:srgbClr val="000000"/>
                                </a:solidFill>
                                <a:latin typeface="Cambria Math" panose="02040503050406030204" pitchFamily="18" charset="0"/>
                              </a:rPr>
                              <m:t>𝐹</m:t>
                            </m:r>
                          </m:e>
                        </m:bar>
                        <m:r>
                          <a:rPr lang="en-SG" i="1">
                            <a:solidFill>
                              <a:srgbClr val="000000"/>
                            </a:solidFill>
                            <a:latin typeface="Cambria Math" panose="02040503050406030204" pitchFamily="18" charset="0"/>
                          </a:rPr>
                          <m:t>=</m:t>
                        </m:r>
                        <m:r>
                          <a:rPr lang="en-SG" i="1">
                            <a:solidFill>
                              <a:srgbClr val="000000"/>
                            </a:solidFill>
                            <a:latin typeface="Cambria Math" panose="02040503050406030204" pitchFamily="18" charset="0"/>
                          </a:rPr>
                          <m:t>𝑚</m:t>
                        </m:r>
                        <m:bar>
                          <m:barPr>
                            <m:ctrlPr>
                              <a:rPr lang="en-SG" i="1">
                                <a:solidFill>
                                  <a:srgbClr val="000000"/>
                                </a:solidFill>
                                <a:latin typeface="Cambria Math" panose="02040503050406030204" pitchFamily="18" charset="0"/>
                              </a:rPr>
                            </m:ctrlPr>
                          </m:barPr>
                          <m:e>
                            <m:acc>
                              <m:accPr>
                                <m:chr m:val="̄"/>
                                <m:ctrlPr>
                                  <a:rPr lang="en-SG" i="1">
                                    <a:solidFill>
                                      <a:srgbClr val="000000"/>
                                    </a:solidFill>
                                    <a:latin typeface="Cambria Math" panose="02040503050406030204" pitchFamily="18" charset="0"/>
                                  </a:rPr>
                                </m:ctrlPr>
                              </m:accPr>
                              <m:e>
                                <m:r>
                                  <a:rPr lang="en-SG" i="1">
                                    <a:solidFill>
                                      <a:srgbClr val="000000"/>
                                    </a:solidFill>
                                    <a:latin typeface="Cambria Math" panose="02040503050406030204" pitchFamily="18" charset="0"/>
                                  </a:rPr>
                                  <m:t>𝑎</m:t>
                                </m:r>
                              </m:e>
                            </m:acc>
                          </m:e>
                        </m:bar>
                        <m:r>
                          <m:rPr>
                            <m:nor/>
                          </m:rPr>
                          <a:rPr lang="en-SG" i="0">
                            <a:solidFill>
                              <a:srgbClr val="000000"/>
                            </a:solidFill>
                            <a:latin typeface="Cambria Math" panose="02040503050406030204" pitchFamily="18" charset="0"/>
                          </a:rPr>
                          <m:t>  </m:t>
                        </m:r>
                      </m:e>
                    </m:nary>
                    <m:r>
                      <m:rPr>
                        <m:nor/>
                      </m:rPr>
                      <a:rPr lang="en-SG" i="0">
                        <a:solidFill>
                          <a:srgbClr val="000000"/>
                        </a:solidFill>
                        <a:latin typeface="Cambria Math" panose="02040503050406030204" pitchFamily="18" charset="0"/>
                      </a:rPr>
                      <m:t> </m:t>
                    </m:r>
                  </m:oMath>
                </a14:m>
                <a:endParaRPr lang="en-US" i="0" dirty="0">
                  <a:solidFill>
                    <a:srgbClr val="000000"/>
                  </a:solidFill>
                  <a:latin typeface="Cambria Math" panose="02040503050406030204" pitchFamily="18" charset="0"/>
                </a:endParaRPr>
              </a:p>
              <a:p>
                <a:pPr marL="1790700" defTabSz="898525"/>
                <a14:m>
                  <m:oMathPara xmlns:m="http://schemas.openxmlformats.org/officeDocument/2006/math">
                    <m:oMathParaPr>
                      <m:jc m:val="center"/>
                    </m:oMathParaPr>
                    <m:oMath xmlns:m="http://schemas.openxmlformats.org/officeDocument/2006/math">
                      <m:r>
                        <m:rPr>
                          <m:nor/>
                        </m:rPr>
                        <a:rPr lang="en-SG" i="0">
                          <a:solidFill>
                            <a:srgbClr val="000000"/>
                          </a:solidFill>
                          <a:latin typeface="Cambria Math" panose="02040503050406030204" pitchFamily="18" charset="0"/>
                        </a:rPr>
                        <m:t>Angular</m:t>
                      </m:r>
                      <m:r>
                        <m:rPr>
                          <m:nor/>
                        </m:rPr>
                        <a:rPr lang="en-SG" i="0">
                          <a:solidFill>
                            <a:srgbClr val="000000"/>
                          </a:solidFill>
                          <a:latin typeface="Cambria Math" panose="02040503050406030204" pitchFamily="18" charset="0"/>
                        </a:rPr>
                        <m:t>:  </m:t>
                      </m:r>
                      <m:nary>
                        <m:naryPr>
                          <m:chr m:val="∑"/>
                          <m:subHide m:val="on"/>
                          <m:supHide m:val="on"/>
                          <m:ctrlPr>
                            <a:rPr lang="en-SG" i="1">
                              <a:solidFill>
                                <a:srgbClr val="000000"/>
                              </a:solidFill>
                              <a:latin typeface="Cambria Math" panose="02040503050406030204" pitchFamily="18" charset="0"/>
                            </a:rPr>
                          </m:ctrlPr>
                        </m:naryPr>
                        <m:sub/>
                        <m:sup/>
                        <m:e>
                          <m:sSub>
                            <m:sSubPr>
                              <m:ctrlPr>
                                <a:rPr lang="en-SG" i="1">
                                  <a:solidFill>
                                    <a:srgbClr val="000000"/>
                                  </a:solidFill>
                                  <a:latin typeface="Cambria Math" panose="02040503050406030204" pitchFamily="18" charset="0"/>
                                </a:rPr>
                              </m:ctrlPr>
                            </m:sSubPr>
                            <m:e>
                              <m:bar>
                                <m:barPr>
                                  <m:ctrlPr>
                                    <a:rPr lang="en-SG" i="1">
                                      <a:solidFill>
                                        <a:srgbClr val="000000"/>
                                      </a:solidFill>
                                      <a:latin typeface="Cambria Math" panose="02040503050406030204" pitchFamily="18" charset="0"/>
                                    </a:rPr>
                                  </m:ctrlPr>
                                </m:barPr>
                                <m:e>
                                  <m:r>
                                    <a:rPr lang="en-SG" i="1">
                                      <a:solidFill>
                                        <a:srgbClr val="000000"/>
                                      </a:solidFill>
                                      <a:latin typeface="Cambria Math" panose="02040503050406030204" pitchFamily="18" charset="0"/>
                                    </a:rPr>
                                    <m:t>𝑀</m:t>
                                  </m:r>
                                </m:e>
                              </m:bar>
                            </m:e>
                            <m:sub>
                              <m:r>
                                <a:rPr lang="en-SG" i="1">
                                  <a:solidFill>
                                    <a:srgbClr val="000000"/>
                                  </a:solidFill>
                                  <a:latin typeface="Cambria Math" panose="02040503050406030204" pitchFamily="18" charset="0"/>
                                </a:rPr>
                                <m:t>𝐺</m:t>
                              </m:r>
                            </m:sub>
                          </m:sSub>
                        </m:e>
                      </m:nary>
                      <m:r>
                        <a:rPr lang="en-SG" i="0">
                          <a:solidFill>
                            <a:srgbClr val="000000"/>
                          </a:solidFill>
                          <a:latin typeface="Cambria Math" panose="02040503050406030204" pitchFamily="18" charset="0"/>
                        </a:rPr>
                        <m:t> </m:t>
                      </m:r>
                      <m:r>
                        <a:rPr lang="en-SG" i="1">
                          <a:solidFill>
                            <a:srgbClr val="000000"/>
                          </a:solidFill>
                          <a:latin typeface="Cambria Math" panose="02040503050406030204" pitchFamily="18" charset="0"/>
                        </a:rPr>
                        <m:t>=</m:t>
                      </m:r>
                      <m:r>
                        <a:rPr lang="en-SG" i="0">
                          <a:solidFill>
                            <a:srgbClr val="000000"/>
                          </a:solidFill>
                          <a:latin typeface="Cambria Math" panose="02040503050406030204" pitchFamily="18" charset="0"/>
                        </a:rPr>
                        <m:t> </m:t>
                      </m:r>
                      <m:acc>
                        <m:accPr>
                          <m:chr m:val="̄"/>
                          <m:ctrlPr>
                            <a:rPr lang="en-SG" i="1">
                              <a:solidFill>
                                <a:srgbClr val="000000"/>
                              </a:solidFill>
                              <a:latin typeface="Cambria Math" panose="02040503050406030204" pitchFamily="18" charset="0"/>
                            </a:rPr>
                          </m:ctrlPr>
                        </m:accPr>
                        <m:e>
                          <m:r>
                            <a:rPr lang="en-SG" i="1">
                              <a:solidFill>
                                <a:srgbClr val="000000"/>
                              </a:solidFill>
                              <a:latin typeface="Cambria Math" panose="02040503050406030204" pitchFamily="18" charset="0"/>
                            </a:rPr>
                            <m:t>𝐼</m:t>
                          </m:r>
                        </m:e>
                      </m:acc>
                      <m:bar>
                        <m:barPr>
                          <m:ctrlPr>
                            <a:rPr lang="en-SG" i="1">
                              <a:solidFill>
                                <a:srgbClr val="000000"/>
                              </a:solidFill>
                              <a:latin typeface="Cambria Math" panose="02040503050406030204" pitchFamily="18" charset="0"/>
                            </a:rPr>
                          </m:ctrlPr>
                        </m:barPr>
                        <m:e>
                          <m:r>
                            <a:rPr lang="en-SG" i="1">
                              <a:solidFill>
                                <a:srgbClr val="000000"/>
                              </a:solidFill>
                              <a:latin typeface="Cambria Math" panose="02040503050406030204" pitchFamily="18" charset="0"/>
                            </a:rPr>
                            <m:t>𝛼</m:t>
                          </m:r>
                        </m:e>
                      </m:bar>
                    </m:oMath>
                    <m:oMath xmlns:m="http://schemas.openxmlformats.org/officeDocument/2006/math">
                      <m:r>
                        <m:rPr>
                          <m:nor/>
                        </m:rPr>
                        <a:rPr lang="en-SG" i="0">
                          <a:solidFill>
                            <a:srgbClr val="000000"/>
                          </a:solidFill>
                          <a:latin typeface="Cambria Math" panose="02040503050406030204" pitchFamily="18" charset="0"/>
                        </a:rPr>
                        <m:t>Note</m:t>
                      </m:r>
                      <m:r>
                        <m:rPr>
                          <m:nor/>
                        </m:rPr>
                        <a:rPr lang="en-SG" i="0">
                          <a:solidFill>
                            <a:srgbClr val="000000"/>
                          </a:solidFill>
                          <a:latin typeface="Cambria Math" panose="02040503050406030204" pitchFamily="18" charset="0"/>
                        </a:rPr>
                        <m:t>: </m:t>
                      </m:r>
                      <m:r>
                        <m:rPr>
                          <m:nor/>
                        </m:rPr>
                        <a:rPr lang="en-SG" i="0">
                          <a:solidFill>
                            <a:srgbClr val="000000"/>
                          </a:solidFill>
                          <a:latin typeface="Cambria Math" panose="02040503050406030204" pitchFamily="18" charset="0"/>
                        </a:rPr>
                        <m:t>Vector</m:t>
                      </m:r>
                      <m:r>
                        <m:rPr>
                          <m:nor/>
                        </m:rPr>
                        <a:rPr lang="en-SG" i="0">
                          <a:solidFill>
                            <a:srgbClr val="000000"/>
                          </a:solidFill>
                          <a:latin typeface="Cambria Math" panose="02040503050406030204" pitchFamily="18" charset="0"/>
                        </a:rPr>
                        <m:t> </m:t>
                      </m:r>
                      <m:r>
                        <a:rPr lang="en-SG" i="1">
                          <a:solidFill>
                            <a:srgbClr val="000000"/>
                          </a:solidFill>
                          <a:latin typeface="Cambria Math" panose="02040503050406030204" pitchFamily="18" charset="0"/>
                        </a:rPr>
                        <m:t>𝑚</m:t>
                      </m:r>
                      <m:bar>
                        <m:barPr>
                          <m:ctrlPr>
                            <a:rPr lang="en-SG" i="1">
                              <a:solidFill>
                                <a:srgbClr val="000000"/>
                              </a:solidFill>
                              <a:latin typeface="Cambria Math" panose="02040503050406030204" pitchFamily="18" charset="0"/>
                            </a:rPr>
                          </m:ctrlPr>
                        </m:barPr>
                        <m:e>
                          <m:acc>
                            <m:accPr>
                              <m:chr m:val="̄"/>
                              <m:ctrlPr>
                                <a:rPr lang="en-SG" i="1">
                                  <a:solidFill>
                                    <a:srgbClr val="000000"/>
                                  </a:solidFill>
                                  <a:latin typeface="Cambria Math" panose="02040503050406030204" pitchFamily="18" charset="0"/>
                                </a:rPr>
                              </m:ctrlPr>
                            </m:accPr>
                            <m:e>
                              <m:r>
                                <a:rPr lang="en-SG" i="1">
                                  <a:solidFill>
                                    <a:srgbClr val="000000"/>
                                  </a:solidFill>
                                  <a:latin typeface="Cambria Math" panose="02040503050406030204" pitchFamily="18" charset="0"/>
                                </a:rPr>
                                <m:t>𝑎</m:t>
                              </m:r>
                            </m:e>
                          </m:acc>
                        </m:e>
                      </m:bar>
                      <m:r>
                        <m:rPr>
                          <m:nor/>
                        </m:rPr>
                        <a:rPr lang="en-SG" i="0">
                          <a:solidFill>
                            <a:srgbClr val="000000"/>
                          </a:solidFill>
                          <a:latin typeface="Cambria Math" panose="02040503050406030204" pitchFamily="18" charset="0"/>
                        </a:rPr>
                        <m:t> </m:t>
                      </m:r>
                      <m:r>
                        <m:rPr>
                          <m:nor/>
                        </m:rPr>
                        <a:rPr lang="en-SG" i="0">
                          <a:solidFill>
                            <a:srgbClr val="000000"/>
                          </a:solidFill>
                          <a:latin typeface="Cambria Math" panose="02040503050406030204" pitchFamily="18" charset="0"/>
                        </a:rPr>
                        <m:t>is</m:t>
                      </m:r>
                      <m:r>
                        <m:rPr>
                          <m:nor/>
                        </m:rPr>
                        <a:rPr lang="en-SG" i="0">
                          <a:solidFill>
                            <a:srgbClr val="000000"/>
                          </a:solidFill>
                          <a:latin typeface="Cambria Math" panose="02040503050406030204" pitchFamily="18" charset="0"/>
                        </a:rPr>
                        <m:t> </m:t>
                      </m:r>
                      <m:r>
                        <m:rPr>
                          <m:nor/>
                        </m:rPr>
                        <a:rPr lang="en-SG" i="0">
                          <a:solidFill>
                            <a:srgbClr val="000000"/>
                          </a:solidFill>
                          <a:latin typeface="Cambria Math" panose="02040503050406030204" pitchFamily="18" charset="0"/>
                        </a:rPr>
                        <m:t>attached</m:t>
                      </m:r>
                      <m:r>
                        <m:rPr>
                          <m:nor/>
                        </m:rPr>
                        <a:rPr lang="en-SG" i="0">
                          <a:solidFill>
                            <a:srgbClr val="000000"/>
                          </a:solidFill>
                          <a:latin typeface="Cambria Math" panose="02040503050406030204" pitchFamily="18" charset="0"/>
                        </a:rPr>
                        <m:t> </m:t>
                      </m:r>
                      <m:r>
                        <m:rPr>
                          <m:nor/>
                        </m:rPr>
                        <a:rPr lang="en-SG" i="0">
                          <a:solidFill>
                            <a:srgbClr val="000000"/>
                          </a:solidFill>
                          <a:latin typeface="Cambria Math" panose="02040503050406030204" pitchFamily="18" charset="0"/>
                        </a:rPr>
                        <m:t>at</m:t>
                      </m:r>
                      <m:r>
                        <m:rPr>
                          <m:nor/>
                        </m:rPr>
                        <a:rPr lang="en-SG" i="0">
                          <a:solidFill>
                            <a:srgbClr val="000000"/>
                          </a:solidFill>
                          <a:latin typeface="Cambria Math" panose="02040503050406030204" pitchFamily="18" charset="0"/>
                        </a:rPr>
                        <m:t> </m:t>
                      </m:r>
                      <m:r>
                        <m:rPr>
                          <m:nor/>
                        </m:rPr>
                        <a:rPr lang="en-SG" i="0">
                          <a:solidFill>
                            <a:srgbClr val="000000"/>
                          </a:solidFill>
                          <a:latin typeface="Cambria Math" panose="02040503050406030204" pitchFamily="18" charset="0"/>
                        </a:rPr>
                        <m:t>G</m:t>
                      </m:r>
                      <m:r>
                        <m:rPr>
                          <m:nor/>
                        </m:rPr>
                        <a:rPr lang="en-SG" i="0">
                          <a:solidFill>
                            <a:srgbClr val="000000"/>
                          </a:solidFill>
                          <a:latin typeface="Cambria Math" panose="02040503050406030204" pitchFamily="18" charset="0"/>
                        </a:rPr>
                        <m:t> </m:t>
                      </m:r>
                      <m:r>
                        <m:rPr>
                          <m:nor/>
                        </m:rPr>
                        <a:rPr lang="en-SG" i="0">
                          <a:solidFill>
                            <a:srgbClr val="000000"/>
                          </a:solidFill>
                          <a:latin typeface="Cambria Math" panose="02040503050406030204" pitchFamily="18" charset="0"/>
                        </a:rPr>
                        <m:t>and</m:t>
                      </m:r>
                      <m:r>
                        <m:rPr>
                          <m:nor/>
                        </m:rPr>
                        <a:rPr lang="en-SG" i="0">
                          <a:solidFill>
                            <a:srgbClr val="000000"/>
                          </a:solidFill>
                          <a:latin typeface="Cambria Math" panose="02040503050406030204" pitchFamily="18" charset="0"/>
                        </a:rPr>
                        <m:t> </m:t>
                      </m:r>
                      <m:acc>
                        <m:accPr>
                          <m:chr m:val="̄"/>
                          <m:ctrlPr>
                            <a:rPr lang="en-SG" i="1">
                              <a:solidFill>
                                <a:srgbClr val="000000"/>
                              </a:solidFill>
                              <a:latin typeface="Cambria Math" panose="02040503050406030204" pitchFamily="18" charset="0"/>
                            </a:rPr>
                          </m:ctrlPr>
                        </m:accPr>
                        <m:e>
                          <m:r>
                            <a:rPr lang="en-SG" i="1">
                              <a:solidFill>
                                <a:srgbClr val="000000"/>
                              </a:solidFill>
                              <a:latin typeface="Cambria Math" panose="02040503050406030204" pitchFamily="18" charset="0"/>
                            </a:rPr>
                            <m:t>𝐼</m:t>
                          </m:r>
                        </m:e>
                      </m:acc>
                      <m:r>
                        <m:rPr>
                          <m:nor/>
                        </m:rPr>
                        <a:rPr lang="en-SG" i="0">
                          <a:solidFill>
                            <a:srgbClr val="000000"/>
                          </a:solidFill>
                          <a:latin typeface="Cambria Math" panose="02040503050406030204" pitchFamily="18" charset="0"/>
                        </a:rPr>
                        <m:t> </m:t>
                      </m:r>
                      <m:r>
                        <m:rPr>
                          <m:nor/>
                        </m:rPr>
                        <a:rPr lang="en-SG" i="0">
                          <a:solidFill>
                            <a:srgbClr val="000000"/>
                          </a:solidFill>
                          <a:latin typeface="Cambria Math" panose="02040503050406030204" pitchFamily="18" charset="0"/>
                        </a:rPr>
                        <m:t>is</m:t>
                      </m:r>
                      <m:r>
                        <m:rPr>
                          <m:nor/>
                        </m:rPr>
                        <a:rPr lang="en-SG" i="0">
                          <a:solidFill>
                            <a:srgbClr val="000000"/>
                          </a:solidFill>
                          <a:latin typeface="Cambria Math" panose="02040503050406030204" pitchFamily="18" charset="0"/>
                        </a:rPr>
                        <m:t> </m:t>
                      </m:r>
                      <m:r>
                        <m:rPr>
                          <m:nor/>
                        </m:rPr>
                        <a:rPr lang="en-SG" i="0">
                          <a:solidFill>
                            <a:srgbClr val="000000"/>
                          </a:solidFill>
                          <a:latin typeface="Cambria Math" panose="02040503050406030204" pitchFamily="18" charset="0"/>
                        </a:rPr>
                        <m:t>with</m:t>
                      </m:r>
                      <m:r>
                        <m:rPr>
                          <m:nor/>
                        </m:rPr>
                        <a:rPr lang="en-SG" i="0">
                          <a:solidFill>
                            <a:srgbClr val="000000"/>
                          </a:solidFill>
                          <a:latin typeface="Cambria Math" panose="02040503050406030204" pitchFamily="18" charset="0"/>
                        </a:rPr>
                        <m:t> </m:t>
                      </m:r>
                      <m:r>
                        <m:rPr>
                          <m:nor/>
                        </m:rPr>
                        <a:rPr lang="en-SG" i="0">
                          <a:solidFill>
                            <a:srgbClr val="000000"/>
                          </a:solidFill>
                          <a:latin typeface="Cambria Math" panose="02040503050406030204" pitchFamily="18" charset="0"/>
                        </a:rPr>
                        <m:t>respect</m:t>
                      </m:r>
                      <m:r>
                        <m:rPr>
                          <m:nor/>
                        </m:rPr>
                        <a:rPr lang="en-SG" i="0">
                          <a:solidFill>
                            <a:srgbClr val="000000"/>
                          </a:solidFill>
                          <a:latin typeface="Cambria Math" panose="02040503050406030204" pitchFamily="18" charset="0"/>
                        </a:rPr>
                        <m:t> </m:t>
                      </m:r>
                      <m:r>
                        <m:rPr>
                          <m:nor/>
                        </m:rPr>
                        <a:rPr lang="en-SG" i="0">
                          <a:solidFill>
                            <a:srgbClr val="000000"/>
                          </a:solidFill>
                          <a:latin typeface="Cambria Math" panose="02040503050406030204" pitchFamily="18" charset="0"/>
                        </a:rPr>
                        <m:t>to</m:t>
                      </m:r>
                      <m:r>
                        <m:rPr>
                          <m:nor/>
                        </m:rPr>
                        <a:rPr lang="en-SG" i="0">
                          <a:solidFill>
                            <a:srgbClr val="000000"/>
                          </a:solidFill>
                          <a:latin typeface="Cambria Math" panose="02040503050406030204" pitchFamily="18" charset="0"/>
                        </a:rPr>
                        <m:t> </m:t>
                      </m:r>
                      <m:r>
                        <m:rPr>
                          <m:nor/>
                        </m:rPr>
                        <a:rPr lang="en-SG" i="0">
                          <a:solidFill>
                            <a:srgbClr val="000000"/>
                          </a:solidFill>
                          <a:latin typeface="Cambria Math" panose="02040503050406030204" pitchFamily="18" charset="0"/>
                        </a:rPr>
                        <m:t>G</m:t>
                      </m:r>
                      <m:r>
                        <m:rPr>
                          <m:nor/>
                        </m:rPr>
                        <a:rPr lang="en-SG" i="0">
                          <a:solidFill>
                            <a:srgbClr val="000000"/>
                          </a:solidFill>
                          <a:latin typeface="Cambria Math" panose="02040503050406030204" pitchFamily="18" charset="0"/>
                        </a:rPr>
                        <m:t>.</m:t>
                      </m:r>
                    </m:oMath>
                    <m:oMath xmlns:m="http://schemas.openxmlformats.org/officeDocument/2006/math">
                      <m:r>
                        <m:rPr>
                          <m:nor/>
                        </m:rPr>
                        <a:rPr lang="en-SG" i="0">
                          <a:solidFill>
                            <a:srgbClr val="000000"/>
                          </a:solidFill>
                          <a:latin typeface="Cambria Math" panose="02040503050406030204" pitchFamily="18" charset="0"/>
                        </a:rPr>
                        <m:t>Plane</m:t>
                      </m:r>
                      <m:r>
                        <m:rPr>
                          <m:nor/>
                        </m:rPr>
                        <a:rPr lang="en-SG" i="0">
                          <a:solidFill>
                            <a:srgbClr val="000000"/>
                          </a:solidFill>
                          <a:latin typeface="Cambria Math" panose="02040503050406030204" pitchFamily="18" charset="0"/>
                        </a:rPr>
                        <m:t> </m:t>
                      </m:r>
                      <m:r>
                        <m:rPr>
                          <m:nor/>
                        </m:rPr>
                        <a:rPr lang="en-SG" i="0">
                          <a:solidFill>
                            <a:srgbClr val="000000"/>
                          </a:solidFill>
                          <a:latin typeface="Cambria Math" panose="02040503050406030204" pitchFamily="18" charset="0"/>
                        </a:rPr>
                        <m:t>motion</m:t>
                      </m:r>
                      <m:r>
                        <m:rPr>
                          <m:nor/>
                        </m:rPr>
                        <a:rPr lang="en-SG" i="0">
                          <a:solidFill>
                            <a:srgbClr val="000000"/>
                          </a:solidFill>
                          <a:latin typeface="Cambria Math" panose="02040503050406030204" pitchFamily="18" charset="0"/>
                        </a:rPr>
                        <m:t>: </m:t>
                      </m:r>
                      <m:r>
                        <a:rPr lang="en-SG" i="1">
                          <a:solidFill>
                            <a:srgbClr val="000000"/>
                          </a:solidFill>
                          <a:latin typeface="Cambria Math" panose="02040503050406030204" pitchFamily="18" charset="0"/>
                        </a:rPr>
                        <m:t>𝑇h𝑟𝑒𝑒</m:t>
                      </m:r>
                      <m:r>
                        <m:rPr>
                          <m:nor/>
                        </m:rPr>
                        <a:rPr lang="en-US" b="0" i="0" smtClean="0">
                          <a:solidFill>
                            <a:srgbClr val="000000"/>
                          </a:solidFill>
                          <a:latin typeface="Cambria Math" panose="02040503050406030204" pitchFamily="18" charset="0"/>
                        </a:rPr>
                        <m:t>  </m:t>
                      </m:r>
                      <m:r>
                        <m:rPr>
                          <m:nor/>
                        </m:rPr>
                        <a:rPr lang="en-US" b="1" i="0" smtClean="0">
                          <a:solidFill>
                            <a:srgbClr val="000000"/>
                          </a:solidFill>
                          <a:latin typeface="Cambria Math" panose="02040503050406030204" pitchFamily="18" charset="0"/>
                        </a:rPr>
                        <m:t>s</m:t>
                      </m:r>
                      <m:r>
                        <m:rPr>
                          <m:nor/>
                        </m:rPr>
                        <a:rPr lang="en-SG" b="1" i="0">
                          <a:solidFill>
                            <a:srgbClr val="000000"/>
                          </a:solidFill>
                          <a:latin typeface="Cambria Math" panose="02040503050406030204" pitchFamily="18" charset="0"/>
                        </a:rPr>
                        <m:t>calar</m:t>
                      </m:r>
                      <m:r>
                        <m:rPr>
                          <m:nor/>
                        </m:rPr>
                        <a:rPr lang="en-SG" b="1" i="0">
                          <a:solidFill>
                            <a:srgbClr val="000000"/>
                          </a:solidFill>
                          <a:latin typeface="Cambria Math" panose="02040503050406030204" pitchFamily="18" charset="0"/>
                        </a:rPr>
                        <m:t> </m:t>
                      </m:r>
                      <m:r>
                        <m:rPr>
                          <m:nor/>
                        </m:rPr>
                        <a:rPr lang="en-SG" i="0">
                          <a:solidFill>
                            <a:srgbClr val="000000"/>
                          </a:solidFill>
                          <a:latin typeface="Cambria Math" panose="02040503050406030204" pitchFamily="18" charset="0"/>
                        </a:rPr>
                        <m:t>equations</m:t>
                      </m:r>
                      <m:r>
                        <m:rPr>
                          <m:nor/>
                        </m:rPr>
                        <a:rPr lang="en-SG" i="0">
                          <a:solidFill>
                            <a:srgbClr val="000000"/>
                          </a:solidFill>
                          <a:latin typeface="Cambria Math" panose="02040503050406030204" pitchFamily="18" charset="0"/>
                        </a:rPr>
                        <m:t> </m:t>
                      </m:r>
                      <m:r>
                        <m:rPr>
                          <m:nor/>
                        </m:rPr>
                        <a:rPr lang="en-SG" i="0">
                          <a:solidFill>
                            <a:srgbClr val="000000"/>
                          </a:solidFill>
                          <a:latin typeface="Cambria Math" panose="02040503050406030204" pitchFamily="18" charset="0"/>
                        </a:rPr>
                        <m:t>are</m:t>
                      </m:r>
                      <m:r>
                        <m:rPr>
                          <m:nor/>
                        </m:rPr>
                        <a:rPr lang="en-SG" i="0">
                          <a:solidFill>
                            <a:srgbClr val="000000"/>
                          </a:solidFill>
                          <a:latin typeface="Cambria Math" panose="02040503050406030204" pitchFamily="18" charset="0"/>
                        </a:rPr>
                        <m:t> </m:t>
                      </m:r>
                    </m:oMath>
                    <m:oMath xmlns:m="http://schemas.openxmlformats.org/officeDocument/2006/math">
                      <m:r>
                        <a:rPr lang="en-US" sz="2200" b="0" i="0" smtClean="0">
                          <a:solidFill>
                            <a:srgbClr val="000000"/>
                          </a:solidFill>
                          <a:latin typeface="Cambria Math" panose="02040503050406030204" pitchFamily="18" charset="0"/>
                        </a:rPr>
                        <m:t>                                 </m:t>
                      </m:r>
                      <m:nary>
                        <m:naryPr>
                          <m:chr m:val="∑"/>
                          <m:subHide m:val="on"/>
                          <m:supHide m:val="on"/>
                          <m:ctrlPr>
                            <a:rPr lang="en-SG" sz="2200" i="1">
                              <a:solidFill>
                                <a:srgbClr val="000000"/>
                              </a:solidFill>
                              <a:latin typeface="Cambria Math" panose="02040503050406030204" pitchFamily="18" charset="0"/>
                            </a:rPr>
                          </m:ctrlPr>
                        </m:naryPr>
                        <m:sub/>
                        <m:sup/>
                        <m:e>
                          <m:sSub>
                            <m:sSubPr>
                              <m:ctrlPr>
                                <a:rPr lang="en-SG" sz="2200" i="1">
                                  <a:solidFill>
                                    <a:srgbClr val="000000"/>
                                  </a:solidFill>
                                  <a:latin typeface="Cambria Math" panose="02040503050406030204" pitchFamily="18" charset="0"/>
                                </a:rPr>
                              </m:ctrlPr>
                            </m:sSubPr>
                            <m:e>
                              <m:r>
                                <a:rPr lang="en-SG" sz="2200" i="1">
                                  <a:solidFill>
                                    <a:srgbClr val="000000"/>
                                  </a:solidFill>
                                  <a:latin typeface="Cambria Math" panose="02040503050406030204" pitchFamily="18" charset="0"/>
                                </a:rPr>
                                <m:t>𝐹</m:t>
                              </m:r>
                            </m:e>
                            <m:sub>
                              <m:r>
                                <a:rPr lang="en-SG" sz="2200" i="1">
                                  <a:solidFill>
                                    <a:srgbClr val="000000"/>
                                  </a:solidFill>
                                  <a:latin typeface="Cambria Math" panose="02040503050406030204" pitchFamily="18" charset="0"/>
                                </a:rPr>
                                <m:t>𝑥</m:t>
                              </m:r>
                            </m:sub>
                          </m:sSub>
                        </m:e>
                      </m:nary>
                      <m:r>
                        <a:rPr lang="en-SG" sz="2200" i="1">
                          <a:solidFill>
                            <a:srgbClr val="000000"/>
                          </a:solidFill>
                          <a:latin typeface="Cambria Math" panose="02040503050406030204" pitchFamily="18" charset="0"/>
                        </a:rPr>
                        <m:t>=</m:t>
                      </m:r>
                      <m:r>
                        <a:rPr lang="en-SG" sz="2200" i="1">
                          <a:solidFill>
                            <a:srgbClr val="000000"/>
                          </a:solidFill>
                          <a:latin typeface="Cambria Math" panose="02040503050406030204" pitchFamily="18" charset="0"/>
                        </a:rPr>
                        <m:t>𝑚</m:t>
                      </m:r>
                      <m:sSub>
                        <m:sSubPr>
                          <m:ctrlPr>
                            <a:rPr lang="en-SG" sz="2200" i="1">
                              <a:solidFill>
                                <a:srgbClr val="000000"/>
                              </a:solidFill>
                              <a:latin typeface="Cambria Math" panose="02040503050406030204" pitchFamily="18" charset="0"/>
                            </a:rPr>
                          </m:ctrlPr>
                        </m:sSubPr>
                        <m:e>
                          <m:acc>
                            <m:accPr>
                              <m:chr m:val="̄"/>
                              <m:ctrlPr>
                                <a:rPr lang="en-SG" sz="2200" i="1">
                                  <a:solidFill>
                                    <a:srgbClr val="000000"/>
                                  </a:solidFill>
                                  <a:latin typeface="Cambria Math" panose="02040503050406030204" pitchFamily="18" charset="0"/>
                                </a:rPr>
                              </m:ctrlPr>
                            </m:accPr>
                            <m:e>
                              <m:r>
                                <a:rPr lang="en-SG" sz="2200" i="1">
                                  <a:solidFill>
                                    <a:srgbClr val="000000"/>
                                  </a:solidFill>
                                  <a:latin typeface="Cambria Math" panose="02040503050406030204" pitchFamily="18" charset="0"/>
                                </a:rPr>
                                <m:t>𝑎</m:t>
                              </m:r>
                            </m:e>
                          </m:acc>
                        </m:e>
                        <m:sub>
                          <m:r>
                            <a:rPr lang="en-SG" sz="2200" i="1">
                              <a:solidFill>
                                <a:srgbClr val="000000"/>
                              </a:solidFill>
                              <a:latin typeface="Cambria Math" panose="02040503050406030204" pitchFamily="18" charset="0"/>
                            </a:rPr>
                            <m:t>𝑥</m:t>
                          </m:r>
                        </m:sub>
                      </m:sSub>
                    </m:oMath>
                    <m:oMath xmlns:m="http://schemas.openxmlformats.org/officeDocument/2006/math">
                      <m:r>
                        <m:rPr>
                          <m:nor/>
                        </m:rPr>
                        <a:rPr lang="en-SG" sz="2200" i="0">
                          <a:solidFill>
                            <a:srgbClr val="000000"/>
                          </a:solidFill>
                          <a:latin typeface="Cambria Math" panose="02040503050406030204" pitchFamily="18" charset="0"/>
                        </a:rPr>
                        <m:t>                                </m:t>
                      </m:r>
                      <m:nary>
                        <m:naryPr>
                          <m:chr m:val="∑"/>
                          <m:subHide m:val="on"/>
                          <m:supHide m:val="on"/>
                          <m:ctrlPr>
                            <a:rPr lang="en-SG" sz="2200" i="1">
                              <a:solidFill>
                                <a:srgbClr val="000000"/>
                              </a:solidFill>
                              <a:latin typeface="Cambria Math" panose="02040503050406030204" pitchFamily="18" charset="0"/>
                            </a:rPr>
                          </m:ctrlPr>
                        </m:naryPr>
                        <m:sub/>
                        <m:sup/>
                        <m:e>
                          <m:sSub>
                            <m:sSubPr>
                              <m:ctrlPr>
                                <a:rPr lang="en-SG" sz="2200" i="1">
                                  <a:solidFill>
                                    <a:srgbClr val="000000"/>
                                  </a:solidFill>
                                  <a:latin typeface="Cambria Math" panose="02040503050406030204" pitchFamily="18" charset="0"/>
                                </a:rPr>
                              </m:ctrlPr>
                            </m:sSubPr>
                            <m:e>
                              <m:r>
                                <a:rPr lang="en-SG" sz="2200" i="1">
                                  <a:solidFill>
                                    <a:srgbClr val="000000"/>
                                  </a:solidFill>
                                  <a:latin typeface="Cambria Math" panose="02040503050406030204" pitchFamily="18" charset="0"/>
                                </a:rPr>
                                <m:t>𝐹</m:t>
                              </m:r>
                            </m:e>
                            <m:sub>
                              <m:r>
                                <a:rPr lang="en-SG" sz="2200" i="1">
                                  <a:solidFill>
                                    <a:srgbClr val="000000"/>
                                  </a:solidFill>
                                  <a:latin typeface="Cambria Math" panose="02040503050406030204" pitchFamily="18" charset="0"/>
                                </a:rPr>
                                <m:t>𝑦</m:t>
                              </m:r>
                            </m:sub>
                          </m:sSub>
                        </m:e>
                      </m:nary>
                      <m:r>
                        <a:rPr lang="en-SG" sz="2200" i="1">
                          <a:solidFill>
                            <a:srgbClr val="000000"/>
                          </a:solidFill>
                          <a:latin typeface="Cambria Math" panose="02040503050406030204" pitchFamily="18" charset="0"/>
                        </a:rPr>
                        <m:t>=</m:t>
                      </m:r>
                      <m:r>
                        <a:rPr lang="en-SG" sz="2200" i="1">
                          <a:solidFill>
                            <a:srgbClr val="000000"/>
                          </a:solidFill>
                          <a:latin typeface="Cambria Math" panose="02040503050406030204" pitchFamily="18" charset="0"/>
                        </a:rPr>
                        <m:t>𝑚</m:t>
                      </m:r>
                      <m:sSub>
                        <m:sSubPr>
                          <m:ctrlPr>
                            <a:rPr lang="en-SG" sz="2200" i="1">
                              <a:solidFill>
                                <a:srgbClr val="000000"/>
                              </a:solidFill>
                              <a:latin typeface="Cambria Math" panose="02040503050406030204" pitchFamily="18" charset="0"/>
                            </a:rPr>
                          </m:ctrlPr>
                        </m:sSubPr>
                        <m:e>
                          <m:acc>
                            <m:accPr>
                              <m:chr m:val="̄"/>
                              <m:ctrlPr>
                                <a:rPr lang="en-SG" sz="2200" i="1">
                                  <a:solidFill>
                                    <a:srgbClr val="000000"/>
                                  </a:solidFill>
                                  <a:latin typeface="Cambria Math" panose="02040503050406030204" pitchFamily="18" charset="0"/>
                                </a:rPr>
                              </m:ctrlPr>
                            </m:accPr>
                            <m:e>
                              <m:r>
                                <a:rPr lang="en-SG" sz="2200" i="1">
                                  <a:solidFill>
                                    <a:srgbClr val="000000"/>
                                  </a:solidFill>
                                  <a:latin typeface="Cambria Math" panose="02040503050406030204" pitchFamily="18" charset="0"/>
                                </a:rPr>
                                <m:t>𝑎</m:t>
                              </m:r>
                            </m:e>
                          </m:acc>
                        </m:e>
                        <m:sub>
                          <m:r>
                            <a:rPr lang="en-SG" sz="2200" i="1">
                              <a:solidFill>
                                <a:srgbClr val="000000"/>
                              </a:solidFill>
                              <a:latin typeface="Cambria Math" panose="02040503050406030204" pitchFamily="18" charset="0"/>
                            </a:rPr>
                            <m:t>𝑦</m:t>
                          </m:r>
                        </m:sub>
                      </m:sSub>
                    </m:oMath>
                    <m:oMath xmlns:m="http://schemas.openxmlformats.org/officeDocument/2006/math">
                      <m:r>
                        <m:rPr>
                          <m:nor/>
                        </m:rPr>
                        <a:rPr lang="en-SG" sz="2200" i="0">
                          <a:solidFill>
                            <a:srgbClr val="000000"/>
                          </a:solidFill>
                          <a:latin typeface="Cambria Math" panose="02040503050406030204" pitchFamily="18" charset="0"/>
                        </a:rPr>
                        <m:t>                                </m:t>
                      </m:r>
                      <m:nary>
                        <m:naryPr>
                          <m:chr m:val="∑"/>
                          <m:subHide m:val="on"/>
                          <m:supHide m:val="on"/>
                          <m:ctrlPr>
                            <a:rPr lang="en-SG" sz="2200" i="1">
                              <a:solidFill>
                                <a:srgbClr val="000000"/>
                              </a:solidFill>
                              <a:latin typeface="Cambria Math" panose="02040503050406030204" pitchFamily="18" charset="0"/>
                            </a:rPr>
                          </m:ctrlPr>
                        </m:naryPr>
                        <m:sub/>
                        <m:sup/>
                        <m:e>
                          <m:sSub>
                            <m:sSubPr>
                              <m:ctrlPr>
                                <a:rPr lang="en-SG" sz="2200" i="1">
                                  <a:solidFill>
                                    <a:srgbClr val="000000"/>
                                  </a:solidFill>
                                  <a:latin typeface="Cambria Math" panose="02040503050406030204" pitchFamily="18" charset="0"/>
                                </a:rPr>
                              </m:ctrlPr>
                            </m:sSubPr>
                            <m:e>
                              <m:r>
                                <a:rPr lang="en-SG" sz="2200" i="1">
                                  <a:solidFill>
                                    <a:srgbClr val="000000"/>
                                  </a:solidFill>
                                  <a:latin typeface="Cambria Math" panose="02040503050406030204" pitchFamily="18" charset="0"/>
                                </a:rPr>
                                <m:t>𝑀</m:t>
                              </m:r>
                            </m:e>
                            <m:sub>
                              <m:r>
                                <a:rPr lang="en-SG" sz="2200" i="1">
                                  <a:solidFill>
                                    <a:srgbClr val="000000"/>
                                  </a:solidFill>
                                  <a:latin typeface="Cambria Math" panose="02040503050406030204" pitchFamily="18" charset="0"/>
                                </a:rPr>
                                <m:t>𝐺</m:t>
                              </m:r>
                            </m:sub>
                          </m:sSub>
                        </m:e>
                      </m:nary>
                      <m:r>
                        <a:rPr lang="en-SG" sz="2200" i="1">
                          <a:solidFill>
                            <a:srgbClr val="000000"/>
                          </a:solidFill>
                          <a:latin typeface="Cambria Math" panose="02040503050406030204" pitchFamily="18" charset="0"/>
                        </a:rPr>
                        <m:t>=</m:t>
                      </m:r>
                      <m:acc>
                        <m:accPr>
                          <m:chr m:val="̄"/>
                          <m:ctrlPr>
                            <a:rPr lang="en-SG" sz="2200" i="1">
                              <a:solidFill>
                                <a:srgbClr val="000000"/>
                              </a:solidFill>
                              <a:latin typeface="Cambria Math" panose="02040503050406030204" pitchFamily="18" charset="0"/>
                            </a:rPr>
                          </m:ctrlPr>
                        </m:accPr>
                        <m:e>
                          <m:r>
                            <a:rPr lang="en-SG" sz="2200" i="1">
                              <a:solidFill>
                                <a:srgbClr val="000000"/>
                              </a:solidFill>
                              <a:latin typeface="Cambria Math" panose="02040503050406030204" pitchFamily="18" charset="0"/>
                            </a:rPr>
                            <m:t>𝐼</m:t>
                          </m:r>
                        </m:e>
                      </m:acc>
                      <m:r>
                        <a:rPr lang="en-SG" sz="2200" i="1">
                          <a:solidFill>
                            <a:srgbClr val="000000"/>
                          </a:solidFill>
                          <a:latin typeface="Cambria Math" panose="02040503050406030204" pitchFamily="18" charset="0"/>
                        </a:rPr>
                        <m:t> </m:t>
                      </m:r>
                      <m:r>
                        <a:rPr lang="en-SG" sz="2200" i="1">
                          <a:solidFill>
                            <a:srgbClr val="000000"/>
                          </a:solidFill>
                          <a:latin typeface="Cambria Math" panose="02040503050406030204" pitchFamily="18" charset="0"/>
                        </a:rPr>
                        <m:t>𝛼</m:t>
                      </m:r>
                    </m:oMath>
                  </m:oMathPara>
                </a14:m>
                <a:endParaRPr lang="en-SG" dirty="0"/>
              </a:p>
            </p:txBody>
          </p:sp>
        </mc:Choice>
        <mc:Fallback xmlns="">
          <p:sp>
            <p:nvSpPr>
              <p:cNvPr id="30" name="Object 33"/>
              <p:cNvSpPr txBox="1">
                <a:spLocks noRot="1" noChangeAspect="1" noMove="1" noResize="1" noEditPoints="1" noAdjustHandles="1" noChangeArrowheads="1" noChangeShapeType="1" noTextEdit="1"/>
              </p:cNvSpPr>
              <p:nvPr/>
            </p:nvSpPr>
            <p:spPr bwMode="auto">
              <a:xfrm>
                <a:off x="931863" y="3511550"/>
                <a:ext cx="6078537" cy="2687638"/>
              </a:xfrm>
              <a:prstGeom prst="rect">
                <a:avLst/>
              </a:prstGeom>
              <a:blipFill>
                <a:blip r:embed="rId20"/>
                <a:stretch>
                  <a:fillRect t="-6349" b="-24490"/>
                </a:stretch>
              </a:blipFill>
              <a:ln>
                <a:noFill/>
              </a:ln>
              <a:effectLst/>
              <a:extLst/>
            </p:spPr>
            <p:txBody>
              <a:bodyPr/>
              <a:lstStyle/>
              <a:p>
                <a:r>
                  <a:rPr lang="en-SG">
                    <a:noFill/>
                  </a:rPr>
                  <a:t> </a:t>
                </a:r>
              </a:p>
            </p:txBody>
          </p:sp>
        </mc:Fallback>
      </mc:AlternateContent>
      <p:sp>
        <p:nvSpPr>
          <p:cNvPr id="31" name="Rectangle 30"/>
          <p:cNvSpPr/>
          <p:nvPr/>
        </p:nvSpPr>
        <p:spPr>
          <a:xfrm>
            <a:off x="4200625" y="3623739"/>
            <a:ext cx="999444" cy="7991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1100" dirty="0">
                <a:solidFill>
                  <a:schemeClr val="tx1"/>
                </a:solidFill>
              </a:rPr>
              <a:t>(6.4)</a:t>
            </a:r>
          </a:p>
          <a:p>
            <a:pPr algn="ctr"/>
            <a:endParaRPr lang="en-SG" sz="700" dirty="0">
              <a:solidFill>
                <a:schemeClr val="tx1"/>
              </a:solidFill>
            </a:endParaRPr>
          </a:p>
          <a:p>
            <a:pPr algn="ctr"/>
            <a:r>
              <a:rPr lang="en-SG" sz="1100" dirty="0">
                <a:solidFill>
                  <a:schemeClr val="tx1"/>
                </a:solidFill>
              </a:rPr>
              <a:t>(6.5) </a:t>
            </a:r>
          </a:p>
        </p:txBody>
      </p:sp>
      <p:sp>
        <p:nvSpPr>
          <p:cNvPr id="32" name="Line 18"/>
          <p:cNvSpPr>
            <a:spLocks noChangeShapeType="1"/>
          </p:cNvSpPr>
          <p:nvPr/>
        </p:nvSpPr>
        <p:spPr bwMode="auto">
          <a:xfrm flipH="1" flipV="1">
            <a:off x="2810639" y="1922463"/>
            <a:ext cx="383350" cy="3175"/>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graphicFrame>
        <p:nvGraphicFramePr>
          <p:cNvPr id="33" name="Object 22"/>
          <p:cNvGraphicFramePr>
            <a:graphicFrameLocks noChangeAspect="1"/>
          </p:cNvGraphicFramePr>
          <p:nvPr>
            <p:extLst>
              <p:ext uri="{D42A27DB-BD31-4B8C-83A1-F6EECF244321}">
                <p14:modId xmlns:p14="http://schemas.microsoft.com/office/powerpoint/2010/main" val="130096395"/>
              </p:ext>
            </p:extLst>
          </p:nvPr>
        </p:nvGraphicFramePr>
        <p:xfrm>
          <a:off x="3114675" y="1938338"/>
          <a:ext cx="336550" cy="309562"/>
        </p:xfrm>
        <a:graphic>
          <a:graphicData uri="http://schemas.openxmlformats.org/presentationml/2006/ole">
            <mc:AlternateContent xmlns:mc="http://schemas.openxmlformats.org/markup-compatibility/2006">
              <mc:Choice xmlns:v="urn:schemas-microsoft-com:vml" Requires="v">
                <p:oleObj spid="_x0000_s31754" name="公式" r:id="rId21" imgW="317160" imgH="279360" progId="Equation.3">
                  <p:embed/>
                </p:oleObj>
              </mc:Choice>
              <mc:Fallback>
                <p:oleObj name="公式" r:id="rId21" imgW="317160" imgH="279360" progId="Equation.3">
                  <p:embed/>
                  <p:pic>
                    <p:nvPicPr>
                      <p:cNvPr id="33" name="Object 22"/>
                      <p:cNvPicPr>
                        <a:picLocks noChangeAspect="1" noChangeArrowheads="1"/>
                      </p:cNvPicPr>
                      <p:nvPr/>
                    </p:nvPicPr>
                    <p:blipFill>
                      <a:blip r:embed="rId22"/>
                      <a:srcRect/>
                      <a:stretch>
                        <a:fillRect/>
                      </a:stretch>
                    </p:blipFill>
                    <p:spPr bwMode="auto">
                      <a:xfrm>
                        <a:off x="3114675" y="1938338"/>
                        <a:ext cx="336550" cy="309562"/>
                      </a:xfrm>
                      <a:prstGeom prst="rect">
                        <a:avLst/>
                      </a:prstGeom>
                      <a:noFill/>
                      <a:ln>
                        <a:noFill/>
                      </a:ln>
                      <a:effectLst/>
                      <a:extLst/>
                    </p:spPr>
                  </p:pic>
                </p:oleObj>
              </mc:Fallback>
            </mc:AlternateContent>
          </a:graphicData>
        </a:graphic>
      </p:graphicFrame>
      <p:sp>
        <p:nvSpPr>
          <p:cNvPr id="34" name="Oval 7"/>
          <p:cNvSpPr>
            <a:spLocks noChangeArrowheads="1"/>
          </p:cNvSpPr>
          <p:nvPr/>
        </p:nvSpPr>
        <p:spPr bwMode="auto">
          <a:xfrm>
            <a:off x="5973763" y="2078038"/>
            <a:ext cx="55563" cy="57150"/>
          </a:xfrm>
          <a:prstGeom prst="ellipse">
            <a:avLst/>
          </a:prstGeom>
          <a:solidFill>
            <a:schemeClr val="tx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3" name="TextBox 2"/>
          <p:cNvSpPr txBox="1"/>
          <p:nvPr/>
        </p:nvSpPr>
        <p:spPr>
          <a:xfrm>
            <a:off x="6980301" y="3912613"/>
            <a:ext cx="2371162" cy="584775"/>
          </a:xfrm>
          <a:prstGeom prst="rect">
            <a:avLst/>
          </a:prstGeom>
          <a:noFill/>
        </p:spPr>
        <p:txBody>
          <a:bodyPr wrap="none" rtlCol="0">
            <a:spAutoFit/>
          </a:bodyPr>
          <a:lstStyle/>
          <a:p>
            <a:r>
              <a:rPr lang="en-SG" sz="1600" dirty="0">
                <a:latin typeface="Times New Roman" panose="02020603050405020304" pitchFamily="18" charset="0"/>
                <a:cs typeface="Times New Roman" panose="02020603050405020304" pitchFamily="18" charset="0"/>
              </a:rPr>
              <a:t>Note 2: Not necessarily </a:t>
            </a:r>
            <a:r>
              <a:rPr lang="en-SG" sz="1600" i="1" dirty="0">
                <a:latin typeface="Times New Roman" panose="02020603050405020304" pitchFamily="18" charset="0"/>
                <a:cs typeface="Times New Roman" panose="02020603050405020304" pitchFamily="18" charset="0"/>
              </a:rPr>
              <a:t>G</a:t>
            </a:r>
            <a:r>
              <a:rPr lang="en-SG" sz="1600" dirty="0">
                <a:latin typeface="Times New Roman" panose="02020603050405020304" pitchFamily="18" charset="0"/>
                <a:cs typeface="Times New Roman" panose="02020603050405020304" pitchFamily="18" charset="0"/>
              </a:rPr>
              <a:t>,</a:t>
            </a:r>
          </a:p>
          <a:p>
            <a:r>
              <a:rPr lang="en-SG" sz="1600" dirty="0">
                <a:latin typeface="Times New Roman" panose="02020603050405020304" pitchFamily="18" charset="0"/>
                <a:cs typeface="Times New Roman" panose="02020603050405020304" pitchFamily="18" charset="0"/>
              </a:rPr>
              <a:t>Can be arbitrary point </a:t>
            </a:r>
            <a:r>
              <a:rPr lang="en-SG" sz="1600" b="1" i="1" dirty="0">
                <a:solidFill>
                  <a:srgbClr val="FF0000"/>
                </a:solidFill>
                <a:latin typeface="Times New Roman" panose="02020603050405020304" pitchFamily="18" charset="0"/>
                <a:cs typeface="Times New Roman" panose="02020603050405020304" pitchFamily="18" charset="0"/>
              </a:rPr>
              <a:t>A</a:t>
            </a:r>
            <a:r>
              <a:rPr lang="en-SG" sz="1600" dirty="0">
                <a:latin typeface="Times New Roman" panose="02020603050405020304" pitchFamily="18" charset="0"/>
                <a:cs typeface="Times New Roman" panose="02020603050405020304" pitchFamily="18" charset="0"/>
              </a:rPr>
              <a:t>.</a:t>
            </a:r>
          </a:p>
        </p:txBody>
      </p:sp>
      <p:sp>
        <p:nvSpPr>
          <p:cNvPr id="4" name="TextBox 3"/>
          <p:cNvSpPr txBox="1"/>
          <p:nvPr/>
        </p:nvSpPr>
        <p:spPr>
          <a:xfrm>
            <a:off x="2154593" y="1468199"/>
            <a:ext cx="325730" cy="369332"/>
          </a:xfrm>
          <a:prstGeom prst="rect">
            <a:avLst/>
          </a:prstGeom>
          <a:noFill/>
        </p:spPr>
        <p:txBody>
          <a:bodyPr wrap="none" rtlCol="0">
            <a:spAutoFit/>
          </a:bodyPr>
          <a:lstStyle/>
          <a:p>
            <a:r>
              <a:rPr lang="en-SG" i="1" dirty="0">
                <a:solidFill>
                  <a:srgbClr val="FF0000"/>
                </a:solidFill>
                <a:latin typeface="Times New Roman" panose="02020603050405020304" pitchFamily="18" charset="0"/>
                <a:cs typeface="Times New Roman" panose="02020603050405020304" pitchFamily="18" charset="0"/>
              </a:rPr>
              <a:t>A</a:t>
            </a:r>
          </a:p>
        </p:txBody>
      </p:sp>
      <p:sp>
        <p:nvSpPr>
          <p:cNvPr id="35" name="TextBox 34"/>
          <p:cNvSpPr txBox="1"/>
          <p:nvPr/>
        </p:nvSpPr>
        <p:spPr>
          <a:xfrm>
            <a:off x="5617986" y="1611804"/>
            <a:ext cx="325730" cy="369332"/>
          </a:xfrm>
          <a:prstGeom prst="rect">
            <a:avLst/>
          </a:prstGeom>
          <a:noFill/>
        </p:spPr>
        <p:txBody>
          <a:bodyPr wrap="none" rtlCol="0">
            <a:spAutoFit/>
          </a:bodyPr>
          <a:lstStyle/>
          <a:p>
            <a:r>
              <a:rPr lang="en-SG" i="1" dirty="0">
                <a:solidFill>
                  <a:srgbClr val="FF0000"/>
                </a:solidFill>
                <a:latin typeface="Times New Roman" panose="02020603050405020304" pitchFamily="18" charset="0"/>
                <a:cs typeface="Times New Roman" panose="02020603050405020304" pitchFamily="18" charset="0"/>
              </a:rPr>
              <a:t>A</a:t>
            </a:r>
          </a:p>
        </p:txBody>
      </p:sp>
      <p:sp>
        <p:nvSpPr>
          <p:cNvPr id="36" name="Oval 7"/>
          <p:cNvSpPr>
            <a:spLocks noChangeArrowheads="1"/>
          </p:cNvSpPr>
          <p:nvPr/>
        </p:nvSpPr>
        <p:spPr bwMode="auto">
          <a:xfrm>
            <a:off x="5907088" y="1773238"/>
            <a:ext cx="55563" cy="57150"/>
          </a:xfrm>
          <a:prstGeom prst="ellipse">
            <a:avLst/>
          </a:prstGeom>
          <a:solidFill>
            <a:srgbClr val="FF0000"/>
          </a:solidFill>
          <a:ln w="9525">
            <a:solidFill>
              <a:srgbClr val="FF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37" name="Oval 7"/>
          <p:cNvSpPr>
            <a:spLocks noChangeArrowheads="1"/>
          </p:cNvSpPr>
          <p:nvPr/>
        </p:nvSpPr>
        <p:spPr bwMode="auto">
          <a:xfrm>
            <a:off x="2439988" y="1630363"/>
            <a:ext cx="55563" cy="57150"/>
          </a:xfrm>
          <a:prstGeom prst="ellipse">
            <a:avLst/>
          </a:prstGeom>
          <a:solidFill>
            <a:srgbClr val="FF0000"/>
          </a:solidFill>
          <a:ln w="9525">
            <a:solidFill>
              <a:srgbClr val="FF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39" name="TextBox 38">
            <a:extLst>
              <a:ext uri="{FF2B5EF4-FFF2-40B4-BE49-F238E27FC236}">
                <a16:creationId xmlns:a16="http://schemas.microsoft.com/office/drawing/2014/main" id="{FE3214CE-3BA6-4380-8357-02055FB5283D}"/>
              </a:ext>
            </a:extLst>
          </p:cNvPr>
          <p:cNvSpPr txBox="1"/>
          <p:nvPr/>
        </p:nvSpPr>
        <p:spPr>
          <a:xfrm>
            <a:off x="68576" y="6010831"/>
            <a:ext cx="6494150" cy="369332"/>
          </a:xfrm>
          <a:prstGeom prst="rect">
            <a:avLst/>
          </a:prstGeom>
          <a:noFill/>
        </p:spPr>
        <p:txBody>
          <a:bodyPr wrap="none" rtlCol="0">
            <a:spAutoFit/>
          </a:bodyPr>
          <a:lstStyle/>
          <a:p>
            <a:r>
              <a:rPr lang="en-US" b="1" u="sng" dirty="0"/>
              <a:t>Constrained plane motion</a:t>
            </a:r>
            <a:r>
              <a:rPr lang="en-US" dirty="0"/>
              <a:t>: need to consider the </a:t>
            </a:r>
            <a:r>
              <a:rPr lang="en-US" b="1" dirty="0"/>
              <a:t>kinematics</a:t>
            </a:r>
            <a:r>
              <a:rPr lang="en-US" dirty="0"/>
              <a:t> as well</a:t>
            </a:r>
            <a:endParaRPr lang="en-SG" dirty="0"/>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8EAEE7D7-FF05-4CF9-8E35-AE19B175F79E}"/>
                  </a:ext>
                </a:extLst>
              </p:cNvPr>
              <p:cNvSpPr txBox="1"/>
              <p:nvPr/>
            </p:nvSpPr>
            <p:spPr>
              <a:xfrm>
                <a:off x="2954338" y="6346194"/>
                <a:ext cx="3642857" cy="498726"/>
              </a:xfrm>
              <a:prstGeom prst="rect">
                <a:avLst/>
              </a:prstGeom>
              <a:solidFill>
                <a:srgbClr val="FFFF00"/>
              </a:solidFill>
            </p:spPr>
            <p:txBody>
              <a:bodyPr wrap="none" rtlCol="0">
                <a:spAutoFit/>
              </a:bodyPr>
              <a:lstStyle/>
              <a:p>
                <a14:m>
                  <m:oMath xmlns:m="http://schemas.openxmlformats.org/officeDocument/2006/math">
                    <m:bar>
                      <m:barPr>
                        <m:pos m:val="top"/>
                        <m:ctrlPr>
                          <a:rPr lang="en-US" sz="2400" b="1" i="1" smtClean="0">
                            <a:solidFill>
                              <a:srgbClr val="FF0000"/>
                            </a:solidFill>
                            <a:latin typeface="Cambria Math" panose="02040503050406030204" pitchFamily="18" charset="0"/>
                          </a:rPr>
                        </m:ctrlPr>
                      </m:barPr>
                      <m:e>
                        <m:r>
                          <a:rPr lang="en-US" sz="2400" b="1" i="1" smtClean="0">
                            <a:solidFill>
                              <a:srgbClr val="FF0000"/>
                            </a:solidFill>
                            <a:latin typeface="Cambria Math" panose="02040503050406030204" pitchFamily="18" charset="0"/>
                          </a:rPr>
                          <m:t>𝒂</m:t>
                        </m:r>
                      </m:e>
                    </m:ba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𝒂</m:t>
                        </m:r>
                      </m:e>
                      <m:sub>
                        <m:r>
                          <a:rPr lang="en-US" sz="2400" b="0" i="1" smtClean="0">
                            <a:solidFill>
                              <a:schemeClr val="tx1"/>
                            </a:solidFill>
                            <a:latin typeface="Cambria Math" panose="02040503050406030204" pitchFamily="18" charset="0"/>
                          </a:rPr>
                          <m:t>𝑟𝑒𝑓</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𝑟</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ea typeface="Cambria Math" panose="02040503050406030204" pitchFamily="18" charset="0"/>
                          </a:rPr>
                          <m:t>𝜔</m:t>
                        </m:r>
                      </m:e>
                      <m:sup>
                        <m:r>
                          <a:rPr lang="en-US" sz="2400" b="0" i="1" smtClean="0">
                            <a:solidFill>
                              <a:schemeClr val="tx1"/>
                            </a:solidFill>
                            <a:latin typeface="Cambria Math" panose="02040503050406030204" pitchFamily="18" charset="0"/>
                          </a:rPr>
                          <m:t>2</m:t>
                        </m:r>
                      </m:sup>
                    </m:sSup>
                    <m:sSub>
                      <m:sSubPr>
                        <m:ctrlPr>
                          <a:rPr lang="en-US" sz="2400" b="0" i="1" smtClean="0">
                            <a:solidFill>
                              <a:schemeClr val="tx1"/>
                            </a:solidFill>
                            <a:latin typeface="Cambria Math" panose="02040503050406030204" pitchFamily="18" charset="0"/>
                          </a:rPr>
                        </m:ctrlPr>
                      </m:sSubPr>
                      <m:e>
                        <m:r>
                          <a:rPr lang="en-US" sz="2400" b="1" i="1" smtClean="0">
                            <a:solidFill>
                              <a:schemeClr val="tx1"/>
                            </a:solidFill>
                            <a:latin typeface="Cambria Math" panose="02040503050406030204" pitchFamily="18" charset="0"/>
                          </a:rPr>
                          <m:t>𝒆</m:t>
                        </m:r>
                      </m:e>
                      <m:sub>
                        <m:r>
                          <a:rPr lang="en-US" sz="2400" b="0" i="1" smtClean="0">
                            <a:solidFill>
                              <a:schemeClr val="tx1"/>
                            </a:solidFill>
                            <a:latin typeface="Cambria Math" panose="02040503050406030204" pitchFamily="18" charset="0"/>
                          </a:rPr>
                          <m:t>𝑛</m:t>
                        </m:r>
                      </m:sub>
                    </m:sSub>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𝑟</m:t>
                    </m:r>
                    <m:r>
                      <a:rPr lang="en-US" sz="2400" b="0" i="1" smtClean="0">
                        <a:solidFill>
                          <a:srgbClr val="FF0000"/>
                        </a:solidFill>
                        <a:latin typeface="Cambria Math" panose="02040503050406030204" pitchFamily="18" charset="0"/>
                        <a:ea typeface="Cambria Math" panose="02040503050406030204" pitchFamily="18" charset="0"/>
                      </a:rPr>
                      <m:t>𝛼</m:t>
                    </m:r>
                    <m:sSub>
                      <m:sSubPr>
                        <m:ctrlPr>
                          <a:rPr lang="en-US" sz="2400" b="0" i="1" smtClean="0">
                            <a:solidFill>
                              <a:schemeClr val="tx1"/>
                            </a:solidFill>
                            <a:latin typeface="Cambria Math" panose="02040503050406030204" pitchFamily="18" charset="0"/>
                            <a:ea typeface="Cambria Math" panose="02040503050406030204" pitchFamily="18" charset="0"/>
                          </a:rPr>
                        </m:ctrlPr>
                      </m:sSubPr>
                      <m:e>
                        <m:r>
                          <a:rPr lang="en-US" sz="2400" b="1" i="1" smtClean="0">
                            <a:solidFill>
                              <a:schemeClr val="tx1"/>
                            </a:solidFill>
                            <a:latin typeface="Cambria Math" panose="02040503050406030204" pitchFamily="18" charset="0"/>
                            <a:ea typeface="Cambria Math" panose="02040503050406030204" pitchFamily="18" charset="0"/>
                          </a:rPr>
                          <m:t>𝒆</m:t>
                        </m:r>
                      </m:e>
                      <m:sub>
                        <m:r>
                          <a:rPr lang="en-US" sz="2400" b="0" i="1" smtClean="0">
                            <a:solidFill>
                              <a:schemeClr val="tx1"/>
                            </a:solidFill>
                            <a:latin typeface="Cambria Math" panose="02040503050406030204" pitchFamily="18" charset="0"/>
                            <a:ea typeface="Cambria Math" panose="02040503050406030204" pitchFamily="18" charset="0"/>
                          </a:rPr>
                          <m:t>𝑡</m:t>
                        </m:r>
                      </m:sub>
                    </m:sSub>
                  </m:oMath>
                </a14:m>
                <a:r>
                  <a:rPr lang="en-US" sz="2400" dirty="0">
                    <a:solidFill>
                      <a:schemeClr val="tx1"/>
                    </a:solidFill>
                  </a:rPr>
                  <a:t> </a:t>
                </a:r>
                <a:endParaRPr lang="en-SG" sz="2400" dirty="0">
                  <a:solidFill>
                    <a:schemeClr val="bg1"/>
                  </a:solidFill>
                </a:endParaRPr>
              </a:p>
            </p:txBody>
          </p:sp>
        </mc:Choice>
        <mc:Fallback xmlns="">
          <p:sp>
            <p:nvSpPr>
              <p:cNvPr id="40" name="TextBox 39">
                <a:extLst>
                  <a:ext uri="{FF2B5EF4-FFF2-40B4-BE49-F238E27FC236}">
                    <a16:creationId xmlns:a16="http://schemas.microsoft.com/office/drawing/2014/main" id="{8EAEE7D7-FF05-4CF9-8E35-AE19B175F79E}"/>
                  </a:ext>
                </a:extLst>
              </p:cNvPr>
              <p:cNvSpPr txBox="1">
                <a:spLocks noRot="1" noChangeAspect="1" noMove="1" noResize="1" noEditPoints="1" noAdjustHandles="1" noChangeArrowheads="1" noChangeShapeType="1" noTextEdit="1"/>
              </p:cNvSpPr>
              <p:nvPr/>
            </p:nvSpPr>
            <p:spPr>
              <a:xfrm>
                <a:off x="2954338" y="6346194"/>
                <a:ext cx="3642857" cy="498726"/>
              </a:xfrm>
              <a:prstGeom prst="rect">
                <a:avLst/>
              </a:prstGeom>
              <a:blipFill>
                <a:blip r:embed="rId23"/>
                <a:stretch>
                  <a:fillRect b="-12195"/>
                </a:stretch>
              </a:blipFill>
            </p:spPr>
            <p:txBody>
              <a:bodyPr/>
              <a:lstStyle/>
              <a:p>
                <a:r>
                  <a:rPr lang="en-SG">
                    <a:noFill/>
                  </a:rPr>
                  <a:t> </a:t>
                </a:r>
              </a:p>
            </p:txBody>
          </p:sp>
        </mc:Fallback>
      </mc:AlternateContent>
      <p:sp>
        <p:nvSpPr>
          <p:cNvPr id="41" name="Rectangle 40">
            <a:extLst>
              <a:ext uri="{FF2B5EF4-FFF2-40B4-BE49-F238E27FC236}">
                <a16:creationId xmlns:a16="http://schemas.microsoft.com/office/drawing/2014/main" id="{2FC29B6E-7ED9-414A-977C-F47142DEF507}"/>
              </a:ext>
            </a:extLst>
          </p:cNvPr>
          <p:cNvSpPr/>
          <p:nvPr/>
        </p:nvSpPr>
        <p:spPr>
          <a:xfrm>
            <a:off x="3539986" y="4603907"/>
            <a:ext cx="1501775" cy="1406924"/>
          </a:xfrm>
          <a:prstGeom prst="rect">
            <a:avLst/>
          </a:prstGeom>
          <a:solidFill>
            <a:srgbClr val="FFFF00">
              <a:alpha val="27843"/>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2841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55</a:t>
            </a:fld>
            <a:endParaRPr lang="en-US" altLang="en-US"/>
          </a:p>
        </p:txBody>
      </p:sp>
      <p:graphicFrame>
        <p:nvGraphicFramePr>
          <p:cNvPr id="9" name="Object 4"/>
          <p:cNvGraphicFramePr>
            <a:graphicFrameLocks noGrp="1" noChangeAspect="1"/>
          </p:cNvGraphicFramePr>
          <p:nvPr>
            <p:ph/>
            <p:extLst>
              <p:ext uri="{D42A27DB-BD31-4B8C-83A1-F6EECF244321}">
                <p14:modId xmlns:p14="http://schemas.microsoft.com/office/powerpoint/2010/main" val="973078924"/>
              </p:ext>
            </p:extLst>
          </p:nvPr>
        </p:nvGraphicFramePr>
        <p:xfrm>
          <a:off x="1168400" y="1590085"/>
          <a:ext cx="6694488" cy="3241675"/>
        </p:xfrm>
        <a:graphic>
          <a:graphicData uri="http://schemas.openxmlformats.org/presentationml/2006/ole">
            <mc:AlternateContent xmlns:mc="http://schemas.openxmlformats.org/markup-compatibility/2006">
              <mc:Choice xmlns:v="urn:schemas-microsoft-com:vml" Requires="v">
                <p:oleObj spid="_x0000_s32770" name="公式" r:id="rId4" imgW="4431960" imgH="2145960" progId="Equation.3">
                  <p:embed/>
                </p:oleObj>
              </mc:Choice>
              <mc:Fallback>
                <p:oleObj name="公式" r:id="rId4" imgW="4431960" imgH="2145960" progId="Equation.3">
                  <p:embed/>
                  <p:pic>
                    <p:nvPicPr>
                      <p:cNvPr id="9" name="Object 4"/>
                      <p:cNvPicPr>
                        <a:picLocks noChangeAspect="1" noChangeArrowheads="1"/>
                      </p:cNvPicPr>
                      <p:nvPr/>
                    </p:nvPicPr>
                    <p:blipFill>
                      <a:blip r:embed="rId5"/>
                      <a:srcRect/>
                      <a:stretch>
                        <a:fillRect/>
                      </a:stretch>
                    </p:blipFill>
                    <p:spPr bwMode="auto">
                      <a:xfrm>
                        <a:off x="1168400" y="1590085"/>
                        <a:ext cx="6694488" cy="324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TextBox 9"/>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US" sz="2800" b="1" dirty="0">
                <a:solidFill>
                  <a:schemeClr val="accent2">
                    <a:lumMod val="50000"/>
                  </a:schemeClr>
                </a:solidFill>
                <a:effectLst>
                  <a:outerShdw blurRad="38100" dist="38100" dir="2700000" algn="tl">
                    <a:srgbClr val="000000">
                      <a:alpha val="43137"/>
                    </a:srgbClr>
                  </a:outerShdw>
                </a:effectLst>
              </a:rPr>
              <a:t>Summary</a:t>
            </a:r>
            <a:endParaRPr lang="en-SG" sz="2800" b="1" dirty="0">
              <a:solidFill>
                <a:schemeClr val="accent2">
                  <a:lumMod val="50000"/>
                </a:schemeClr>
              </a:solidFill>
              <a:effectLst>
                <a:outerShdw blurRad="38100" dist="38100" dir="2700000" algn="tl">
                  <a:srgbClr val="000000">
                    <a:alpha val="43137"/>
                  </a:srgbClr>
                </a:outerShdw>
              </a:effectLst>
            </a:endParaRPr>
          </a:p>
        </p:txBody>
      </p:sp>
      <p:sp>
        <p:nvSpPr>
          <p:cNvPr id="3" name="TextBox 2">
            <a:extLst>
              <a:ext uri="{FF2B5EF4-FFF2-40B4-BE49-F238E27FC236}">
                <a16:creationId xmlns:a16="http://schemas.microsoft.com/office/drawing/2014/main" id="{513D6298-9D65-423E-8DF4-795069466E51}"/>
              </a:ext>
            </a:extLst>
          </p:cNvPr>
          <p:cNvSpPr txBox="1"/>
          <p:nvPr/>
        </p:nvSpPr>
        <p:spPr>
          <a:xfrm>
            <a:off x="801220" y="1035966"/>
            <a:ext cx="1917320" cy="461665"/>
          </a:xfrm>
          <a:prstGeom prst="rect">
            <a:avLst/>
          </a:prstGeom>
          <a:noFill/>
        </p:spPr>
        <p:txBody>
          <a:bodyPr wrap="none" rtlCol="0">
            <a:spAutoFit/>
          </a:bodyPr>
          <a:lstStyle/>
          <a:p>
            <a:r>
              <a:rPr lang="en-US" sz="2400" b="1" dirty="0">
                <a:solidFill>
                  <a:srgbClr val="C00000"/>
                </a:solidFill>
              </a:rPr>
              <a:t>Special cases:</a:t>
            </a:r>
            <a:endParaRPr lang="en-SG" sz="2400" b="1" dirty="0">
              <a:solidFill>
                <a:srgbClr val="C00000"/>
              </a:solidFill>
            </a:endParaRPr>
          </a:p>
        </p:txBody>
      </p:sp>
      <p:sp>
        <p:nvSpPr>
          <p:cNvPr id="8" name="TextBox 7">
            <a:extLst>
              <a:ext uri="{FF2B5EF4-FFF2-40B4-BE49-F238E27FC236}">
                <a16:creationId xmlns:a16="http://schemas.microsoft.com/office/drawing/2014/main" id="{B7718B58-74DA-4D4E-BC35-D02B285719C8}"/>
              </a:ext>
            </a:extLst>
          </p:cNvPr>
          <p:cNvSpPr txBox="1"/>
          <p:nvPr/>
        </p:nvSpPr>
        <p:spPr>
          <a:xfrm>
            <a:off x="725650" y="1590085"/>
            <a:ext cx="442750" cy="369332"/>
          </a:xfrm>
          <a:prstGeom prst="rect">
            <a:avLst/>
          </a:prstGeom>
          <a:noFill/>
        </p:spPr>
        <p:txBody>
          <a:bodyPr wrap="none" rtlCol="0">
            <a:spAutoFit/>
          </a:bodyPr>
          <a:lstStyle/>
          <a:p>
            <a:r>
              <a:rPr lang="en-US" dirty="0"/>
              <a:t>(1)</a:t>
            </a:r>
            <a:endParaRPr lang="en-SG" dirty="0"/>
          </a:p>
        </p:txBody>
      </p:sp>
      <p:sp>
        <p:nvSpPr>
          <p:cNvPr id="11" name="TextBox 10">
            <a:extLst>
              <a:ext uri="{FF2B5EF4-FFF2-40B4-BE49-F238E27FC236}">
                <a16:creationId xmlns:a16="http://schemas.microsoft.com/office/drawing/2014/main" id="{6D33D176-FDF9-420B-A74B-5E3E648E08C2}"/>
              </a:ext>
            </a:extLst>
          </p:cNvPr>
          <p:cNvSpPr txBox="1"/>
          <p:nvPr/>
        </p:nvSpPr>
        <p:spPr>
          <a:xfrm>
            <a:off x="725650" y="1959417"/>
            <a:ext cx="442750" cy="369332"/>
          </a:xfrm>
          <a:prstGeom prst="rect">
            <a:avLst/>
          </a:prstGeom>
          <a:noFill/>
        </p:spPr>
        <p:txBody>
          <a:bodyPr wrap="none" rtlCol="0">
            <a:spAutoFit/>
          </a:bodyPr>
          <a:lstStyle/>
          <a:p>
            <a:r>
              <a:rPr lang="en-US" dirty="0"/>
              <a:t>(2)</a:t>
            </a:r>
            <a:endParaRPr lang="en-SG" dirty="0"/>
          </a:p>
        </p:txBody>
      </p:sp>
      <p:sp>
        <p:nvSpPr>
          <p:cNvPr id="12" name="TextBox 11">
            <a:extLst>
              <a:ext uri="{FF2B5EF4-FFF2-40B4-BE49-F238E27FC236}">
                <a16:creationId xmlns:a16="http://schemas.microsoft.com/office/drawing/2014/main" id="{29737976-AB83-40D6-BB6F-140C9CC7C456}"/>
              </a:ext>
            </a:extLst>
          </p:cNvPr>
          <p:cNvSpPr txBox="1"/>
          <p:nvPr/>
        </p:nvSpPr>
        <p:spPr>
          <a:xfrm>
            <a:off x="725650" y="2328749"/>
            <a:ext cx="442750" cy="369332"/>
          </a:xfrm>
          <a:prstGeom prst="rect">
            <a:avLst/>
          </a:prstGeom>
          <a:noFill/>
        </p:spPr>
        <p:txBody>
          <a:bodyPr wrap="none" rtlCol="0">
            <a:spAutoFit/>
          </a:bodyPr>
          <a:lstStyle/>
          <a:p>
            <a:r>
              <a:rPr lang="en-US" dirty="0"/>
              <a:t>(3)</a:t>
            </a:r>
            <a:endParaRPr lang="en-SG" dirty="0"/>
          </a:p>
        </p:txBody>
      </p:sp>
      <p:sp>
        <p:nvSpPr>
          <p:cNvPr id="13" name="TextBox 12">
            <a:extLst>
              <a:ext uri="{FF2B5EF4-FFF2-40B4-BE49-F238E27FC236}">
                <a16:creationId xmlns:a16="http://schemas.microsoft.com/office/drawing/2014/main" id="{9FA40B1C-AE3B-4893-9311-004E10C5DB8C}"/>
              </a:ext>
            </a:extLst>
          </p:cNvPr>
          <p:cNvSpPr txBox="1"/>
          <p:nvPr/>
        </p:nvSpPr>
        <p:spPr>
          <a:xfrm>
            <a:off x="725650" y="3352753"/>
            <a:ext cx="442750" cy="369332"/>
          </a:xfrm>
          <a:prstGeom prst="rect">
            <a:avLst/>
          </a:prstGeom>
          <a:noFill/>
        </p:spPr>
        <p:txBody>
          <a:bodyPr wrap="none" rtlCol="0">
            <a:spAutoFit/>
          </a:bodyPr>
          <a:lstStyle/>
          <a:p>
            <a:r>
              <a:rPr lang="en-US" dirty="0"/>
              <a:t>(4)</a:t>
            </a:r>
            <a:endParaRPr lang="en-SG" dirty="0"/>
          </a:p>
        </p:txBody>
      </p:sp>
    </p:spTree>
    <p:extLst>
      <p:ext uri="{BB962C8B-B14F-4D97-AF65-F5344CB8AC3E}">
        <p14:creationId xmlns:p14="http://schemas.microsoft.com/office/powerpoint/2010/main" val="17283681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56</a:t>
            </a:fld>
            <a:endParaRPr lang="en-US" altLang="en-US"/>
          </a:p>
        </p:txBody>
      </p:sp>
      <p:sp>
        <p:nvSpPr>
          <p:cNvPr id="3" name="Title 2"/>
          <p:cNvSpPr>
            <a:spLocks noGrp="1"/>
          </p:cNvSpPr>
          <p:nvPr>
            <p:ph type="title"/>
          </p:nvPr>
        </p:nvSpPr>
        <p:spPr>
          <a:xfrm>
            <a:off x="3055620" y="2078804"/>
            <a:ext cx="4305300" cy="1371600"/>
          </a:xfrm>
        </p:spPr>
        <p:txBody>
          <a:bodyPr>
            <a:noAutofit/>
          </a:bodyPr>
          <a:lstStyle/>
          <a:p>
            <a:r>
              <a:rPr lang="en-SG" sz="6000" b="1" dirty="0"/>
              <a:t>The END</a:t>
            </a:r>
          </a:p>
        </p:txBody>
      </p:sp>
    </p:spTree>
    <p:extLst>
      <p:ext uri="{BB962C8B-B14F-4D97-AF65-F5344CB8AC3E}">
        <p14:creationId xmlns:p14="http://schemas.microsoft.com/office/powerpoint/2010/main" val="3571532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Extra examples</a:t>
            </a:r>
          </a:p>
        </p:txBody>
      </p:sp>
      <p:sp>
        <p:nvSpPr>
          <p:cNvPr id="3" name="Text Placeholder 2"/>
          <p:cNvSpPr>
            <a:spLocks noGrp="1"/>
          </p:cNvSpPr>
          <p:nvPr>
            <p:ph type="body" sz="half" idx="1"/>
          </p:nvPr>
        </p:nvSpPr>
        <p:spPr>
          <a:xfrm>
            <a:off x="1866900" y="1971040"/>
            <a:ext cx="4375150" cy="3886200"/>
          </a:xfrm>
        </p:spPr>
        <p:txBody>
          <a:bodyPr/>
          <a:lstStyle/>
          <a:p>
            <a:r>
              <a:rPr lang="en-SG" dirty="0"/>
              <a:t>For practice if time is not available</a:t>
            </a:r>
          </a:p>
        </p:txBody>
      </p:sp>
      <p:sp>
        <p:nvSpPr>
          <p:cNvPr id="5" name="Slide Number Placeholder 4"/>
          <p:cNvSpPr>
            <a:spLocks noGrp="1"/>
          </p:cNvSpPr>
          <p:nvPr>
            <p:ph type="sldNum" sz="quarter" idx="11"/>
          </p:nvPr>
        </p:nvSpPr>
        <p:spPr/>
        <p:txBody>
          <a:bodyPr/>
          <a:lstStyle/>
          <a:p>
            <a:pPr>
              <a:defRPr/>
            </a:pPr>
            <a:fld id="{365B5569-9ECA-4311-A86B-413241116197}" type="slidenum">
              <a:rPr lang="en-US" altLang="en-US" smtClean="0"/>
              <a:pPr>
                <a:defRPr/>
              </a:pPr>
              <a:t>57</a:t>
            </a:fld>
            <a:endParaRPr lang="en-US" altLang="en-US"/>
          </a:p>
        </p:txBody>
      </p:sp>
    </p:spTree>
    <p:extLst>
      <p:ext uri="{BB962C8B-B14F-4D97-AF65-F5344CB8AC3E}">
        <p14:creationId xmlns:p14="http://schemas.microsoft.com/office/powerpoint/2010/main" val="38050443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41761" y="893621"/>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4" descr="http://www.nus.edu.sg/identity/images/identity/logo/fullcolo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0" y="-124055"/>
            <a:ext cx="7800975" cy="928661"/>
          </a:xfrm>
          <a:prstGeom prst="rect">
            <a:avLst/>
          </a:prstGeom>
          <a:noFill/>
        </p:spPr>
        <p:txBody>
          <a:bodyPr wrap="square" lIns="720000" tIns="360000" rIns="180000" bIns="72000" rtlCol="0" anchor="ctr">
            <a:spAutoFit/>
          </a:bodyPr>
          <a:lstStyle/>
          <a:p>
            <a:pPr>
              <a:spcBef>
                <a:spcPts val="600"/>
              </a:spcBef>
              <a:spcAft>
                <a:spcPts val="600"/>
              </a:spcAft>
            </a:pPr>
            <a:r>
              <a:rPr lang="en-US" sz="3200" b="1" dirty="0">
                <a:latin typeface="Arial" panose="020B0604020202020204" pitchFamily="34" charset="0"/>
                <a:cs typeface="Arial" panose="020B0604020202020204" pitchFamily="34" charset="0"/>
              </a:rPr>
              <a:t>Q4</a:t>
            </a:r>
            <a:endParaRPr lang="en-SG" sz="3200" b="1" dirty="0">
              <a:latin typeface="Arial" panose="020B0604020202020204" pitchFamily="34" charset="0"/>
              <a:cs typeface="Arial" panose="020B0604020202020204" pitchFamily="34" charset="0"/>
            </a:endParaRPr>
          </a:p>
        </p:txBody>
      </p:sp>
      <p:sp>
        <p:nvSpPr>
          <p:cNvPr id="2" name="Slide Number Placeholder 1"/>
          <p:cNvSpPr>
            <a:spLocks noGrp="1"/>
          </p:cNvSpPr>
          <p:nvPr>
            <p:ph type="sldNum" sz="quarter" idx="12"/>
          </p:nvPr>
        </p:nvSpPr>
        <p:spPr/>
        <p:txBody>
          <a:bodyPr/>
          <a:lstStyle/>
          <a:p>
            <a:fld id="{9BF28668-276B-45C1-A181-AEB78CCD96EB}" type="slidenum">
              <a:rPr lang="en-SG" smtClean="0"/>
              <a:t>58</a:t>
            </a:fld>
            <a:endParaRPr lang="en-SG" dirty="0"/>
          </a:p>
        </p:txBody>
      </p:sp>
      <p:pic>
        <p:nvPicPr>
          <p:cNvPr id="4" name="图片 3">
            <a:extLst>
              <a:ext uri="{FF2B5EF4-FFF2-40B4-BE49-F238E27FC236}">
                <a16:creationId xmlns:a16="http://schemas.microsoft.com/office/drawing/2014/main" id="{645A186E-B79A-43BA-A9E1-2BFD459A1B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349" y="982637"/>
            <a:ext cx="8557302" cy="2034716"/>
          </a:xfrm>
          <a:prstGeom prst="rect">
            <a:avLst/>
          </a:prstGeom>
        </p:spPr>
      </p:pic>
      <p:pic>
        <p:nvPicPr>
          <p:cNvPr id="9" name="图片 8">
            <a:extLst>
              <a:ext uri="{FF2B5EF4-FFF2-40B4-BE49-F238E27FC236}">
                <a16:creationId xmlns:a16="http://schemas.microsoft.com/office/drawing/2014/main" id="{5F44FAE6-F7AA-4C24-B572-8CB4F14EB9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2840" y="2903529"/>
            <a:ext cx="3374257" cy="2034716"/>
          </a:xfrm>
          <a:prstGeom prst="rect">
            <a:avLst/>
          </a:prstGeom>
        </p:spPr>
      </p:pic>
      <p:sp>
        <p:nvSpPr>
          <p:cNvPr id="10" name="TextBox 9">
            <a:extLst>
              <a:ext uri="{FF2B5EF4-FFF2-40B4-BE49-F238E27FC236}">
                <a16:creationId xmlns:a16="http://schemas.microsoft.com/office/drawing/2014/main" id="{F3489A87-84A0-411D-854A-5F20502EB0E5}"/>
              </a:ext>
            </a:extLst>
          </p:cNvPr>
          <p:cNvSpPr txBox="1"/>
          <p:nvPr/>
        </p:nvSpPr>
        <p:spPr>
          <a:xfrm>
            <a:off x="141759" y="3051759"/>
            <a:ext cx="6559553" cy="1292662"/>
          </a:xfrm>
          <a:prstGeom prst="rect">
            <a:avLst/>
          </a:prstGeom>
          <a:noFill/>
        </p:spPr>
        <p:txBody>
          <a:bodyPr wrap="none" rtlCol="0">
            <a:spAutoFit/>
          </a:bodyPr>
          <a:lstStyle/>
          <a:p>
            <a:r>
              <a:rPr lang="en-US" sz="2400" b="1" dirty="0">
                <a:solidFill>
                  <a:srgbClr val="0070C0"/>
                </a:solidFill>
              </a:rPr>
              <a:t>Identify: </a:t>
            </a:r>
          </a:p>
          <a:p>
            <a:endParaRPr lang="en-US" dirty="0"/>
          </a:p>
          <a:p>
            <a:r>
              <a:rPr lang="en-US" dirty="0"/>
              <a:t>Dimensions are given =&gt; AB and disk are rigid bodies, not particles</a:t>
            </a:r>
          </a:p>
          <a:p>
            <a:r>
              <a:rPr lang="en-US" dirty="0"/>
              <a:t>Mass are given =&gt; kinetic problem, not kinematics</a:t>
            </a:r>
            <a:endParaRPr lang="en-SG" dirty="0"/>
          </a:p>
        </p:txBody>
      </p:sp>
      <p:sp>
        <p:nvSpPr>
          <p:cNvPr id="11" name="TextBox 10">
            <a:extLst>
              <a:ext uri="{FF2B5EF4-FFF2-40B4-BE49-F238E27FC236}">
                <a16:creationId xmlns:a16="http://schemas.microsoft.com/office/drawing/2014/main" id="{F49AD23E-0F03-4046-86FD-9DBB40F076F2}"/>
              </a:ext>
            </a:extLst>
          </p:cNvPr>
          <p:cNvSpPr txBox="1"/>
          <p:nvPr/>
        </p:nvSpPr>
        <p:spPr>
          <a:xfrm>
            <a:off x="936345" y="4806086"/>
            <a:ext cx="5019066" cy="369332"/>
          </a:xfrm>
          <a:prstGeom prst="rect">
            <a:avLst/>
          </a:prstGeom>
          <a:noFill/>
        </p:spPr>
        <p:txBody>
          <a:bodyPr wrap="none" rtlCol="0">
            <a:spAutoFit/>
          </a:bodyPr>
          <a:lstStyle/>
          <a:p>
            <a:r>
              <a:rPr lang="en-US" dirty="0"/>
              <a:t>A problem of kinetics of </a:t>
            </a:r>
            <a:r>
              <a:rPr lang="en-US" dirty="0">
                <a:solidFill>
                  <a:srgbClr val="0070C0"/>
                </a:solidFill>
              </a:rPr>
              <a:t>two connected </a:t>
            </a:r>
            <a:r>
              <a:rPr lang="en-US" dirty="0"/>
              <a:t>rigid bodies</a:t>
            </a:r>
            <a:endParaRPr lang="en-SG" dirty="0"/>
          </a:p>
        </p:txBody>
      </p:sp>
      <p:sp>
        <p:nvSpPr>
          <p:cNvPr id="12" name="Arrow: Down 11">
            <a:extLst>
              <a:ext uri="{FF2B5EF4-FFF2-40B4-BE49-F238E27FC236}">
                <a16:creationId xmlns:a16="http://schemas.microsoft.com/office/drawing/2014/main" id="{C997D808-AE8F-416F-8D31-C38959F85B9C}"/>
              </a:ext>
            </a:extLst>
          </p:cNvPr>
          <p:cNvSpPr/>
          <p:nvPr/>
        </p:nvSpPr>
        <p:spPr>
          <a:xfrm>
            <a:off x="2930293" y="5175418"/>
            <a:ext cx="409651" cy="285293"/>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C82577F8-E609-4893-8E7D-CAEC13067EE8}"/>
              </a:ext>
            </a:extLst>
          </p:cNvPr>
          <p:cNvSpPr txBox="1"/>
          <p:nvPr/>
        </p:nvSpPr>
        <p:spPr>
          <a:xfrm>
            <a:off x="674349" y="5441984"/>
            <a:ext cx="4921540" cy="369332"/>
          </a:xfrm>
          <a:prstGeom prst="rect">
            <a:avLst/>
          </a:prstGeom>
          <a:noFill/>
        </p:spPr>
        <p:txBody>
          <a:bodyPr wrap="none" rtlCol="0">
            <a:spAutoFit/>
          </a:bodyPr>
          <a:lstStyle/>
          <a:p>
            <a:r>
              <a:rPr lang="en-US" dirty="0"/>
              <a:t>FBD/EFD of rigid body </a:t>
            </a:r>
            <a:r>
              <a:rPr lang="en-US" dirty="0">
                <a:solidFill>
                  <a:srgbClr val="0070C0"/>
                </a:solidFill>
              </a:rPr>
              <a:t>1</a:t>
            </a:r>
            <a:r>
              <a:rPr lang="en-US" dirty="0"/>
              <a:t>  + FBD/EFD of rigid body </a:t>
            </a:r>
            <a:r>
              <a:rPr lang="en-US" dirty="0">
                <a:solidFill>
                  <a:srgbClr val="0070C0"/>
                </a:solidFill>
              </a:rPr>
              <a:t>2</a:t>
            </a:r>
            <a:endParaRPr lang="en-SG" dirty="0">
              <a:solidFill>
                <a:srgbClr val="0070C0"/>
              </a:solidFill>
            </a:endParaRPr>
          </a:p>
        </p:txBody>
      </p:sp>
      <p:sp>
        <p:nvSpPr>
          <p:cNvPr id="14" name="TextBox 13">
            <a:extLst>
              <a:ext uri="{FF2B5EF4-FFF2-40B4-BE49-F238E27FC236}">
                <a16:creationId xmlns:a16="http://schemas.microsoft.com/office/drawing/2014/main" id="{E1027F2C-D5B1-4FDB-A3D2-821343AE49A9}"/>
              </a:ext>
            </a:extLst>
          </p:cNvPr>
          <p:cNvSpPr txBox="1"/>
          <p:nvPr/>
        </p:nvSpPr>
        <p:spPr>
          <a:xfrm>
            <a:off x="1295668" y="5830043"/>
            <a:ext cx="3524170" cy="369332"/>
          </a:xfrm>
          <a:prstGeom prst="rect">
            <a:avLst/>
          </a:prstGeom>
          <a:noFill/>
        </p:spPr>
        <p:txBody>
          <a:bodyPr wrap="none" rtlCol="0">
            <a:spAutoFit/>
          </a:bodyPr>
          <a:lstStyle/>
          <a:p>
            <a:r>
              <a:rPr lang="en-US" dirty="0"/>
              <a:t>Kinematic analysis + kinetic analysis</a:t>
            </a:r>
            <a:endParaRPr lang="en-SG" dirty="0"/>
          </a:p>
        </p:txBody>
      </p:sp>
    </p:spTree>
    <p:extLst>
      <p:ext uri="{BB962C8B-B14F-4D97-AF65-F5344CB8AC3E}">
        <p14:creationId xmlns:p14="http://schemas.microsoft.com/office/powerpoint/2010/main" val="6090614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41761" y="893621"/>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4" descr="http://www.nus.edu.sg/identity/images/identity/logo/fullcolo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9BF28668-276B-45C1-A181-AEB78CCD96EB}" type="slidenum">
              <a:rPr lang="en-SG" smtClean="0"/>
              <a:t>59</a:t>
            </a:fld>
            <a:endParaRPr lang="en-SG" dirty="0"/>
          </a:p>
        </p:txBody>
      </p:sp>
      <p:sp>
        <p:nvSpPr>
          <p:cNvPr id="9" name="TextBox 8">
            <a:extLst>
              <a:ext uri="{FF2B5EF4-FFF2-40B4-BE49-F238E27FC236}">
                <a16:creationId xmlns:a16="http://schemas.microsoft.com/office/drawing/2014/main" id="{AD4723E7-5BE3-4287-BAE2-C66C946C4FDE}"/>
              </a:ext>
            </a:extLst>
          </p:cNvPr>
          <p:cNvSpPr txBox="1"/>
          <p:nvPr/>
        </p:nvSpPr>
        <p:spPr>
          <a:xfrm>
            <a:off x="0" y="-124055"/>
            <a:ext cx="5476473" cy="928661"/>
          </a:xfrm>
          <a:prstGeom prst="rect">
            <a:avLst/>
          </a:prstGeom>
          <a:noFill/>
        </p:spPr>
        <p:txBody>
          <a:bodyPr wrap="square" lIns="720000" tIns="360000" rIns="180000" bIns="72000" rtlCol="0" anchor="ctr">
            <a:spAutoFit/>
          </a:bodyPr>
          <a:lstStyle/>
          <a:p>
            <a:pPr>
              <a:spcBef>
                <a:spcPts val="600"/>
              </a:spcBef>
              <a:spcAft>
                <a:spcPts val="600"/>
              </a:spcAft>
            </a:pPr>
            <a:r>
              <a:rPr lang="en-US" sz="3200" b="1" dirty="0">
                <a:latin typeface="Arial" panose="020B0604020202020204" pitchFamily="34" charset="0"/>
                <a:cs typeface="Arial" panose="020B0604020202020204" pitchFamily="34" charset="0"/>
              </a:rPr>
              <a:t>Q4 (solution)</a:t>
            </a:r>
            <a:endParaRPr lang="en-SG" sz="3200" b="1" dirty="0">
              <a:latin typeface="Arial" panose="020B0604020202020204" pitchFamily="34" charset="0"/>
              <a:cs typeface="Arial" panose="020B0604020202020204" pitchFamily="34" charset="0"/>
            </a:endParaRPr>
          </a:p>
        </p:txBody>
      </p:sp>
      <p:sp>
        <p:nvSpPr>
          <p:cNvPr id="21" name="TextBox 8">
            <a:extLst>
              <a:ext uri="{FF2B5EF4-FFF2-40B4-BE49-F238E27FC236}">
                <a16:creationId xmlns:a16="http://schemas.microsoft.com/office/drawing/2014/main" id="{B39C9459-DD75-4B07-A74D-9C4015F06044}"/>
              </a:ext>
            </a:extLst>
          </p:cNvPr>
          <p:cNvSpPr txBox="1"/>
          <p:nvPr/>
        </p:nvSpPr>
        <p:spPr>
          <a:xfrm>
            <a:off x="401292" y="982637"/>
            <a:ext cx="1685077" cy="523220"/>
          </a:xfrm>
          <a:prstGeom prst="rect">
            <a:avLst/>
          </a:prstGeom>
          <a:noFill/>
        </p:spPr>
        <p:txBody>
          <a:bodyPr wrap="none" rtlCol="0">
            <a:spAutoFit/>
          </a:bodyPr>
          <a:lstStyle/>
          <a:p>
            <a:r>
              <a:rPr lang="en-US" sz="2800" b="1" dirty="0">
                <a:solidFill>
                  <a:srgbClr val="0070C0"/>
                </a:solidFill>
                <a:latin typeface="Arial" panose="020B0604020202020204" pitchFamily="34" charset="0"/>
                <a:cs typeface="Arial" panose="020B0604020202020204" pitchFamily="34" charset="0"/>
              </a:rPr>
              <a:t>Execute:</a:t>
            </a:r>
            <a:endParaRPr lang="en-SG" sz="2800" b="1" dirty="0">
              <a:solidFill>
                <a:srgbClr val="0070C0"/>
              </a:solidFill>
              <a:latin typeface="Arial" panose="020B0604020202020204" pitchFamily="34" charset="0"/>
              <a:cs typeface="Arial" panose="020B0604020202020204" pitchFamily="34" charset="0"/>
            </a:endParaRPr>
          </a:p>
        </p:txBody>
      </p:sp>
      <p:pic>
        <p:nvPicPr>
          <p:cNvPr id="11" name="图片 10">
            <a:extLst>
              <a:ext uri="{FF2B5EF4-FFF2-40B4-BE49-F238E27FC236}">
                <a16:creationId xmlns:a16="http://schemas.microsoft.com/office/drawing/2014/main" id="{E6DAD3A3-DE0A-478E-B551-0AE71C2AD8F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5097" y="977279"/>
            <a:ext cx="4679856" cy="2693018"/>
          </a:xfrm>
          <a:prstGeom prst="rect">
            <a:avLst/>
          </a:prstGeom>
        </p:spPr>
      </p:pic>
      <p:pic>
        <p:nvPicPr>
          <p:cNvPr id="13" name="图片 12">
            <a:extLst>
              <a:ext uri="{FF2B5EF4-FFF2-40B4-BE49-F238E27FC236}">
                <a16:creationId xmlns:a16="http://schemas.microsoft.com/office/drawing/2014/main" id="{F9D3EB5F-BFAA-4C90-AEA1-3DA8DF9D1E4C}"/>
              </a:ext>
            </a:extLst>
          </p:cNvPr>
          <p:cNvPicPr>
            <a:picLocks noChangeAspect="1"/>
          </p:cNvPicPr>
          <p:nvPr/>
        </p:nvPicPr>
        <p:blipFill rotWithShape="1">
          <a:blip r:embed="rId4">
            <a:extLst>
              <a:ext uri="{28A0092B-C50C-407E-A947-70E740481C1C}">
                <a14:useLocalDpi xmlns:a14="http://schemas.microsoft.com/office/drawing/2010/main" val="0"/>
              </a:ext>
            </a:extLst>
          </a:blip>
          <a:srcRect l="39897"/>
          <a:stretch/>
        </p:blipFill>
        <p:spPr>
          <a:xfrm>
            <a:off x="5359785" y="4037487"/>
            <a:ext cx="4546214" cy="1996055"/>
          </a:xfrm>
          <a:prstGeom prst="rect">
            <a:avLst/>
          </a:prstGeom>
        </p:spPr>
      </p:pic>
      <p:sp>
        <p:nvSpPr>
          <p:cNvPr id="35" name="文本框 34">
            <a:extLst>
              <a:ext uri="{FF2B5EF4-FFF2-40B4-BE49-F238E27FC236}">
                <a16:creationId xmlns:a16="http://schemas.microsoft.com/office/drawing/2014/main" id="{80C24C01-53A7-477F-BB73-1A99B5CA774A}"/>
              </a:ext>
            </a:extLst>
          </p:cNvPr>
          <p:cNvSpPr txBox="1"/>
          <p:nvPr/>
        </p:nvSpPr>
        <p:spPr>
          <a:xfrm>
            <a:off x="260908" y="1665729"/>
            <a:ext cx="495465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sng"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Kinematics analysis:</a:t>
            </a:r>
            <a:endParaRPr kumimoji="0" lang="zh-CN" altLang="en-US" sz="2800" b="1" i="0" u="sng" strike="noStrike" kern="1200" cap="none" spc="0" normalizeH="0" baseline="0" noProof="0" dirty="0">
              <a:ln>
                <a:noFill/>
              </a:ln>
              <a:solidFill>
                <a:srgbClr val="C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260908" y="3776239"/>
                <a:ext cx="4191000" cy="923330"/>
              </a:xfrm>
              <a:prstGeom prst="rect">
                <a:avLst/>
              </a:prstGeom>
              <a:noFill/>
            </p:spPr>
            <p:txBody>
              <a:bodyPr wrap="square" rtlCol="0">
                <a:spAutoFit/>
              </a:bodyPr>
              <a:lstStyle/>
              <a:p>
                <a:r>
                  <a:rPr lang="en-SG" dirty="0">
                    <a:solidFill>
                      <a:srgbClr val="0070C0"/>
                    </a:solidFill>
                    <a:latin typeface="Times New Roman" panose="02020603050405020304" pitchFamily="18" charset="0"/>
                    <a:cs typeface="Times New Roman" panose="02020603050405020304" pitchFamily="18" charset="0"/>
                  </a:rPr>
                  <a:t>(Part 1) </a:t>
                </a:r>
                <a:r>
                  <a:rPr lang="en-SG" i="1" dirty="0">
                    <a:latin typeface="Times New Roman" panose="02020603050405020304" pitchFamily="18" charset="0"/>
                    <a:cs typeface="Times New Roman" panose="02020603050405020304" pitchFamily="18" charset="0"/>
                  </a:rPr>
                  <a:t>C</a:t>
                </a:r>
                <a:r>
                  <a:rPr lang="en-SG" dirty="0">
                    <a:latin typeface="Times New Roman" panose="02020603050405020304" pitchFamily="18" charset="0"/>
                    <a:cs typeface="Times New Roman" panose="02020603050405020304" pitchFamily="18" charset="0"/>
                  </a:rPr>
                  <a:t> is the mass centre of the disk. Its linear acceleration is zero as it is fixed.</a:t>
                </a:r>
              </a:p>
              <a:p>
                <a:pPr/>
                <a14:m>
                  <m:oMathPara xmlns:m="http://schemas.openxmlformats.org/officeDocument/2006/math">
                    <m:oMathParaPr>
                      <m:jc m:val="centerGroup"/>
                    </m:oMathParaPr>
                    <m:oMath xmlns:m="http://schemas.openxmlformats.org/officeDocument/2006/math">
                      <m:sSub>
                        <m:sSubPr>
                          <m:ctrlPr>
                            <a:rPr lang="en-SG" i="1">
                              <a:latin typeface="Cambria Math" panose="02040503050406030204" pitchFamily="18" charset="0"/>
                              <a:cs typeface="Times New Roman" panose="02020603050405020304" pitchFamily="18" charset="0"/>
                            </a:rPr>
                          </m:ctrlPr>
                        </m:sSubPr>
                        <m:e>
                          <m:bar>
                            <m:barPr>
                              <m:pos m:val="top"/>
                              <m:ctrlPr>
                                <a:rPr lang="en-SG" i="1">
                                  <a:latin typeface="Cambria Math" panose="02040503050406030204" pitchFamily="18" charset="0"/>
                                  <a:cs typeface="Times New Roman" panose="02020603050405020304" pitchFamily="18" charset="0"/>
                                </a:rPr>
                              </m:ctrlPr>
                            </m:barPr>
                            <m:e>
                              <m:r>
                                <a:rPr lang="en-SG" i="1">
                                  <a:latin typeface="Cambria Math" panose="02040503050406030204" pitchFamily="18" charset="0"/>
                                  <a:cs typeface="Times New Roman" panose="02020603050405020304" pitchFamily="18" charset="0"/>
                                </a:rPr>
                                <m:t>𝑎</m:t>
                              </m:r>
                            </m:e>
                          </m:bar>
                        </m:e>
                        <m:sub>
                          <m:r>
                            <a:rPr lang="en-US" b="0" i="1" smtClean="0">
                              <a:latin typeface="Cambria Math" panose="02040503050406030204" pitchFamily="18" charset="0"/>
                              <a:cs typeface="Times New Roman" panose="02020603050405020304" pitchFamily="18" charset="0"/>
                            </a:rPr>
                            <m:t>𝐶</m:t>
                          </m:r>
                        </m:sub>
                      </m:sSub>
                      <m:r>
                        <a:rPr lang="en-US" b="0" i="1" smtClean="0">
                          <a:latin typeface="Cambria Math" panose="02040503050406030204" pitchFamily="18" charset="0"/>
                          <a:cs typeface="Times New Roman" panose="02020603050405020304" pitchFamily="18" charset="0"/>
                        </a:rPr>
                        <m:t>=0⇒</m:t>
                      </m:r>
                      <m:r>
                        <a:rPr lang="en-SG" i="1">
                          <a:latin typeface="Cambria Math" panose="02040503050406030204" pitchFamily="18" charset="0"/>
                          <a:cs typeface="Times New Roman" panose="02020603050405020304" pitchFamily="18" charset="0"/>
                        </a:rPr>
                        <m:t> </m:t>
                      </m:r>
                      <m:sSub>
                        <m:sSubPr>
                          <m:ctrlPr>
                            <a:rPr lang="en-SG" i="1" smtClean="0">
                              <a:latin typeface="Cambria Math" panose="02040503050406030204" pitchFamily="18" charset="0"/>
                              <a:cs typeface="Times New Roman" panose="02020603050405020304" pitchFamily="18" charset="0"/>
                            </a:rPr>
                          </m:ctrlPr>
                        </m:sSubPr>
                        <m:e>
                          <m:bar>
                            <m:barPr>
                              <m:pos m:val="top"/>
                              <m:ctrlPr>
                                <a:rPr lang="en-SG" i="1" smtClean="0">
                                  <a:latin typeface="Cambria Math" panose="02040503050406030204" pitchFamily="18" charset="0"/>
                                  <a:cs typeface="Times New Roman" panose="02020603050405020304" pitchFamily="18" charset="0"/>
                                </a:rPr>
                              </m:ctrlPr>
                            </m:barPr>
                            <m:e>
                              <m:r>
                                <a:rPr lang="en-SG" i="1">
                                  <a:latin typeface="Cambria Math" panose="02040503050406030204" pitchFamily="18" charset="0"/>
                                  <a:cs typeface="Times New Roman" panose="02020603050405020304" pitchFamily="18" charset="0"/>
                                </a:rPr>
                                <m:t>𝑎</m:t>
                              </m:r>
                            </m:e>
                          </m:bar>
                        </m:e>
                        <m:sub>
                          <m:r>
                            <a:rPr lang="en-SG" b="0" i="1" smtClean="0">
                              <a:latin typeface="Cambria Math" panose="02040503050406030204" pitchFamily="18" charset="0"/>
                              <a:cs typeface="Times New Roman" panose="02020603050405020304" pitchFamily="18" charset="0"/>
                            </a:rPr>
                            <m:t>𝑛</m:t>
                          </m:r>
                        </m:sub>
                      </m:sSub>
                      <m:r>
                        <a:rPr lang="en-SG" b="0" i="1" smtClean="0">
                          <a:latin typeface="Cambria Math" panose="02040503050406030204" pitchFamily="18" charset="0"/>
                          <a:cs typeface="Times New Roman" panose="02020603050405020304" pitchFamily="18" charset="0"/>
                        </a:rPr>
                        <m:t>=</m:t>
                      </m:r>
                      <m:sSub>
                        <m:sSubPr>
                          <m:ctrlPr>
                            <a:rPr lang="en-SG" i="1">
                              <a:latin typeface="Cambria Math" panose="02040503050406030204" pitchFamily="18" charset="0"/>
                              <a:cs typeface="Times New Roman" panose="02020603050405020304" pitchFamily="18" charset="0"/>
                            </a:rPr>
                          </m:ctrlPr>
                        </m:sSubPr>
                        <m:e>
                          <m:bar>
                            <m:barPr>
                              <m:pos m:val="top"/>
                              <m:ctrlPr>
                                <a:rPr lang="en-SG" i="1">
                                  <a:latin typeface="Cambria Math" panose="02040503050406030204" pitchFamily="18" charset="0"/>
                                  <a:cs typeface="Times New Roman" panose="02020603050405020304" pitchFamily="18" charset="0"/>
                                </a:rPr>
                              </m:ctrlPr>
                            </m:barPr>
                            <m:e>
                              <m:r>
                                <a:rPr lang="en-SG" i="1">
                                  <a:latin typeface="Cambria Math" panose="02040503050406030204" pitchFamily="18" charset="0"/>
                                  <a:cs typeface="Times New Roman" panose="02020603050405020304" pitchFamily="18" charset="0"/>
                                </a:rPr>
                                <m:t>𝑎</m:t>
                              </m:r>
                            </m:e>
                          </m:bar>
                        </m:e>
                        <m:sub>
                          <m:r>
                            <a:rPr lang="en-SG" b="0" i="1" smtClean="0">
                              <a:latin typeface="Cambria Math" panose="02040503050406030204" pitchFamily="18" charset="0"/>
                              <a:cs typeface="Times New Roman" panose="02020603050405020304" pitchFamily="18" charset="0"/>
                            </a:rPr>
                            <m:t>𝑡</m:t>
                          </m:r>
                        </m:sub>
                      </m:sSub>
                      <m:r>
                        <a:rPr lang="en-SG" b="0" i="1" smtClean="0">
                          <a:latin typeface="Cambria Math" panose="02040503050406030204" pitchFamily="18" charset="0"/>
                          <a:cs typeface="Times New Roman" panose="02020603050405020304" pitchFamily="18" charset="0"/>
                        </a:rPr>
                        <m:t>=0</m:t>
                      </m:r>
                    </m:oMath>
                  </m:oMathPara>
                </a14:m>
                <a:endParaRPr lang="en-SG"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60908" y="3776239"/>
                <a:ext cx="4191000" cy="923330"/>
              </a:xfrm>
              <a:prstGeom prst="rect">
                <a:avLst/>
              </a:prstGeom>
              <a:blipFill>
                <a:blip r:embed="rId5"/>
                <a:stretch>
                  <a:fillRect l="-1310" t="-3289" r="-1019"/>
                </a:stretch>
              </a:blipFill>
            </p:spPr>
            <p:txBody>
              <a:bodyPr/>
              <a:lstStyle/>
              <a:p>
                <a:r>
                  <a:rPr lang="en-SG">
                    <a:noFill/>
                  </a:rPr>
                  <a:t> </a:t>
                </a:r>
              </a:p>
            </p:txBody>
          </p:sp>
        </mc:Fallback>
      </mc:AlternateContent>
      <p:sp>
        <p:nvSpPr>
          <p:cNvPr id="4" name="Rectangle 3"/>
          <p:cNvSpPr/>
          <p:nvPr/>
        </p:nvSpPr>
        <p:spPr>
          <a:xfrm>
            <a:off x="541761" y="3116531"/>
            <a:ext cx="3227102" cy="369332"/>
          </a:xfrm>
          <a:prstGeom prst="rect">
            <a:avLst/>
          </a:prstGeom>
        </p:spPr>
        <p:txBody>
          <a:bodyPr wrap="none">
            <a:spAutoFit/>
          </a:bodyPr>
          <a:lstStyle/>
          <a:p>
            <a:r>
              <a:rPr lang="en-SG" dirty="0">
                <a:latin typeface="Times New Roman" panose="02020603050405020304" pitchFamily="18" charset="0"/>
                <a:cs typeface="Times New Roman" panose="02020603050405020304" pitchFamily="18" charset="0"/>
              </a:rPr>
              <a:t>Two rigid bodies: a disk and rod.</a:t>
            </a:r>
          </a:p>
        </p:txBody>
      </p:sp>
      <p:sp>
        <p:nvSpPr>
          <p:cNvPr id="5" name="Rectangle 4"/>
          <p:cNvSpPr/>
          <p:nvPr/>
        </p:nvSpPr>
        <p:spPr>
          <a:xfrm>
            <a:off x="5727534" y="3766990"/>
            <a:ext cx="3814227" cy="646331"/>
          </a:xfrm>
          <a:prstGeom prst="rect">
            <a:avLst/>
          </a:prstGeom>
        </p:spPr>
        <p:txBody>
          <a:bodyPr wrap="square">
            <a:spAutoFit/>
          </a:bodyPr>
          <a:lstStyle/>
          <a:p>
            <a:r>
              <a:rPr lang="en-SG" dirty="0">
                <a:solidFill>
                  <a:srgbClr val="0070C0"/>
                </a:solidFill>
                <a:latin typeface="Times New Roman" panose="02020603050405020304" pitchFamily="18" charset="0"/>
                <a:cs typeface="Times New Roman" panose="02020603050405020304" pitchFamily="18" charset="0"/>
              </a:rPr>
              <a:t>(Part 2) </a:t>
            </a:r>
            <a:r>
              <a:rPr lang="en-SG" i="1" dirty="0">
                <a:latin typeface="Times New Roman" panose="02020603050405020304" pitchFamily="18" charset="0"/>
                <a:cs typeface="Times New Roman" panose="02020603050405020304" pitchFamily="18" charset="0"/>
              </a:rPr>
              <a:t>G</a:t>
            </a:r>
            <a:r>
              <a:rPr lang="en-SG" dirty="0">
                <a:latin typeface="Times New Roman" panose="02020603050405020304" pitchFamily="18" charset="0"/>
                <a:cs typeface="Times New Roman" panose="02020603050405020304" pitchFamily="18" charset="0"/>
              </a:rPr>
              <a:t> is the mass centre of the rod. Its linear acceleration components are</a:t>
            </a:r>
            <a:endParaRPr lang="en-SG" dirty="0"/>
          </a:p>
        </p:txBody>
      </p:sp>
      <p:sp>
        <p:nvSpPr>
          <p:cNvPr id="8" name="Rectangle 7">
            <a:extLst>
              <a:ext uri="{FF2B5EF4-FFF2-40B4-BE49-F238E27FC236}">
                <a16:creationId xmlns:a16="http://schemas.microsoft.com/office/drawing/2014/main" id="{5790609C-DF06-4F2A-9991-BAA7DF43B1AB}"/>
              </a:ext>
            </a:extLst>
          </p:cNvPr>
          <p:cNvSpPr/>
          <p:nvPr/>
        </p:nvSpPr>
        <p:spPr>
          <a:xfrm>
            <a:off x="260908" y="2188949"/>
            <a:ext cx="3538148" cy="369332"/>
          </a:xfrm>
          <a:prstGeom prst="rect">
            <a:avLst/>
          </a:prstGeom>
        </p:spPr>
        <p:txBody>
          <a:bodyPr wrap="none">
            <a:spAutoFit/>
          </a:bodyPr>
          <a:lstStyle/>
          <a:p>
            <a:r>
              <a:rPr lang="en-SG" dirty="0">
                <a:solidFill>
                  <a:srgbClr val="C00000"/>
                </a:solidFill>
                <a:latin typeface="Times New Roman" panose="02020603050405020304" pitchFamily="18" charset="0"/>
                <a:cs typeface="Times New Roman" panose="02020603050405020304" pitchFamily="18" charset="0"/>
              </a:rPr>
              <a:t>(find relationship between </a:t>
            </a:r>
            <a:r>
              <a:rPr lang="en-SG" i="1" dirty="0">
                <a:solidFill>
                  <a:srgbClr val="C00000"/>
                </a:solidFill>
                <a:latin typeface="Times New Roman" panose="02020603050405020304" pitchFamily="18" charset="0"/>
                <a:cs typeface="Times New Roman" panose="02020603050405020304" pitchFamily="18" charset="0"/>
              </a:rPr>
              <a:t>a</a:t>
            </a:r>
            <a:r>
              <a:rPr lang="en-SG" dirty="0">
                <a:solidFill>
                  <a:srgbClr val="C00000"/>
                </a:solidFill>
                <a:latin typeface="Times New Roman" panose="02020603050405020304" pitchFamily="18" charset="0"/>
                <a:cs typeface="Times New Roman" panose="02020603050405020304" pitchFamily="18" charset="0"/>
              </a:rPr>
              <a:t> and </a:t>
            </a:r>
            <a:r>
              <a:rPr lang="el-GR" dirty="0">
                <a:solidFill>
                  <a:srgbClr val="C00000"/>
                </a:solidFill>
                <a:latin typeface="Times New Roman" panose="02020603050405020304" pitchFamily="18" charset="0"/>
                <a:cs typeface="Times New Roman" panose="02020603050405020304" pitchFamily="18" charset="0"/>
              </a:rPr>
              <a:t>α</a:t>
            </a:r>
            <a:r>
              <a:rPr lang="en-US" dirty="0">
                <a:solidFill>
                  <a:srgbClr val="C00000"/>
                </a:solidFill>
                <a:latin typeface="Times New Roman" panose="02020603050405020304" pitchFamily="18" charset="0"/>
                <a:cs typeface="Times New Roman" panose="02020603050405020304" pitchFamily="18" charset="0"/>
              </a:rPr>
              <a:t>)</a:t>
            </a:r>
            <a:endParaRPr lang="en-SG" dirty="0"/>
          </a:p>
        </p:txBody>
      </p:sp>
      <mc:AlternateContent xmlns:mc="http://schemas.openxmlformats.org/markup-compatibility/2006" xmlns:p14="http://schemas.microsoft.com/office/powerpoint/2010/main">
        <mc:Choice Requires="p14">
          <p:contentPart p14:bwMode="auto" r:id="rId6">
            <p14:nvContentPartPr>
              <p14:cNvPr id="38" name="Ink 37">
                <a:extLst>
                  <a:ext uri="{FF2B5EF4-FFF2-40B4-BE49-F238E27FC236}">
                    <a16:creationId xmlns:a16="http://schemas.microsoft.com/office/drawing/2014/main" id="{0E594C00-8174-4412-980C-ACA91DF2F577}"/>
                  </a:ext>
                </a:extLst>
              </p14:cNvPr>
              <p14:cNvContentPartPr/>
              <p14:nvPr/>
            </p14:nvContentPartPr>
            <p14:xfrm>
              <a:off x="5441515" y="2133706"/>
              <a:ext cx="57960" cy="64080"/>
            </p14:xfrm>
          </p:contentPart>
        </mc:Choice>
        <mc:Fallback xmlns="">
          <p:pic>
            <p:nvPicPr>
              <p:cNvPr id="38" name="Ink 37">
                <a:extLst>
                  <a:ext uri="{FF2B5EF4-FFF2-40B4-BE49-F238E27FC236}">
                    <a16:creationId xmlns:a16="http://schemas.microsoft.com/office/drawing/2014/main" id="{0E594C00-8174-4412-980C-ACA91DF2F577}"/>
                  </a:ext>
                </a:extLst>
              </p:cNvPr>
              <p:cNvPicPr/>
              <p:nvPr/>
            </p:nvPicPr>
            <p:blipFill>
              <a:blip r:embed="rId7"/>
              <a:stretch>
                <a:fillRect/>
              </a:stretch>
            </p:blipFill>
            <p:spPr>
              <a:xfrm>
                <a:off x="5432875" y="2125066"/>
                <a:ext cx="756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9" name="Ink 38">
                <a:extLst>
                  <a:ext uri="{FF2B5EF4-FFF2-40B4-BE49-F238E27FC236}">
                    <a16:creationId xmlns:a16="http://schemas.microsoft.com/office/drawing/2014/main" id="{ED5D98E2-D9FA-42CD-A09E-1A4CFADF6EC9}"/>
                  </a:ext>
                </a:extLst>
              </p14:cNvPr>
              <p14:cNvContentPartPr/>
              <p14:nvPr/>
            </p14:nvContentPartPr>
            <p14:xfrm>
              <a:off x="5203555" y="2241706"/>
              <a:ext cx="1107360" cy="828720"/>
            </p14:xfrm>
          </p:contentPart>
        </mc:Choice>
        <mc:Fallback xmlns="">
          <p:pic>
            <p:nvPicPr>
              <p:cNvPr id="39" name="Ink 38">
                <a:extLst>
                  <a:ext uri="{FF2B5EF4-FFF2-40B4-BE49-F238E27FC236}">
                    <a16:creationId xmlns:a16="http://schemas.microsoft.com/office/drawing/2014/main" id="{ED5D98E2-D9FA-42CD-A09E-1A4CFADF6EC9}"/>
                  </a:ext>
                </a:extLst>
              </p:cNvPr>
              <p:cNvPicPr/>
              <p:nvPr/>
            </p:nvPicPr>
            <p:blipFill>
              <a:blip r:embed="rId9"/>
              <a:stretch>
                <a:fillRect/>
              </a:stretch>
            </p:blipFill>
            <p:spPr>
              <a:xfrm>
                <a:off x="5194915" y="2233062"/>
                <a:ext cx="1125000" cy="84636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AEA0CFE6-3DAA-4097-A898-FF07ADCE42AF}"/>
                  </a:ext>
                </a:extLst>
              </p14:cNvPr>
              <p14:cNvContentPartPr/>
              <p14:nvPr/>
            </p14:nvContentPartPr>
            <p14:xfrm>
              <a:off x="2830420" y="2307586"/>
              <a:ext cx="83520" cy="4320"/>
            </p14:xfrm>
          </p:contentPart>
        </mc:Choice>
        <mc:Fallback xmlns="">
          <p:pic>
            <p:nvPicPr>
              <p:cNvPr id="40" name="Ink 39">
                <a:extLst>
                  <a:ext uri="{FF2B5EF4-FFF2-40B4-BE49-F238E27FC236}">
                    <a16:creationId xmlns:a16="http://schemas.microsoft.com/office/drawing/2014/main" id="{AEA0CFE6-3DAA-4097-A898-FF07ADCE42AF}"/>
                  </a:ext>
                </a:extLst>
              </p:cNvPr>
              <p:cNvPicPr/>
              <p:nvPr/>
            </p:nvPicPr>
            <p:blipFill>
              <a:blip r:embed="rId11"/>
              <a:stretch>
                <a:fillRect/>
              </a:stretch>
            </p:blipFill>
            <p:spPr>
              <a:xfrm>
                <a:off x="2821420" y="2298586"/>
                <a:ext cx="101160" cy="21960"/>
              </a:xfrm>
              <a:prstGeom prst="rect">
                <a:avLst/>
              </a:prstGeom>
            </p:spPr>
          </p:pic>
        </mc:Fallback>
      </mc:AlternateContent>
    </p:spTree>
    <p:extLst>
      <p:ext uri="{BB962C8B-B14F-4D97-AF65-F5344CB8AC3E}">
        <p14:creationId xmlns:p14="http://schemas.microsoft.com/office/powerpoint/2010/main" val="2875498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90500" y="-219601"/>
            <a:ext cx="7734299"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Introduction: Plane motion of rigid bodies</a:t>
            </a:r>
          </a:p>
        </p:txBody>
      </p:sp>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6</a:t>
            </a:fld>
            <a:endParaRPr lang="en-US" altLang="en-US"/>
          </a:p>
        </p:txBody>
      </p:sp>
      <p:sp>
        <p:nvSpPr>
          <p:cNvPr id="29" name="Text Box 6"/>
          <p:cNvSpPr txBox="1">
            <a:spLocks noChangeArrowheads="1"/>
          </p:cNvSpPr>
          <p:nvPr/>
        </p:nvSpPr>
        <p:spPr bwMode="auto">
          <a:xfrm>
            <a:off x="585217" y="1034067"/>
            <a:ext cx="8058437"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690563" indent="-233363">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dirty="0"/>
              <a:t>Results of this chapter will be restricted to:</a:t>
            </a:r>
          </a:p>
          <a:p>
            <a:pPr lvl="1" eaLnBrk="1" hangingPunct="1">
              <a:buFontTx/>
              <a:buChar char="-"/>
            </a:pPr>
            <a:r>
              <a:rPr lang="en-US" altLang="en-US" dirty="0"/>
              <a:t>plane motion of rigid bodies</a:t>
            </a:r>
          </a:p>
          <a:p>
            <a:pPr lvl="1" eaLnBrk="1" hangingPunct="1">
              <a:buFontTx/>
              <a:buChar char="-"/>
            </a:pPr>
            <a:r>
              <a:rPr lang="en-US" altLang="en-US" dirty="0"/>
              <a:t>rigid bodies consisting of plane slabs </a:t>
            </a:r>
            <a:r>
              <a:rPr lang="en-US" altLang="en-US" b="1" dirty="0"/>
              <a:t>or</a:t>
            </a:r>
            <a:r>
              <a:rPr lang="en-US" altLang="en-US" dirty="0"/>
              <a:t> bodies which are symmetrical with respect to the reference plane (having a mirror symmetry).</a:t>
            </a:r>
          </a:p>
        </p:txBody>
      </p:sp>
      <p:sp>
        <p:nvSpPr>
          <p:cNvPr id="7" name="TextBox 6"/>
          <p:cNvSpPr txBox="1"/>
          <p:nvPr/>
        </p:nvSpPr>
        <p:spPr>
          <a:xfrm>
            <a:off x="6552782" y="3285679"/>
            <a:ext cx="3226200" cy="1477328"/>
          </a:xfrm>
          <a:prstGeom prst="rect">
            <a:avLst/>
          </a:prstGeom>
          <a:noFill/>
        </p:spPr>
        <p:txBody>
          <a:bodyPr wrap="square" rtlCol="0">
            <a:spAutoFit/>
          </a:bodyPr>
          <a:lstStyle/>
          <a:p>
            <a:r>
              <a:rPr lang="en-SG" b="1" dirty="0">
                <a:solidFill>
                  <a:srgbClr val="0000FF"/>
                </a:solidFill>
              </a:rPr>
              <a:t>Note</a:t>
            </a:r>
            <a:r>
              <a:rPr lang="en-SG" dirty="0">
                <a:solidFill>
                  <a:srgbClr val="0000FF"/>
                </a:solidFill>
              </a:rPr>
              <a:t>: motion is two-dimensional, but the rigid body may not be a 2D thin plate. For example, a rod is welded to a solid sphere at point </a:t>
            </a:r>
            <a:r>
              <a:rPr lang="en-SG" i="1" dirty="0">
                <a:solidFill>
                  <a:srgbClr val="0000FF"/>
                </a:solidFill>
              </a:rPr>
              <a:t>A</a:t>
            </a:r>
            <a:r>
              <a:rPr lang="en-SG" dirty="0">
                <a:solidFill>
                  <a:srgbClr val="0000FF"/>
                </a:solidFill>
              </a:rPr>
              <a:t>.</a:t>
            </a:r>
          </a:p>
        </p:txBody>
      </p:sp>
      <p:grpSp>
        <p:nvGrpSpPr>
          <p:cNvPr id="27" name="Group 26"/>
          <p:cNvGrpSpPr/>
          <p:nvPr/>
        </p:nvGrpSpPr>
        <p:grpSpPr>
          <a:xfrm>
            <a:off x="4614435" y="2525421"/>
            <a:ext cx="1829625" cy="3360381"/>
            <a:chOff x="8360879" y="3312746"/>
            <a:chExt cx="1829625" cy="3360381"/>
          </a:xfrm>
        </p:grpSpPr>
        <p:grpSp>
          <p:nvGrpSpPr>
            <p:cNvPr id="25" name="Group 24"/>
            <p:cNvGrpSpPr/>
            <p:nvPr/>
          </p:nvGrpSpPr>
          <p:grpSpPr>
            <a:xfrm>
              <a:off x="8360879" y="3312746"/>
              <a:ext cx="1829625" cy="3360381"/>
              <a:chOff x="8360879" y="3333294"/>
              <a:chExt cx="1829625" cy="3360381"/>
            </a:xfrm>
          </p:grpSpPr>
          <p:grpSp>
            <p:nvGrpSpPr>
              <p:cNvPr id="23" name="Group 22"/>
              <p:cNvGrpSpPr/>
              <p:nvPr/>
            </p:nvGrpSpPr>
            <p:grpSpPr>
              <a:xfrm>
                <a:off x="8360879" y="3333294"/>
                <a:ext cx="1829625" cy="3360381"/>
                <a:chOff x="8360879" y="3333294"/>
                <a:chExt cx="1829625" cy="3360381"/>
              </a:xfrm>
            </p:grpSpPr>
            <p:pic>
              <p:nvPicPr>
                <p:cNvPr id="9" name="Picture 8"/>
                <p:cNvPicPr>
                  <a:picLocks noChangeAspect="1"/>
                </p:cNvPicPr>
                <p:nvPr/>
              </p:nvPicPr>
              <p:blipFill>
                <a:blip r:embed="rId3"/>
                <a:stretch>
                  <a:fillRect/>
                </a:stretch>
              </p:blipFill>
              <p:spPr>
                <a:xfrm>
                  <a:off x="8360879" y="4093552"/>
                  <a:ext cx="1369782" cy="2166057"/>
                </a:xfrm>
                <a:prstGeom prst="rect">
                  <a:avLst/>
                </a:prstGeom>
              </p:spPr>
            </p:pic>
            <p:grpSp>
              <p:nvGrpSpPr>
                <p:cNvPr id="22" name="Group 21"/>
                <p:cNvGrpSpPr/>
                <p:nvPr/>
              </p:nvGrpSpPr>
              <p:grpSpPr>
                <a:xfrm>
                  <a:off x="8475178" y="3333294"/>
                  <a:ext cx="1715326" cy="3360381"/>
                  <a:chOff x="8475178" y="3333294"/>
                  <a:chExt cx="1715326" cy="3360381"/>
                </a:xfrm>
              </p:grpSpPr>
              <p:grpSp>
                <p:nvGrpSpPr>
                  <p:cNvPr id="20" name="Group 19"/>
                  <p:cNvGrpSpPr/>
                  <p:nvPr/>
                </p:nvGrpSpPr>
                <p:grpSpPr>
                  <a:xfrm>
                    <a:off x="8664215" y="3333294"/>
                    <a:ext cx="1526289" cy="3360381"/>
                    <a:chOff x="8664215" y="3333294"/>
                    <a:chExt cx="1526289" cy="3360381"/>
                  </a:xfrm>
                </p:grpSpPr>
                <p:cxnSp>
                  <p:nvCxnSpPr>
                    <p:cNvPr id="15" name="Straight Connector 14"/>
                    <p:cNvCxnSpPr/>
                    <p:nvPr/>
                  </p:nvCxnSpPr>
                  <p:spPr>
                    <a:xfrm>
                      <a:off x="8791575" y="3697189"/>
                      <a:ext cx="0" cy="2945160"/>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8664215" y="3333294"/>
                      <a:ext cx="1526289" cy="338554"/>
                    </a:xfrm>
                    <a:prstGeom prst="rect">
                      <a:avLst/>
                    </a:prstGeom>
                    <a:noFill/>
                  </p:spPr>
                  <p:txBody>
                    <a:bodyPr wrap="square" rtlCol="0">
                      <a:spAutoFit/>
                    </a:bodyPr>
                    <a:lstStyle/>
                    <a:p>
                      <a:r>
                        <a:rPr lang="en-SG" sz="1600" dirty="0"/>
                        <a:t>Mirror plane</a:t>
                      </a:r>
                    </a:p>
                  </p:txBody>
                </p:sp>
                <p:sp>
                  <p:nvSpPr>
                    <p:cNvPr id="17" name="Rectangle 16"/>
                    <p:cNvSpPr/>
                    <p:nvPr/>
                  </p:nvSpPr>
                  <p:spPr>
                    <a:xfrm>
                      <a:off x="8981546" y="6324343"/>
                      <a:ext cx="1193404" cy="369332"/>
                    </a:xfrm>
                    <a:prstGeom prst="rect">
                      <a:avLst/>
                    </a:prstGeom>
                  </p:spPr>
                  <p:txBody>
                    <a:bodyPr wrap="none">
                      <a:spAutoFit/>
                    </a:bodyPr>
                    <a:lstStyle/>
                    <a:p>
                      <a:r>
                        <a:rPr lang="en-SG" dirty="0"/>
                        <a:t>Plane view</a:t>
                      </a:r>
                    </a:p>
                  </p:txBody>
                </p:sp>
                <p:cxnSp>
                  <p:nvCxnSpPr>
                    <p:cNvPr id="19" name="Straight Arrow Connector 18"/>
                    <p:cNvCxnSpPr/>
                    <p:nvPr/>
                  </p:nvCxnSpPr>
                  <p:spPr>
                    <a:xfrm flipH="1">
                      <a:off x="8870201" y="3676641"/>
                      <a:ext cx="175569" cy="186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p:cNvSpPr txBox="1"/>
                  <p:nvPr/>
                </p:nvSpPr>
                <p:spPr>
                  <a:xfrm>
                    <a:off x="8475178" y="5732731"/>
                    <a:ext cx="336952" cy="369332"/>
                  </a:xfrm>
                  <a:prstGeom prst="rect">
                    <a:avLst/>
                  </a:prstGeom>
                  <a:noFill/>
                </p:spPr>
                <p:txBody>
                  <a:bodyPr wrap="none" rtlCol="0">
                    <a:spAutoFit/>
                  </a:bodyPr>
                  <a:lstStyle/>
                  <a:p>
                    <a:r>
                      <a:rPr lang="en-US" i="1" dirty="0"/>
                      <a:t>O</a:t>
                    </a:r>
                    <a:endParaRPr lang="en-SG" i="1" dirty="0"/>
                  </a:p>
                </p:txBody>
              </p:sp>
            </p:grpSp>
          </p:grpSp>
          <p:sp>
            <p:nvSpPr>
              <p:cNvPr id="24" name="Oval 23"/>
              <p:cNvSpPr/>
              <p:nvPr/>
            </p:nvSpPr>
            <p:spPr>
              <a:xfrm>
                <a:off x="8751186" y="4886325"/>
                <a:ext cx="66675" cy="666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Oval 29"/>
              <p:cNvSpPr/>
              <p:nvPr/>
            </p:nvSpPr>
            <p:spPr>
              <a:xfrm>
                <a:off x="8741661" y="5886450"/>
                <a:ext cx="66675" cy="6667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6" name="TextBox 25"/>
            <p:cNvSpPr txBox="1"/>
            <p:nvPr/>
          </p:nvSpPr>
          <p:spPr>
            <a:xfrm>
              <a:off x="8437333" y="4729311"/>
              <a:ext cx="309700" cy="369332"/>
            </a:xfrm>
            <a:prstGeom prst="rect">
              <a:avLst/>
            </a:prstGeom>
            <a:noFill/>
          </p:spPr>
          <p:txBody>
            <a:bodyPr wrap="none" rtlCol="0">
              <a:spAutoFit/>
            </a:bodyPr>
            <a:lstStyle/>
            <a:p>
              <a:r>
                <a:rPr lang="en-US" i="1" dirty="0"/>
                <a:t>B</a:t>
              </a:r>
              <a:endParaRPr lang="en-SG" i="1" dirty="0"/>
            </a:p>
          </p:txBody>
        </p:sp>
      </p:grpSp>
      <p:pic>
        <p:nvPicPr>
          <p:cNvPr id="32" name="Picture 31"/>
          <p:cNvPicPr>
            <a:picLocks noChangeAspect="1"/>
          </p:cNvPicPr>
          <p:nvPr/>
        </p:nvPicPr>
        <p:blipFill rotWithShape="1">
          <a:blip r:embed="rId4">
            <a:extLst>
              <a:ext uri="{28A0092B-C50C-407E-A947-70E740481C1C}">
                <a14:useLocalDpi xmlns:a14="http://schemas.microsoft.com/office/drawing/2010/main" val="0"/>
              </a:ext>
            </a:extLst>
          </a:blip>
          <a:srcRect l="37556" t="15651" r="15475" b="15168"/>
          <a:stretch/>
        </p:blipFill>
        <p:spPr>
          <a:xfrm>
            <a:off x="666476" y="2460431"/>
            <a:ext cx="3362801" cy="2786136"/>
          </a:xfrm>
          <a:prstGeom prst="rect">
            <a:avLst/>
          </a:prstGeom>
        </p:spPr>
      </p:pic>
    </p:spTree>
    <p:extLst>
      <p:ext uri="{BB962C8B-B14F-4D97-AF65-F5344CB8AC3E}">
        <p14:creationId xmlns:p14="http://schemas.microsoft.com/office/powerpoint/2010/main" val="1158161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41761" y="893621"/>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4" descr="http://www.nus.edu.sg/identity/images/identity/logo/fullcolo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9BF28668-276B-45C1-A181-AEB78CCD96EB}" type="slidenum">
              <a:rPr lang="en-SG" smtClean="0"/>
              <a:t>60</a:t>
            </a:fld>
            <a:endParaRPr lang="en-SG" dirty="0"/>
          </a:p>
        </p:txBody>
      </p:sp>
      <p:sp>
        <p:nvSpPr>
          <p:cNvPr id="9" name="TextBox 8">
            <a:extLst>
              <a:ext uri="{FF2B5EF4-FFF2-40B4-BE49-F238E27FC236}">
                <a16:creationId xmlns:a16="http://schemas.microsoft.com/office/drawing/2014/main" id="{AD4723E7-5BE3-4287-BAE2-C66C946C4FDE}"/>
              </a:ext>
            </a:extLst>
          </p:cNvPr>
          <p:cNvSpPr txBox="1"/>
          <p:nvPr/>
        </p:nvSpPr>
        <p:spPr>
          <a:xfrm>
            <a:off x="0" y="-124055"/>
            <a:ext cx="5476473" cy="928661"/>
          </a:xfrm>
          <a:prstGeom prst="rect">
            <a:avLst/>
          </a:prstGeom>
          <a:noFill/>
        </p:spPr>
        <p:txBody>
          <a:bodyPr wrap="square" lIns="720000" tIns="360000" rIns="180000" bIns="72000" rtlCol="0" anchor="ctr">
            <a:spAutoFit/>
          </a:bodyPr>
          <a:lstStyle/>
          <a:p>
            <a:pPr>
              <a:spcBef>
                <a:spcPts val="600"/>
              </a:spcBef>
              <a:spcAft>
                <a:spcPts val="600"/>
              </a:spcAft>
            </a:pPr>
            <a:r>
              <a:rPr lang="en-US" sz="3200" b="1" dirty="0">
                <a:latin typeface="Arial" panose="020B0604020202020204" pitchFamily="34" charset="0"/>
                <a:cs typeface="Arial" panose="020B0604020202020204" pitchFamily="34" charset="0"/>
              </a:rPr>
              <a:t>Q4 (solution)</a:t>
            </a:r>
            <a:endParaRPr lang="en-SG" sz="3200" b="1"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4B1E6AC5-05CA-4734-9FBE-25C39D59D4A0}"/>
              </a:ext>
            </a:extLst>
          </p:cNvPr>
          <p:cNvSpPr txBox="1"/>
          <p:nvPr/>
        </p:nvSpPr>
        <p:spPr>
          <a:xfrm>
            <a:off x="260908" y="1026196"/>
            <a:ext cx="4954656" cy="523220"/>
          </a:xfrm>
          <a:prstGeom prst="rect">
            <a:avLst/>
          </a:prstGeom>
          <a:noFill/>
        </p:spPr>
        <p:txBody>
          <a:bodyPr wrap="square">
            <a:spAutoFit/>
          </a:bodyPr>
          <a:lstStyle/>
          <a:p>
            <a:r>
              <a:rPr lang="en-US" altLang="zh-CN" sz="2800" b="1" u="sng" dirty="0">
                <a:solidFill>
                  <a:srgbClr val="C00000"/>
                </a:solidFill>
                <a:latin typeface="Times New Roman" panose="02020603050405020304" pitchFamily="18" charset="0"/>
                <a:cs typeface="Times New Roman" panose="02020603050405020304" pitchFamily="18" charset="0"/>
              </a:rPr>
              <a:t>Kinetics analysis:</a:t>
            </a:r>
            <a:endParaRPr lang="zh-CN" altLang="en-US" sz="2800" b="1" u="sng" dirty="0">
              <a:solidFill>
                <a:srgbClr val="C00000"/>
              </a:solidFill>
              <a:latin typeface="Times New Roman" panose="02020603050405020304" pitchFamily="18" charset="0"/>
              <a:cs typeface="Times New Roman" panose="02020603050405020304" pitchFamily="18" charset="0"/>
            </a:endParaRPr>
          </a:p>
        </p:txBody>
      </p:sp>
      <p:pic>
        <p:nvPicPr>
          <p:cNvPr id="22" name="图片 21">
            <a:extLst>
              <a:ext uri="{FF2B5EF4-FFF2-40B4-BE49-F238E27FC236}">
                <a16:creationId xmlns:a16="http://schemas.microsoft.com/office/drawing/2014/main" id="{250C5A3C-895C-47B9-9C79-8A900F106C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8766" y="4086230"/>
            <a:ext cx="3193057" cy="1707028"/>
          </a:xfrm>
          <a:prstGeom prst="rect">
            <a:avLst/>
          </a:prstGeom>
        </p:spPr>
      </p:pic>
      <p:pic>
        <p:nvPicPr>
          <p:cNvPr id="24" name="图片 23">
            <a:extLst>
              <a:ext uri="{FF2B5EF4-FFF2-40B4-BE49-F238E27FC236}">
                <a16:creationId xmlns:a16="http://schemas.microsoft.com/office/drawing/2014/main" id="{A7191AE4-9607-46EA-B0A2-006A641E2C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8870" y="982637"/>
            <a:ext cx="3931812" cy="2262557"/>
          </a:xfrm>
          <a:prstGeom prst="rect">
            <a:avLst/>
          </a:prstGeom>
        </p:spPr>
      </p:pic>
      <p:pic>
        <p:nvPicPr>
          <p:cNvPr id="26" name="图片 25">
            <a:extLst>
              <a:ext uri="{FF2B5EF4-FFF2-40B4-BE49-F238E27FC236}">
                <a16:creationId xmlns:a16="http://schemas.microsoft.com/office/drawing/2014/main" id="{948276EE-37F3-4FB1-A30A-97FC89A16D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4179" y="4101471"/>
            <a:ext cx="3025402" cy="1691787"/>
          </a:xfrm>
          <a:prstGeom prst="rect">
            <a:avLst/>
          </a:prstGeom>
        </p:spPr>
      </p:pic>
      <p:sp>
        <p:nvSpPr>
          <p:cNvPr id="27" name="文本框 26">
            <a:extLst>
              <a:ext uri="{FF2B5EF4-FFF2-40B4-BE49-F238E27FC236}">
                <a16:creationId xmlns:a16="http://schemas.microsoft.com/office/drawing/2014/main" id="{8221C86A-03A3-456D-9C4F-32654913BE4E}"/>
              </a:ext>
            </a:extLst>
          </p:cNvPr>
          <p:cNvSpPr txBox="1"/>
          <p:nvPr/>
        </p:nvSpPr>
        <p:spPr>
          <a:xfrm>
            <a:off x="434843" y="3594575"/>
            <a:ext cx="2303393"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For disk C :</a:t>
            </a:r>
            <a:endParaRPr lang="zh-CN" altLang="en-US" sz="2000" dirty="0">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3141FE85-F2FE-47B9-B421-5FA047E6E5D5}"/>
              </a:ext>
            </a:extLst>
          </p:cNvPr>
          <p:cNvSpPr txBox="1"/>
          <p:nvPr/>
        </p:nvSpPr>
        <p:spPr>
          <a:xfrm>
            <a:off x="5213080" y="3622275"/>
            <a:ext cx="2303393" cy="400110"/>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For rod AB :</a:t>
            </a:r>
            <a:endParaRPr lang="zh-CN" alt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9012961-90FB-40BC-863F-1A81946D1069}"/>
              </a:ext>
            </a:extLst>
          </p:cNvPr>
          <p:cNvSpPr txBox="1"/>
          <p:nvPr/>
        </p:nvSpPr>
        <p:spPr>
          <a:xfrm>
            <a:off x="260908" y="3229803"/>
            <a:ext cx="4343690" cy="369332"/>
          </a:xfrm>
          <a:prstGeom prst="rect">
            <a:avLst/>
          </a:prstGeom>
          <a:noFill/>
        </p:spPr>
        <p:txBody>
          <a:bodyPr wrap="none" rtlCol="0">
            <a:spAutoFit/>
          </a:bodyPr>
          <a:lstStyle/>
          <a:p>
            <a:r>
              <a:rPr lang="en-US" dirty="0"/>
              <a:t>Mass moment of inertia (Given in the table)</a:t>
            </a:r>
            <a:endParaRPr lang="en-SG" dirty="0"/>
          </a:p>
        </p:txBody>
      </p:sp>
      <p:sp>
        <p:nvSpPr>
          <p:cNvPr id="13" name="Rectangle 12">
            <a:extLst>
              <a:ext uri="{FF2B5EF4-FFF2-40B4-BE49-F238E27FC236}">
                <a16:creationId xmlns:a16="http://schemas.microsoft.com/office/drawing/2014/main" id="{F0C9E22D-4EFE-4D73-85D2-0C4ECCCBED61}"/>
              </a:ext>
            </a:extLst>
          </p:cNvPr>
          <p:cNvSpPr/>
          <p:nvPr/>
        </p:nvSpPr>
        <p:spPr>
          <a:xfrm>
            <a:off x="2962656" y="4315968"/>
            <a:ext cx="329184" cy="2487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4" name="TextBox 13">
            <a:extLst>
              <a:ext uri="{FF2B5EF4-FFF2-40B4-BE49-F238E27FC236}">
                <a16:creationId xmlns:a16="http://schemas.microsoft.com/office/drawing/2014/main" id="{E4FE6667-D7DE-4167-AD10-3B77616EBBF5}"/>
              </a:ext>
            </a:extLst>
          </p:cNvPr>
          <p:cNvSpPr txBox="1"/>
          <p:nvPr/>
        </p:nvSpPr>
        <p:spPr>
          <a:xfrm>
            <a:off x="2862075" y="4277605"/>
            <a:ext cx="505267"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CA</a:t>
            </a:r>
            <a:endParaRPr lang="en-S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80248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41761" y="893621"/>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4" descr="http://www.nus.edu.sg/identity/images/identity/logo/fullcolo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9BF28668-276B-45C1-A181-AEB78CCD96EB}" type="slidenum">
              <a:rPr lang="en-SG" smtClean="0"/>
              <a:t>61</a:t>
            </a:fld>
            <a:endParaRPr lang="en-SG" dirty="0"/>
          </a:p>
        </p:txBody>
      </p:sp>
      <p:sp>
        <p:nvSpPr>
          <p:cNvPr id="9" name="TextBox 8">
            <a:extLst>
              <a:ext uri="{FF2B5EF4-FFF2-40B4-BE49-F238E27FC236}">
                <a16:creationId xmlns:a16="http://schemas.microsoft.com/office/drawing/2014/main" id="{AD4723E7-5BE3-4287-BAE2-C66C946C4FDE}"/>
              </a:ext>
            </a:extLst>
          </p:cNvPr>
          <p:cNvSpPr txBox="1"/>
          <p:nvPr/>
        </p:nvSpPr>
        <p:spPr>
          <a:xfrm>
            <a:off x="0" y="-124055"/>
            <a:ext cx="5476473" cy="928661"/>
          </a:xfrm>
          <a:prstGeom prst="rect">
            <a:avLst/>
          </a:prstGeom>
          <a:noFill/>
        </p:spPr>
        <p:txBody>
          <a:bodyPr wrap="square" lIns="720000" tIns="360000" rIns="180000" bIns="72000" rtlCol="0" anchor="ctr">
            <a:spAutoFit/>
          </a:bodyPr>
          <a:lstStyle/>
          <a:p>
            <a:pPr>
              <a:spcBef>
                <a:spcPts val="600"/>
              </a:spcBef>
              <a:spcAft>
                <a:spcPts val="600"/>
              </a:spcAft>
            </a:pPr>
            <a:r>
              <a:rPr lang="en-US" sz="3200" b="1" dirty="0">
                <a:latin typeface="Arial" panose="020B0604020202020204" pitchFamily="34" charset="0"/>
                <a:cs typeface="Arial" panose="020B0604020202020204" pitchFamily="34" charset="0"/>
              </a:rPr>
              <a:t>Q4 (solution)</a:t>
            </a:r>
            <a:endParaRPr lang="en-SG" sz="3200" b="1"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1B7D1A79-9106-4986-8412-32C5F3F16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269" y="3534658"/>
            <a:ext cx="6934801" cy="2598645"/>
          </a:xfrm>
          <a:prstGeom prst="rect">
            <a:avLst/>
          </a:prstGeom>
        </p:spPr>
      </p:pic>
      <p:sp>
        <p:nvSpPr>
          <p:cNvPr id="3" name="Rectangle 2"/>
          <p:cNvSpPr/>
          <p:nvPr/>
        </p:nvSpPr>
        <p:spPr>
          <a:xfrm>
            <a:off x="5362575" y="4038600"/>
            <a:ext cx="2362200" cy="4095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nvGrpSpPr>
          <p:cNvPr id="16" name="Group 15">
            <a:extLst>
              <a:ext uri="{FF2B5EF4-FFF2-40B4-BE49-F238E27FC236}">
                <a16:creationId xmlns:a16="http://schemas.microsoft.com/office/drawing/2014/main" id="{6F4D0B14-523D-4006-A846-F3CCD0D9D636}"/>
              </a:ext>
            </a:extLst>
          </p:cNvPr>
          <p:cNvGrpSpPr/>
          <p:nvPr/>
        </p:nvGrpSpPr>
        <p:grpSpPr>
          <a:xfrm>
            <a:off x="308115" y="982637"/>
            <a:ext cx="9468675" cy="2552021"/>
            <a:chOff x="308115" y="982637"/>
            <a:chExt cx="9468675" cy="2552021"/>
          </a:xfrm>
        </p:grpSpPr>
        <p:pic>
          <p:nvPicPr>
            <p:cNvPr id="4" name="图片 3">
              <a:extLst>
                <a:ext uri="{FF2B5EF4-FFF2-40B4-BE49-F238E27FC236}">
                  <a16:creationId xmlns:a16="http://schemas.microsoft.com/office/drawing/2014/main" id="{57FAB7D1-255F-4D69-B3D5-2E04666DA4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115" y="982637"/>
              <a:ext cx="9468675" cy="2552021"/>
            </a:xfrm>
            <a:prstGeom prst="rect">
              <a:avLst/>
            </a:prstGeom>
          </p:spPr>
        </p:pic>
        <p:cxnSp>
          <p:nvCxnSpPr>
            <p:cNvPr id="10" name="Straight Arrow Connector 9">
              <a:extLst>
                <a:ext uri="{FF2B5EF4-FFF2-40B4-BE49-F238E27FC236}">
                  <a16:creationId xmlns:a16="http://schemas.microsoft.com/office/drawing/2014/main" id="{16BDDE06-9509-4861-B54B-387D06EEE468}"/>
                </a:ext>
              </a:extLst>
            </p:cNvPr>
            <p:cNvCxnSpPr>
              <a:cxnSpLocks/>
            </p:cNvCxnSpPr>
            <p:nvPr/>
          </p:nvCxnSpPr>
          <p:spPr>
            <a:xfrm flipH="1">
              <a:off x="6115507" y="2340865"/>
              <a:ext cx="4901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9C8465C-18A5-462A-BB59-94058FB940F2}"/>
                </a:ext>
              </a:extLst>
            </p:cNvPr>
            <p:cNvSpPr txBox="1"/>
            <p:nvPr/>
          </p:nvSpPr>
          <p:spPr>
            <a:xfrm>
              <a:off x="5476473" y="2258647"/>
              <a:ext cx="1050288" cy="369332"/>
            </a:xfrm>
            <a:prstGeom prst="rect">
              <a:avLst/>
            </a:prstGeom>
            <a:noFill/>
          </p:spPr>
          <p:txBody>
            <a:bodyPr wrap="none" rtlCol="0">
              <a:spAutoFit/>
            </a:bodyPr>
            <a:lstStyle/>
            <a:p>
              <a:r>
                <a:rPr lang="en-US" dirty="0">
                  <a:solidFill>
                    <a:srgbClr val="0070C0"/>
                  </a:solidFill>
                  <a:latin typeface="Times New Roman" panose="02020603050405020304" pitchFamily="18" charset="0"/>
                  <a:cs typeface="Times New Roman" panose="02020603050405020304" pitchFamily="18" charset="0"/>
                </a:rPr>
                <a:t>M(</a:t>
              </a:r>
              <a:r>
                <a:rPr lang="en-US" i="1" dirty="0">
                  <a:solidFill>
                    <a:srgbClr val="0070C0"/>
                  </a:solidFill>
                  <a:latin typeface="Times New Roman" panose="02020603050405020304" pitchFamily="18" charset="0"/>
                  <a:cs typeface="Times New Roman" panose="02020603050405020304" pitchFamily="18" charset="0"/>
                </a:rPr>
                <a:t>a</a:t>
              </a:r>
              <a:r>
                <a:rPr lang="en-US" baseline="-25000" dirty="0">
                  <a:solidFill>
                    <a:srgbClr val="0070C0"/>
                  </a:solidFill>
                  <a:latin typeface="Times New Roman" panose="02020603050405020304" pitchFamily="18" charset="0"/>
                  <a:cs typeface="Times New Roman" panose="02020603050405020304" pitchFamily="18" charset="0"/>
                </a:rPr>
                <a:t>c</a:t>
              </a:r>
              <a:r>
                <a:rPr lang="en-US" dirty="0">
                  <a:solidFill>
                    <a:srgbClr val="0070C0"/>
                  </a:solidFill>
                  <a:latin typeface="Times New Roman" panose="02020603050405020304" pitchFamily="18" charset="0"/>
                  <a:cs typeface="Times New Roman" panose="02020603050405020304" pitchFamily="18" charset="0"/>
                </a:rPr>
                <a:t>)</a:t>
              </a:r>
              <a:r>
                <a:rPr lang="en-US" baseline="-25000" dirty="0">
                  <a:solidFill>
                    <a:srgbClr val="0070C0"/>
                  </a:solidFill>
                  <a:latin typeface="Times New Roman" panose="02020603050405020304" pitchFamily="18" charset="0"/>
                  <a:cs typeface="Times New Roman" panose="02020603050405020304" pitchFamily="18" charset="0"/>
                </a:rPr>
                <a:t>n</a:t>
              </a:r>
              <a:r>
                <a:rPr lang="en-US" dirty="0">
                  <a:solidFill>
                    <a:srgbClr val="0070C0"/>
                  </a:solidFill>
                  <a:latin typeface="Times New Roman" panose="02020603050405020304" pitchFamily="18" charset="0"/>
                  <a:cs typeface="Times New Roman" panose="02020603050405020304" pitchFamily="18" charset="0"/>
                </a:rPr>
                <a:t>=0</a:t>
              </a:r>
              <a:endParaRPr lang="en-SG" baseline="-25000" dirty="0">
                <a:solidFill>
                  <a:srgbClr val="0070C0"/>
                </a:solidFill>
                <a:latin typeface="Times New Roman" panose="02020603050405020304" pitchFamily="18" charset="0"/>
                <a:cs typeface="Times New Roman" panose="02020603050405020304" pitchFamily="18" charset="0"/>
              </a:endParaRPr>
            </a:p>
          </p:txBody>
        </p:sp>
      </p:grpSp>
      <p:cxnSp>
        <p:nvCxnSpPr>
          <p:cNvPr id="14" name="Straight Arrow Connector 13">
            <a:extLst>
              <a:ext uri="{FF2B5EF4-FFF2-40B4-BE49-F238E27FC236}">
                <a16:creationId xmlns:a16="http://schemas.microsoft.com/office/drawing/2014/main" id="{BEA0218B-D16F-4EBA-86A9-A7CBD628210C}"/>
              </a:ext>
            </a:extLst>
          </p:cNvPr>
          <p:cNvCxnSpPr>
            <a:cxnSpLocks/>
          </p:cNvCxnSpPr>
          <p:nvPr/>
        </p:nvCxnSpPr>
        <p:spPr>
          <a:xfrm flipH="1">
            <a:off x="6605625" y="2337339"/>
            <a:ext cx="1" cy="257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BA3AA39-A916-4EEA-82E0-4509C415996D}"/>
              </a:ext>
            </a:extLst>
          </p:cNvPr>
          <p:cNvSpPr txBox="1"/>
          <p:nvPr/>
        </p:nvSpPr>
        <p:spPr>
          <a:xfrm>
            <a:off x="6360566" y="2602426"/>
            <a:ext cx="1050288" cy="369332"/>
          </a:xfrm>
          <a:prstGeom prst="rect">
            <a:avLst/>
          </a:prstGeom>
          <a:noFill/>
        </p:spPr>
        <p:txBody>
          <a:bodyPr wrap="none" rtlCol="0">
            <a:spAutoFit/>
          </a:bodyPr>
          <a:lstStyle/>
          <a:p>
            <a:r>
              <a:rPr lang="en-US" dirty="0">
                <a:solidFill>
                  <a:srgbClr val="0070C0"/>
                </a:solidFill>
                <a:latin typeface="Times New Roman" panose="02020603050405020304" pitchFamily="18" charset="0"/>
                <a:cs typeface="Times New Roman" panose="02020603050405020304" pitchFamily="18" charset="0"/>
              </a:rPr>
              <a:t>M(</a:t>
            </a:r>
            <a:r>
              <a:rPr lang="en-US" i="1" dirty="0">
                <a:solidFill>
                  <a:srgbClr val="0070C0"/>
                </a:solidFill>
                <a:latin typeface="Times New Roman" panose="02020603050405020304" pitchFamily="18" charset="0"/>
                <a:cs typeface="Times New Roman" panose="02020603050405020304" pitchFamily="18" charset="0"/>
              </a:rPr>
              <a:t>a</a:t>
            </a:r>
            <a:r>
              <a:rPr lang="en-US" baseline="-25000" dirty="0">
                <a:solidFill>
                  <a:srgbClr val="0070C0"/>
                </a:solidFill>
                <a:latin typeface="Times New Roman" panose="02020603050405020304" pitchFamily="18" charset="0"/>
                <a:cs typeface="Times New Roman" panose="02020603050405020304" pitchFamily="18" charset="0"/>
              </a:rPr>
              <a:t>c</a:t>
            </a:r>
            <a:r>
              <a:rPr lang="en-US" dirty="0">
                <a:solidFill>
                  <a:srgbClr val="0070C0"/>
                </a:solidFill>
                <a:latin typeface="Times New Roman" panose="02020603050405020304" pitchFamily="18" charset="0"/>
                <a:cs typeface="Times New Roman" panose="02020603050405020304" pitchFamily="18" charset="0"/>
              </a:rPr>
              <a:t>)</a:t>
            </a:r>
            <a:r>
              <a:rPr lang="en-US" baseline="-25000" dirty="0">
                <a:solidFill>
                  <a:srgbClr val="0070C0"/>
                </a:solidFill>
                <a:latin typeface="Times New Roman" panose="02020603050405020304" pitchFamily="18" charset="0"/>
                <a:cs typeface="Times New Roman" panose="02020603050405020304" pitchFamily="18" charset="0"/>
              </a:rPr>
              <a:t>t</a:t>
            </a:r>
            <a:r>
              <a:rPr lang="en-US" dirty="0">
                <a:solidFill>
                  <a:srgbClr val="0070C0"/>
                </a:solidFill>
                <a:latin typeface="Times New Roman" panose="02020603050405020304" pitchFamily="18" charset="0"/>
                <a:cs typeface="Times New Roman" panose="02020603050405020304" pitchFamily="18" charset="0"/>
              </a:rPr>
              <a:t>=0</a:t>
            </a:r>
            <a:endParaRPr lang="en-SG" baseline="-25000" dirty="0">
              <a:solidFill>
                <a:srgbClr val="0070C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E5D7F554-93AF-4C3B-B4DB-36F8ED3F3A5C}"/>
              </a:ext>
            </a:extLst>
          </p:cNvPr>
          <p:cNvSpPr txBox="1"/>
          <p:nvPr/>
        </p:nvSpPr>
        <p:spPr>
          <a:xfrm>
            <a:off x="6089903" y="2993680"/>
            <a:ext cx="1010533" cy="369332"/>
          </a:xfrm>
          <a:prstGeom prst="rect">
            <a:avLst/>
          </a:prstGeom>
          <a:noFill/>
        </p:spPr>
        <p:txBody>
          <a:bodyPr wrap="none" rtlCol="0">
            <a:spAutoFit/>
          </a:bodyPr>
          <a:lstStyle/>
          <a:p>
            <a:r>
              <a:rPr lang="en-US" dirty="0"/>
              <a:t>C is fixed</a:t>
            </a:r>
            <a:endParaRPr lang="en-SG" dirty="0"/>
          </a:p>
        </p:txBody>
      </p:sp>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57803E8E-BFFB-46CF-A6AF-739473405E2A}"/>
                  </a:ext>
                </a:extLst>
              </p14:cNvPr>
              <p14:cNvContentPartPr/>
              <p14:nvPr/>
            </p14:nvContentPartPr>
            <p14:xfrm>
              <a:off x="3469075" y="2280226"/>
              <a:ext cx="176040" cy="229320"/>
            </p14:xfrm>
          </p:contentPart>
        </mc:Choice>
        <mc:Fallback xmlns="">
          <p:pic>
            <p:nvPicPr>
              <p:cNvPr id="21" name="Ink 20">
                <a:extLst>
                  <a:ext uri="{FF2B5EF4-FFF2-40B4-BE49-F238E27FC236}">
                    <a16:creationId xmlns:a16="http://schemas.microsoft.com/office/drawing/2014/main" id="{57803E8E-BFFB-46CF-A6AF-739473405E2A}"/>
                  </a:ext>
                </a:extLst>
              </p:cNvPr>
              <p:cNvPicPr/>
              <p:nvPr/>
            </p:nvPicPr>
            <p:blipFill>
              <a:blip r:embed="rId6"/>
              <a:stretch>
                <a:fillRect/>
              </a:stretch>
            </p:blipFill>
            <p:spPr>
              <a:xfrm>
                <a:off x="3460435" y="2271226"/>
                <a:ext cx="1936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3" name="Ink 22">
                <a:extLst>
                  <a:ext uri="{FF2B5EF4-FFF2-40B4-BE49-F238E27FC236}">
                    <a16:creationId xmlns:a16="http://schemas.microsoft.com/office/drawing/2014/main" id="{84D77069-A8EB-4EA3-8940-0F867D6DBA3F}"/>
                  </a:ext>
                </a:extLst>
              </p14:cNvPr>
              <p14:cNvContentPartPr/>
              <p14:nvPr/>
            </p14:nvContentPartPr>
            <p14:xfrm>
              <a:off x="8524555" y="2299666"/>
              <a:ext cx="246240" cy="156960"/>
            </p14:xfrm>
          </p:contentPart>
        </mc:Choice>
        <mc:Fallback xmlns="">
          <p:pic>
            <p:nvPicPr>
              <p:cNvPr id="23" name="Ink 22">
                <a:extLst>
                  <a:ext uri="{FF2B5EF4-FFF2-40B4-BE49-F238E27FC236}">
                    <a16:creationId xmlns:a16="http://schemas.microsoft.com/office/drawing/2014/main" id="{84D77069-A8EB-4EA3-8940-0F867D6DBA3F}"/>
                  </a:ext>
                </a:extLst>
              </p:cNvPr>
              <p:cNvPicPr/>
              <p:nvPr/>
            </p:nvPicPr>
            <p:blipFill>
              <a:blip r:embed="rId8"/>
              <a:stretch>
                <a:fillRect/>
              </a:stretch>
            </p:blipFill>
            <p:spPr>
              <a:xfrm>
                <a:off x="8515568" y="2290666"/>
                <a:ext cx="263854" cy="174600"/>
              </a:xfrm>
              <a:prstGeom prst="rect">
                <a:avLst/>
              </a:prstGeom>
            </p:spPr>
          </p:pic>
        </mc:Fallback>
      </mc:AlternateContent>
    </p:spTree>
    <p:extLst>
      <p:ext uri="{BB962C8B-B14F-4D97-AF65-F5344CB8AC3E}">
        <p14:creationId xmlns:p14="http://schemas.microsoft.com/office/powerpoint/2010/main" val="24875698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41761" y="893621"/>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4" descr="http://www.nus.edu.sg/identity/images/identity/logo/fullcolo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BF28668-276B-45C1-A181-AEB78CCD96EB}" type="slidenum">
              <a:rPr kumimoji="0" lang="en-SG" sz="105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SG" sz="1050" b="0" i="0" u="none" strike="noStrike" kern="1200" cap="none" spc="0" normalizeH="0" baseline="0" noProof="0" dirty="0">
              <a:ln>
                <a:noFill/>
              </a:ln>
              <a:solidFill>
                <a:srgbClr val="FFFFFF"/>
              </a:solidFill>
              <a:effectLst/>
              <a:uLnTx/>
              <a:uFillTx/>
              <a:latin typeface="Calibri"/>
              <a:ea typeface="+mn-ea"/>
              <a:cs typeface="+mn-cs"/>
            </a:endParaRPr>
          </a:p>
        </p:txBody>
      </p:sp>
      <p:sp>
        <p:nvSpPr>
          <p:cNvPr id="9" name="TextBox 8">
            <a:extLst>
              <a:ext uri="{FF2B5EF4-FFF2-40B4-BE49-F238E27FC236}">
                <a16:creationId xmlns:a16="http://schemas.microsoft.com/office/drawing/2014/main" id="{AD4723E7-5BE3-4287-BAE2-C66C946C4FDE}"/>
              </a:ext>
            </a:extLst>
          </p:cNvPr>
          <p:cNvSpPr txBox="1"/>
          <p:nvPr/>
        </p:nvSpPr>
        <p:spPr>
          <a:xfrm>
            <a:off x="0" y="-124055"/>
            <a:ext cx="5476473" cy="928661"/>
          </a:xfrm>
          <a:prstGeom prst="rect">
            <a:avLst/>
          </a:prstGeom>
          <a:noFill/>
        </p:spPr>
        <p:txBody>
          <a:bodyPr wrap="square" lIns="720000" tIns="360000" rIns="180000" bIns="72000" rtlCol="0" anchor="ctr">
            <a:spAutoFit/>
          </a:bodyPr>
          <a:lstStyle/>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Q4 (solution)</a:t>
            </a:r>
            <a:endParaRPr kumimoji="0" lang="en-SG" sz="32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2" name="图片 11">
            <a:extLst>
              <a:ext uri="{FF2B5EF4-FFF2-40B4-BE49-F238E27FC236}">
                <a16:creationId xmlns:a16="http://schemas.microsoft.com/office/drawing/2014/main" id="{1E6B0EF8-CB13-48C2-97E8-7E23597245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26" y="2863283"/>
            <a:ext cx="9359348" cy="3441287"/>
          </a:xfrm>
          <a:prstGeom prst="rect">
            <a:avLst/>
          </a:prstGeom>
        </p:spPr>
      </p:pic>
      <p:grpSp>
        <p:nvGrpSpPr>
          <p:cNvPr id="8" name="Group 7">
            <a:extLst>
              <a:ext uri="{FF2B5EF4-FFF2-40B4-BE49-F238E27FC236}">
                <a16:creationId xmlns:a16="http://schemas.microsoft.com/office/drawing/2014/main" id="{A6CD05DA-70E6-4B1D-BD8D-E3E81BDC5CB7}"/>
              </a:ext>
            </a:extLst>
          </p:cNvPr>
          <p:cNvGrpSpPr/>
          <p:nvPr/>
        </p:nvGrpSpPr>
        <p:grpSpPr>
          <a:xfrm>
            <a:off x="1623974" y="959823"/>
            <a:ext cx="7136003" cy="1923313"/>
            <a:chOff x="308115" y="982637"/>
            <a:chExt cx="9468675" cy="2552021"/>
          </a:xfrm>
        </p:grpSpPr>
        <p:pic>
          <p:nvPicPr>
            <p:cNvPr id="10" name="图片 3">
              <a:extLst>
                <a:ext uri="{FF2B5EF4-FFF2-40B4-BE49-F238E27FC236}">
                  <a16:creationId xmlns:a16="http://schemas.microsoft.com/office/drawing/2014/main" id="{A7EC0535-248B-4E5A-BB9A-4C19896E2E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115" y="982637"/>
              <a:ext cx="9468675" cy="2552021"/>
            </a:xfrm>
            <a:prstGeom prst="rect">
              <a:avLst/>
            </a:prstGeom>
          </p:spPr>
        </p:pic>
        <p:cxnSp>
          <p:nvCxnSpPr>
            <p:cNvPr id="11" name="Straight Arrow Connector 10">
              <a:extLst>
                <a:ext uri="{FF2B5EF4-FFF2-40B4-BE49-F238E27FC236}">
                  <a16:creationId xmlns:a16="http://schemas.microsoft.com/office/drawing/2014/main" id="{1E1519E5-67BC-4753-B19F-726F7657488A}"/>
                </a:ext>
              </a:extLst>
            </p:cNvPr>
            <p:cNvCxnSpPr>
              <a:cxnSpLocks/>
            </p:cNvCxnSpPr>
            <p:nvPr/>
          </p:nvCxnSpPr>
          <p:spPr>
            <a:xfrm>
              <a:off x="6605626" y="2340865"/>
              <a:ext cx="0" cy="328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98B4AD24-36CA-4572-B11C-FF67094CB3E1}"/>
              </a:ext>
            </a:extLst>
          </p:cNvPr>
          <p:cNvSpPr txBox="1"/>
          <p:nvPr/>
        </p:nvSpPr>
        <p:spPr>
          <a:xfrm>
            <a:off x="5899709" y="2231136"/>
            <a:ext cx="1050288" cy="369332"/>
          </a:xfrm>
          <a:prstGeom prst="rect">
            <a:avLst/>
          </a:prstGeom>
          <a:noFill/>
        </p:spPr>
        <p:txBody>
          <a:bodyPr wrap="none" rtlCol="0">
            <a:spAutoFit/>
          </a:bodyPr>
          <a:lstStyle/>
          <a:p>
            <a:r>
              <a:rPr lang="en-US" dirty="0">
                <a:solidFill>
                  <a:srgbClr val="0070C0"/>
                </a:solidFill>
                <a:latin typeface="Times New Roman" panose="02020603050405020304" pitchFamily="18" charset="0"/>
                <a:cs typeface="Times New Roman" panose="02020603050405020304" pitchFamily="18" charset="0"/>
              </a:rPr>
              <a:t>M(</a:t>
            </a:r>
            <a:r>
              <a:rPr lang="en-US" i="1" dirty="0">
                <a:solidFill>
                  <a:srgbClr val="0070C0"/>
                </a:solidFill>
                <a:latin typeface="Times New Roman" panose="02020603050405020304" pitchFamily="18" charset="0"/>
                <a:cs typeface="Times New Roman" panose="02020603050405020304" pitchFamily="18" charset="0"/>
              </a:rPr>
              <a:t>a</a:t>
            </a:r>
            <a:r>
              <a:rPr lang="en-US" baseline="-25000" dirty="0">
                <a:solidFill>
                  <a:srgbClr val="0070C0"/>
                </a:solidFill>
                <a:latin typeface="Times New Roman" panose="02020603050405020304" pitchFamily="18" charset="0"/>
                <a:cs typeface="Times New Roman" panose="02020603050405020304" pitchFamily="18" charset="0"/>
              </a:rPr>
              <a:t>c</a:t>
            </a:r>
            <a:r>
              <a:rPr lang="en-US" dirty="0">
                <a:solidFill>
                  <a:srgbClr val="0070C0"/>
                </a:solidFill>
                <a:latin typeface="Times New Roman" panose="02020603050405020304" pitchFamily="18" charset="0"/>
                <a:cs typeface="Times New Roman" panose="02020603050405020304" pitchFamily="18" charset="0"/>
              </a:rPr>
              <a:t>)</a:t>
            </a:r>
            <a:r>
              <a:rPr lang="en-US" baseline="-25000" dirty="0">
                <a:solidFill>
                  <a:srgbClr val="0070C0"/>
                </a:solidFill>
                <a:latin typeface="Times New Roman" panose="02020603050405020304" pitchFamily="18" charset="0"/>
                <a:cs typeface="Times New Roman" panose="02020603050405020304" pitchFamily="18" charset="0"/>
              </a:rPr>
              <a:t>t</a:t>
            </a:r>
            <a:r>
              <a:rPr lang="en-US" dirty="0">
                <a:solidFill>
                  <a:srgbClr val="0070C0"/>
                </a:solidFill>
                <a:latin typeface="Times New Roman" panose="02020603050405020304" pitchFamily="18" charset="0"/>
                <a:cs typeface="Times New Roman" panose="02020603050405020304" pitchFamily="18" charset="0"/>
              </a:rPr>
              <a:t>=0</a:t>
            </a:r>
            <a:endParaRPr lang="en-SG" baseline="-25000" dirty="0">
              <a:solidFill>
                <a:srgbClr val="0070C0"/>
              </a:solidFill>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47CC471C-250D-4381-AF1F-B4DC2870EA5F}"/>
              </a:ext>
            </a:extLst>
          </p:cNvPr>
          <p:cNvSpPr txBox="1"/>
          <p:nvPr/>
        </p:nvSpPr>
        <p:spPr>
          <a:xfrm>
            <a:off x="5264962" y="1946866"/>
            <a:ext cx="1050288" cy="369332"/>
          </a:xfrm>
          <a:prstGeom prst="rect">
            <a:avLst/>
          </a:prstGeom>
          <a:noFill/>
        </p:spPr>
        <p:txBody>
          <a:bodyPr wrap="none" rtlCol="0">
            <a:spAutoFit/>
          </a:bodyPr>
          <a:lstStyle/>
          <a:p>
            <a:r>
              <a:rPr lang="en-US" dirty="0">
                <a:solidFill>
                  <a:srgbClr val="0070C0"/>
                </a:solidFill>
                <a:latin typeface="Times New Roman" panose="02020603050405020304" pitchFamily="18" charset="0"/>
                <a:cs typeface="Times New Roman" panose="02020603050405020304" pitchFamily="18" charset="0"/>
              </a:rPr>
              <a:t>M(</a:t>
            </a:r>
            <a:r>
              <a:rPr lang="en-US" i="1" dirty="0">
                <a:solidFill>
                  <a:srgbClr val="0070C0"/>
                </a:solidFill>
                <a:latin typeface="Times New Roman" panose="02020603050405020304" pitchFamily="18" charset="0"/>
                <a:cs typeface="Times New Roman" panose="02020603050405020304" pitchFamily="18" charset="0"/>
              </a:rPr>
              <a:t>a</a:t>
            </a:r>
            <a:r>
              <a:rPr lang="en-US" baseline="-25000" dirty="0">
                <a:solidFill>
                  <a:srgbClr val="0070C0"/>
                </a:solidFill>
                <a:latin typeface="Times New Roman" panose="02020603050405020304" pitchFamily="18" charset="0"/>
                <a:cs typeface="Times New Roman" panose="02020603050405020304" pitchFamily="18" charset="0"/>
              </a:rPr>
              <a:t>c</a:t>
            </a:r>
            <a:r>
              <a:rPr lang="en-US" dirty="0">
                <a:solidFill>
                  <a:srgbClr val="0070C0"/>
                </a:solidFill>
                <a:latin typeface="Times New Roman" panose="02020603050405020304" pitchFamily="18" charset="0"/>
                <a:cs typeface="Times New Roman" panose="02020603050405020304" pitchFamily="18" charset="0"/>
              </a:rPr>
              <a:t>)</a:t>
            </a:r>
            <a:r>
              <a:rPr lang="en-US" baseline="-25000" dirty="0">
                <a:solidFill>
                  <a:srgbClr val="0070C0"/>
                </a:solidFill>
                <a:latin typeface="Times New Roman" panose="02020603050405020304" pitchFamily="18" charset="0"/>
                <a:cs typeface="Times New Roman" panose="02020603050405020304" pitchFamily="18" charset="0"/>
              </a:rPr>
              <a:t>n</a:t>
            </a:r>
            <a:r>
              <a:rPr lang="en-US" dirty="0">
                <a:solidFill>
                  <a:srgbClr val="0070C0"/>
                </a:solidFill>
                <a:latin typeface="Times New Roman" panose="02020603050405020304" pitchFamily="18" charset="0"/>
                <a:cs typeface="Times New Roman" panose="02020603050405020304" pitchFamily="18" charset="0"/>
              </a:rPr>
              <a:t>=0</a:t>
            </a:r>
            <a:endParaRPr lang="en-SG" baseline="-25000" dirty="0">
              <a:solidFill>
                <a:srgbClr val="0070C0"/>
              </a:solidFill>
              <a:latin typeface="Times New Roman" panose="02020603050405020304" pitchFamily="18" charset="0"/>
              <a:cs typeface="Times New Roman" panose="02020603050405020304" pitchFamily="18" charset="0"/>
            </a:endParaRPr>
          </a:p>
        </p:txBody>
      </p:sp>
      <p:cxnSp>
        <p:nvCxnSpPr>
          <p:cNvPr id="16" name="Straight Arrow Connector 15">
            <a:extLst>
              <a:ext uri="{FF2B5EF4-FFF2-40B4-BE49-F238E27FC236}">
                <a16:creationId xmlns:a16="http://schemas.microsoft.com/office/drawing/2014/main" id="{4B780069-1513-4598-9806-5A844388E549}"/>
              </a:ext>
            </a:extLst>
          </p:cNvPr>
          <p:cNvCxnSpPr>
            <a:cxnSpLocks/>
          </p:cNvCxnSpPr>
          <p:nvPr/>
        </p:nvCxnSpPr>
        <p:spPr>
          <a:xfrm flipH="1">
            <a:off x="6042355" y="1987752"/>
            <a:ext cx="3002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99043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541761" y="893621"/>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4" descr="http://www.nus.edu.sg/identity/images/identity/logo/fullcolo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9BF28668-276B-45C1-A181-AEB78CCD96EB}" type="slidenum">
              <a:rPr lang="en-SG" smtClean="0"/>
              <a:t>63</a:t>
            </a:fld>
            <a:endParaRPr lang="en-SG" dirty="0"/>
          </a:p>
        </p:txBody>
      </p:sp>
      <p:sp>
        <p:nvSpPr>
          <p:cNvPr id="9" name="TextBox 8">
            <a:extLst>
              <a:ext uri="{FF2B5EF4-FFF2-40B4-BE49-F238E27FC236}">
                <a16:creationId xmlns:a16="http://schemas.microsoft.com/office/drawing/2014/main" id="{AD4723E7-5BE3-4287-BAE2-C66C946C4FDE}"/>
              </a:ext>
            </a:extLst>
          </p:cNvPr>
          <p:cNvSpPr txBox="1"/>
          <p:nvPr/>
        </p:nvSpPr>
        <p:spPr>
          <a:xfrm>
            <a:off x="0" y="-122371"/>
            <a:ext cx="5476473" cy="928661"/>
          </a:xfrm>
          <a:prstGeom prst="rect">
            <a:avLst/>
          </a:prstGeom>
          <a:noFill/>
        </p:spPr>
        <p:txBody>
          <a:bodyPr wrap="square" lIns="720000" tIns="360000" rIns="180000" bIns="72000" rtlCol="0" anchor="ctr">
            <a:spAutoFit/>
          </a:bodyPr>
          <a:lstStyle/>
          <a:p>
            <a:pPr>
              <a:spcBef>
                <a:spcPts val="600"/>
              </a:spcBef>
              <a:spcAft>
                <a:spcPts val="600"/>
              </a:spcAft>
            </a:pPr>
            <a:r>
              <a:rPr lang="en-US" sz="3200" b="1" dirty="0">
                <a:latin typeface="Arial" panose="020B0604020202020204" pitchFamily="34" charset="0"/>
                <a:cs typeface="Arial" panose="020B0604020202020204" pitchFamily="34" charset="0"/>
              </a:rPr>
              <a:t>Q4</a:t>
            </a:r>
            <a:endParaRPr lang="en-SG" sz="3200" b="1"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B88CD56F-964A-4D4E-BBA3-6806C86CBD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6855" y="2450780"/>
            <a:ext cx="2993468" cy="1623786"/>
          </a:xfrm>
          <a:prstGeom prst="rect">
            <a:avLst/>
          </a:prstGeom>
        </p:spPr>
      </p:pic>
      <p:sp>
        <p:nvSpPr>
          <p:cNvPr id="14" name="TextBox 8">
            <a:extLst>
              <a:ext uri="{FF2B5EF4-FFF2-40B4-BE49-F238E27FC236}">
                <a16:creationId xmlns:a16="http://schemas.microsoft.com/office/drawing/2014/main" id="{2FA0C632-F22A-4C1D-BE47-D9BD2B0039D9}"/>
              </a:ext>
            </a:extLst>
          </p:cNvPr>
          <p:cNvSpPr txBox="1"/>
          <p:nvPr/>
        </p:nvSpPr>
        <p:spPr>
          <a:xfrm>
            <a:off x="454621" y="980953"/>
            <a:ext cx="1784463" cy="523220"/>
          </a:xfrm>
          <a:prstGeom prst="rect">
            <a:avLst/>
          </a:prstGeom>
          <a:noFill/>
        </p:spPr>
        <p:txBody>
          <a:bodyPr wrap="none" rtlCol="0">
            <a:spAutoFit/>
          </a:bodyPr>
          <a:lstStyle/>
          <a:p>
            <a:r>
              <a:rPr lang="en-US" sz="2800" b="1" dirty="0">
                <a:solidFill>
                  <a:srgbClr val="0070C0"/>
                </a:solidFill>
                <a:latin typeface="Arial" panose="020B0604020202020204" pitchFamily="34" charset="0"/>
                <a:cs typeface="Arial" panose="020B0604020202020204" pitchFamily="34" charset="0"/>
              </a:rPr>
              <a:t>Evaluate:</a:t>
            </a:r>
            <a:endParaRPr lang="en-SG" sz="2800" b="1" dirty="0">
              <a:solidFill>
                <a:srgbClr val="0070C0"/>
              </a:solidFill>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A86755B3-1D94-4AB2-A44D-6489B9DD3A9C}"/>
              </a:ext>
            </a:extLst>
          </p:cNvPr>
          <p:cNvSpPr txBox="1"/>
          <p:nvPr/>
        </p:nvSpPr>
        <p:spPr>
          <a:xfrm>
            <a:off x="454620" y="1535147"/>
            <a:ext cx="8341509" cy="707886"/>
          </a:xfrm>
          <a:prstGeom prst="rect">
            <a:avLst/>
          </a:prstGeom>
          <a:noFill/>
        </p:spPr>
        <p:txBody>
          <a:bodyPr wrap="square" rtlCol="0">
            <a:spAutoFit/>
          </a:bodyPr>
          <a:lstStyle/>
          <a:p>
            <a:r>
              <a:rPr lang="en-US" altLang="zh-CN" sz="2000" dirty="0">
                <a:latin typeface="Times New Roman" panose="02020603050405020304" pitchFamily="18" charset="0"/>
                <a:cs typeface="Times New Roman" panose="02020603050405020304" pitchFamily="18" charset="0"/>
              </a:rPr>
              <a:t>1) Because disk </a:t>
            </a:r>
            <a:r>
              <a:rPr lang="en-US" altLang="zh-CN" sz="2000" i="1" dirty="0">
                <a:latin typeface="Times New Roman" panose="02020603050405020304" pitchFamily="18" charset="0"/>
                <a:cs typeface="Times New Roman" panose="02020603050405020304" pitchFamily="18" charset="0"/>
              </a:rPr>
              <a:t>C</a:t>
            </a:r>
            <a:r>
              <a:rPr lang="en-US" altLang="zh-CN" sz="2000" dirty="0">
                <a:latin typeface="Times New Roman" panose="02020603050405020304" pitchFamily="18" charset="0"/>
                <a:cs typeface="Times New Roman" panose="02020603050405020304" pitchFamily="18" charset="0"/>
              </a:rPr>
              <a:t> and rod </a:t>
            </a:r>
            <a:r>
              <a:rPr lang="en-US" altLang="zh-CN" sz="2000" i="1" dirty="0">
                <a:latin typeface="Times New Roman" panose="02020603050405020304" pitchFamily="18" charset="0"/>
                <a:cs typeface="Times New Roman" panose="02020603050405020304" pitchFamily="18" charset="0"/>
              </a:rPr>
              <a:t>AB</a:t>
            </a:r>
            <a:r>
              <a:rPr lang="en-US" altLang="zh-CN" sz="2000" dirty="0">
                <a:latin typeface="Times New Roman" panose="02020603050405020304" pitchFamily="18" charset="0"/>
                <a:cs typeface="Times New Roman" panose="02020603050405020304" pitchFamily="18" charset="0"/>
              </a:rPr>
              <a:t> are rotating  about fixed point </a:t>
            </a:r>
            <a:r>
              <a:rPr lang="en-US" altLang="zh-CN" sz="2000" i="1" dirty="0">
                <a:latin typeface="Times New Roman" panose="02020603050405020304" pitchFamily="18" charset="0"/>
                <a:cs typeface="Times New Roman" panose="02020603050405020304" pitchFamily="18" charset="0"/>
              </a:rPr>
              <a:t>C</a:t>
            </a:r>
            <a:r>
              <a:rPr lang="en-US" altLang="zh-CN" sz="2000" dirty="0">
                <a:latin typeface="Times New Roman" panose="02020603050405020304" pitchFamily="18" charset="0"/>
                <a:cs typeface="Times New Roman" panose="02020603050405020304" pitchFamily="18" charset="0"/>
              </a:rPr>
              <a:t>, we can use </a:t>
            </a:r>
            <a:r>
              <a:rPr kumimoji="0" lang="en-US"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parallel axis theorem</a:t>
            </a:r>
            <a:r>
              <a:rPr lang="en-US" altLang="zh-CN" sz="2000" dirty="0">
                <a:latin typeface="Times New Roman" panose="02020603050405020304" pitchFamily="18" charset="0"/>
                <a:cs typeface="Times New Roman" panose="02020603050405020304" pitchFamily="18" charset="0"/>
              </a:rPr>
              <a:t> to calculate the moment of inertia about point </a:t>
            </a:r>
            <a:r>
              <a:rPr lang="en-US" altLang="zh-CN" sz="2000" i="1" dirty="0">
                <a:latin typeface="Times New Roman" panose="02020603050405020304" pitchFamily="18" charset="0"/>
                <a:cs typeface="Times New Roman" panose="02020603050405020304" pitchFamily="18" charset="0"/>
              </a:rPr>
              <a:t>C</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0CB7D371-888A-48AD-A979-A7E5103390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9072" y="2346595"/>
            <a:ext cx="3113976" cy="1689281"/>
          </a:xfrm>
          <a:prstGeom prst="rect">
            <a:avLst/>
          </a:prstGeom>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59571E07-7767-4A5B-81CA-0F831AAA8626}"/>
                  </a:ext>
                </a:extLst>
              </p:cNvPr>
              <p:cNvSpPr txBox="1"/>
              <p:nvPr/>
            </p:nvSpPr>
            <p:spPr>
              <a:xfrm>
                <a:off x="2850182" y="5160195"/>
                <a:ext cx="438315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𝐴𝐵</m:t>
                          </m:r>
                        </m:sub>
                      </m:sSub>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𝑎</m:t>
                              </m:r>
                            </m:e>
                          </m:acc>
                        </m:e>
                        <m:sub>
                          <m:r>
                            <a:rPr lang="en-US" altLang="zh-CN" b="0" i="1" smtClean="0">
                              <a:latin typeface="Cambria Math" panose="02040503050406030204" pitchFamily="18" charset="0"/>
                            </a:rPr>
                            <m:t>𝑡</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0.14</m:t>
                          </m:r>
                          <m:r>
                            <m:rPr>
                              <m:sty m:val="p"/>
                            </m:rPr>
                            <a:rPr lang="en-US" altLang="zh-CN" b="0" i="0" smtClean="0">
                              <a:latin typeface="Cambria Math" panose="02040503050406030204" pitchFamily="18" charset="0"/>
                            </a:rPr>
                            <m:t>m</m:t>
                          </m:r>
                        </m:e>
                      </m:d>
                      <m:sSub>
                        <m:sSubPr>
                          <m:ctrlPr>
                            <a:rPr lang="en-US" altLang="zh-CN" i="1">
                              <a:latin typeface="Cambria Math" panose="02040503050406030204" pitchFamily="18" charset="0"/>
                            </a:rPr>
                          </m:ctrlPr>
                        </m:sSubPr>
                        <m:e>
                          <m:r>
                            <a:rPr lang="en-SG" altLang="zh-CN" b="0" i="1" smtClean="0">
                              <a:latin typeface="Cambria Math" panose="02040503050406030204" pitchFamily="18" charset="0"/>
                            </a:rPr>
                            <m:t>+ </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𝐼</m:t>
                              </m:r>
                            </m:e>
                          </m:acc>
                        </m:e>
                        <m:sub>
                          <m:r>
                            <a:rPr lang="en-US" altLang="zh-CN" i="1">
                              <a:latin typeface="Cambria Math" panose="02040503050406030204" pitchFamily="18" charset="0"/>
                            </a:rPr>
                            <m:t>𝐴𝐵</m:t>
                          </m:r>
                        </m:sub>
                      </m:sSub>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𝛼</m:t>
                      </m:r>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𝐴𝐵</m:t>
                                  </m:r>
                                </m:sub>
                              </m:sSub>
                            </m:e>
                          </m:d>
                        </m:e>
                        <m:sub>
                          <m:r>
                            <a:rPr lang="en-US" altLang="zh-CN" b="0" i="1" smtClean="0">
                              <a:latin typeface="Cambria Math" panose="02040503050406030204" pitchFamily="18" charset="0"/>
                            </a:rPr>
                            <m:t>𝐶</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𝛼</m:t>
                      </m:r>
                    </m:oMath>
                  </m:oMathPara>
                </a14:m>
                <a:endParaRPr lang="zh-CN" altLang="en-US" dirty="0"/>
              </a:p>
            </p:txBody>
          </p:sp>
        </mc:Choice>
        <mc:Fallback xmlns="">
          <p:sp>
            <p:nvSpPr>
              <p:cNvPr id="18" name="文本框 17">
                <a:extLst>
                  <a:ext uri="{FF2B5EF4-FFF2-40B4-BE49-F238E27FC236}">
                    <a16:creationId xmlns:a16="http://schemas.microsoft.com/office/drawing/2014/main" id="{59571E07-7767-4A5B-81CA-0F831AAA8626}"/>
                  </a:ext>
                </a:extLst>
              </p:cNvPr>
              <p:cNvSpPr txBox="1">
                <a:spLocks noRot="1" noChangeAspect="1" noMove="1" noResize="1" noEditPoints="1" noAdjustHandles="1" noChangeArrowheads="1" noChangeShapeType="1" noTextEdit="1"/>
              </p:cNvSpPr>
              <p:nvPr/>
            </p:nvSpPr>
            <p:spPr>
              <a:xfrm>
                <a:off x="2850182" y="5160195"/>
                <a:ext cx="4383157" cy="369332"/>
              </a:xfrm>
              <a:prstGeom prst="rect">
                <a:avLst/>
              </a:prstGeom>
              <a:blipFill>
                <a:blip r:embed="rId5"/>
                <a:stretch>
                  <a:fillRect/>
                </a:stretch>
              </a:blipFill>
            </p:spPr>
            <p:txBody>
              <a:bodyPr/>
              <a:lstStyle/>
              <a:p>
                <a:r>
                  <a:rPr lang="en-SG">
                    <a:noFill/>
                  </a:rPr>
                  <a:t> </a:t>
                </a:r>
              </a:p>
            </p:txBody>
          </p:sp>
        </mc:Fallback>
      </mc:AlternateContent>
      <p:sp>
        <p:nvSpPr>
          <p:cNvPr id="3" name="Rectangle 2"/>
          <p:cNvSpPr/>
          <p:nvPr/>
        </p:nvSpPr>
        <p:spPr>
          <a:xfrm>
            <a:off x="379836" y="5860548"/>
            <a:ext cx="6436570" cy="400110"/>
          </a:xfrm>
          <a:prstGeom prst="rect">
            <a:avLst/>
          </a:prstGeom>
        </p:spPr>
        <p:txBody>
          <a:bodyPr wrap="none">
            <a:spAutoFit/>
          </a:bodyPr>
          <a:lstStyle/>
          <a:p>
            <a:r>
              <a:rPr lang="en-US" altLang="zh-CN" sz="2000" dirty="0">
                <a:latin typeface="Times New Roman" panose="02020603050405020304" pitchFamily="18" charset="0"/>
                <a:cs typeface="Times New Roman" panose="02020603050405020304" pitchFamily="18" charset="0"/>
              </a:rPr>
              <a:t>2) Where is the mass </a:t>
            </a:r>
            <a:r>
              <a:rPr lang="en-US" altLang="zh-CN" sz="2000" dirty="0" err="1">
                <a:latin typeface="Times New Roman" panose="02020603050405020304" pitchFamily="18" charset="0"/>
                <a:cs typeface="Times New Roman" panose="02020603050405020304" pitchFamily="18" charset="0"/>
              </a:rPr>
              <a:t>centre</a:t>
            </a:r>
            <a:r>
              <a:rPr lang="en-US" altLang="zh-CN" sz="2000" dirty="0">
                <a:latin typeface="Times New Roman" panose="02020603050405020304" pitchFamily="18" charset="0"/>
                <a:cs typeface="Times New Roman" panose="02020603050405020304" pitchFamily="18" charset="0"/>
              </a:rPr>
              <a:t> of the whole rigid-body system? </a:t>
            </a:r>
            <a:endParaRPr lang="en-SG" sz="2000" dirty="0"/>
          </a:p>
        </p:txBody>
      </p:sp>
      <p:sp>
        <p:nvSpPr>
          <p:cNvPr id="5" name="TextBox 4"/>
          <p:cNvSpPr txBox="1"/>
          <p:nvPr/>
        </p:nvSpPr>
        <p:spPr>
          <a:xfrm>
            <a:off x="579411" y="4810019"/>
            <a:ext cx="7593938" cy="369332"/>
          </a:xfrm>
          <a:prstGeom prst="rect">
            <a:avLst/>
          </a:prstGeom>
          <a:noFill/>
        </p:spPr>
        <p:txBody>
          <a:bodyPr wrap="none" rtlCol="0">
            <a:spAutoFit/>
          </a:bodyPr>
          <a:lstStyle/>
          <a:p>
            <a:r>
              <a:rPr lang="en-SG" dirty="0"/>
              <a:t>Thus, the last two terms of R.H.S in the equation in slide 17 can be replaced by </a:t>
            </a:r>
          </a:p>
        </p:txBody>
      </p:sp>
      <p:sp>
        <p:nvSpPr>
          <p:cNvPr id="13" name="Rectangle 12"/>
          <p:cNvSpPr/>
          <p:nvPr/>
        </p:nvSpPr>
        <p:spPr>
          <a:xfrm>
            <a:off x="3223704" y="5158592"/>
            <a:ext cx="2362200" cy="4095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71F22ED7-7392-4E2D-BEAD-0FECC074AB51}"/>
              </a:ext>
            </a:extLst>
          </p:cNvPr>
          <p:cNvSpPr txBox="1"/>
          <p:nvPr/>
        </p:nvSpPr>
        <p:spPr>
          <a:xfrm>
            <a:off x="4953000" y="2884558"/>
            <a:ext cx="413896" cy="646331"/>
          </a:xfrm>
          <a:prstGeom prst="rect">
            <a:avLst/>
          </a:prstGeom>
          <a:noFill/>
        </p:spPr>
        <p:txBody>
          <a:bodyPr wrap="none" rtlCol="0">
            <a:spAutoFit/>
          </a:bodyPr>
          <a:lstStyle/>
          <a:p>
            <a:r>
              <a:rPr lang="en-US" sz="3600" b="1" dirty="0"/>
              <a:t>=</a:t>
            </a:r>
            <a:endParaRPr lang="en-SG" sz="3600" b="1"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E56D4BE-9FC5-4EE5-A361-716807CF2EF2}"/>
                  </a:ext>
                </a:extLst>
              </p:cNvPr>
              <p:cNvSpPr/>
              <p:nvPr/>
            </p:nvSpPr>
            <p:spPr>
              <a:xfrm>
                <a:off x="7134638" y="5018314"/>
                <a:ext cx="242265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𝐼</m:t>
                                  </m:r>
                                </m:e>
                                <m:sub>
                                  <m:r>
                                    <a:rPr lang="en-US" altLang="zh-CN" i="1">
                                      <a:latin typeface="Cambria Math" panose="02040503050406030204" pitchFamily="18" charset="0"/>
                                    </a:rPr>
                                    <m:t>𝐴𝐵</m:t>
                                  </m:r>
                                </m:sub>
                              </m:sSub>
                            </m:e>
                          </m:d>
                        </m:e>
                        <m:sub>
                          <m:r>
                            <a:rPr lang="en-US" altLang="zh-CN" i="1">
                              <a:latin typeface="Cambria Math" panose="02040503050406030204" pitchFamily="18" charset="0"/>
                            </a:rPr>
                            <m:t>𝐶</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𝐺</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𝐶𝐺</m:t>
                      </m:r>
                      <m:sSup>
                        <m:sSupPr>
                          <m:ctrlPr>
                            <a:rPr lang="en-US" altLang="zh-CN" b="0" i="1" smtClean="0">
                              <a:latin typeface="Cambria Math" panose="02040503050406030204" pitchFamily="18" charset="0"/>
                            </a:rPr>
                          </m:ctrlPr>
                        </m:sSupPr>
                        <m:e>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oMath>
                  </m:oMathPara>
                </a14:m>
                <a:endParaRPr lang="en-SG" dirty="0"/>
              </a:p>
            </p:txBody>
          </p:sp>
        </mc:Choice>
        <mc:Fallback xmlns="">
          <p:sp>
            <p:nvSpPr>
              <p:cNvPr id="10" name="Rectangle 9">
                <a:extLst>
                  <a:ext uri="{FF2B5EF4-FFF2-40B4-BE49-F238E27FC236}">
                    <a16:creationId xmlns:a16="http://schemas.microsoft.com/office/drawing/2014/main" id="{FE56D4BE-9FC5-4EE5-A361-716807CF2EF2}"/>
                  </a:ext>
                </a:extLst>
              </p:cNvPr>
              <p:cNvSpPr>
                <a:spLocks noRot="1" noChangeAspect="1" noMove="1" noResize="1" noEditPoints="1" noAdjustHandles="1" noChangeArrowheads="1" noChangeShapeType="1" noTextEdit="1"/>
              </p:cNvSpPr>
              <p:nvPr/>
            </p:nvSpPr>
            <p:spPr>
              <a:xfrm>
                <a:off x="7134638" y="5018314"/>
                <a:ext cx="2422651" cy="369332"/>
              </a:xfrm>
              <a:prstGeom prst="rect">
                <a:avLst/>
              </a:prstGeom>
              <a:blipFill>
                <a:blip r:embed="rId6"/>
                <a:stretch>
                  <a:fillRect b="-13115"/>
                </a:stretch>
              </a:blipFill>
            </p:spPr>
            <p:txBody>
              <a:bodyPr/>
              <a:lstStyle/>
              <a:p>
                <a:r>
                  <a:rPr lang="en-SG">
                    <a:noFill/>
                  </a:rPr>
                  <a:t> </a:t>
                </a:r>
              </a:p>
            </p:txBody>
          </p:sp>
        </mc:Fallback>
      </mc:AlternateContent>
      <p:sp>
        <p:nvSpPr>
          <p:cNvPr id="11" name="TextBox 10">
            <a:extLst>
              <a:ext uri="{FF2B5EF4-FFF2-40B4-BE49-F238E27FC236}">
                <a16:creationId xmlns:a16="http://schemas.microsoft.com/office/drawing/2014/main" id="{407F4DC1-1467-43CF-8074-5AF709ECE2EE}"/>
              </a:ext>
            </a:extLst>
          </p:cNvPr>
          <p:cNvSpPr txBox="1"/>
          <p:nvPr/>
        </p:nvSpPr>
        <p:spPr>
          <a:xfrm>
            <a:off x="7585862" y="3252343"/>
            <a:ext cx="330540" cy="369332"/>
          </a:xfrm>
          <a:prstGeom prst="rect">
            <a:avLst/>
          </a:prstGeom>
          <a:noFill/>
        </p:spPr>
        <p:txBody>
          <a:bodyPr wrap="none" rtlCol="0">
            <a:spAutoFit/>
          </a:bodyPr>
          <a:lstStyle/>
          <a:p>
            <a:r>
              <a:rPr lang="en-US" dirty="0"/>
              <a:t>G</a:t>
            </a:r>
            <a:endParaRPr lang="en-SG" dirty="0"/>
          </a:p>
        </p:txBody>
      </p:sp>
      <p:sp>
        <p:nvSpPr>
          <p:cNvPr id="12" name="Oval 11">
            <a:extLst>
              <a:ext uri="{FF2B5EF4-FFF2-40B4-BE49-F238E27FC236}">
                <a16:creationId xmlns:a16="http://schemas.microsoft.com/office/drawing/2014/main" id="{A07496F3-234E-45C5-9E6B-15B604745B2D}"/>
              </a:ext>
            </a:extLst>
          </p:cNvPr>
          <p:cNvSpPr/>
          <p:nvPr/>
        </p:nvSpPr>
        <p:spPr>
          <a:xfrm>
            <a:off x="7699308" y="3247950"/>
            <a:ext cx="54803" cy="5480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292160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3" descr="bee29230_p16-101-105"/>
          <p:cNvPicPr>
            <a:picLocks noChangeAspect="1" noChangeArrowheads="1"/>
          </p:cNvPicPr>
          <p:nvPr/>
        </p:nvPicPr>
        <p:blipFill>
          <a:blip r:embed="rId2">
            <a:extLst>
              <a:ext uri="{28A0092B-C50C-407E-A947-70E740481C1C}">
                <a14:useLocalDpi xmlns:a14="http://schemas.microsoft.com/office/drawing/2010/main" val="0"/>
              </a:ext>
            </a:extLst>
          </a:blip>
          <a:srcRect t="5275" b="-400"/>
          <a:stretch>
            <a:fillRect/>
          </a:stretch>
        </p:blipFill>
        <p:spPr bwMode="auto">
          <a:xfrm>
            <a:off x="933648" y="1495992"/>
            <a:ext cx="2827918" cy="327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Box 4"/>
          <p:cNvSpPr txBox="1">
            <a:spLocks noChangeArrowheads="1"/>
          </p:cNvSpPr>
          <p:nvPr/>
        </p:nvSpPr>
        <p:spPr bwMode="auto">
          <a:xfrm>
            <a:off x="4949826" y="1416050"/>
            <a:ext cx="457517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400" dirty="0"/>
              <a:t>A drum of 4 cm radius is attached to a disk of 8 cm radius.  The combined drum and disk had a combined mass of 10 kg.  A cord is attached as shown, and a force is applied.  The coefficients of static and kinetic friction between the wheel and ground are </a:t>
            </a:r>
            <a:r>
              <a:rPr lang="en-US" altLang="en-US" sz="2400" dirty="0" err="1">
                <a:latin typeface="Symbol" panose="05050102010706020507" pitchFamily="18" charset="2"/>
              </a:rPr>
              <a:t>m</a:t>
            </a:r>
            <a:r>
              <a:rPr lang="en-US" altLang="en-US" sz="2400" baseline="-25000" dirty="0" err="1"/>
              <a:t>s</a:t>
            </a:r>
            <a:r>
              <a:rPr lang="en-US" altLang="en-US" sz="2400" dirty="0"/>
              <a:t>= 0.25 and </a:t>
            </a:r>
            <a:r>
              <a:rPr lang="en-US" altLang="en-US" sz="2400" dirty="0" err="1">
                <a:latin typeface="Symbol" panose="05050102010706020507" pitchFamily="18" charset="2"/>
              </a:rPr>
              <a:t>m</a:t>
            </a:r>
            <a:r>
              <a:rPr lang="en-US" altLang="en-US" sz="2400" baseline="-25000" dirty="0" err="1"/>
              <a:t>k</a:t>
            </a:r>
            <a:r>
              <a:rPr lang="en-US" altLang="en-US" sz="2400" dirty="0"/>
              <a:t>= 0.20, respectively.  Draw the FBD and EFD for the wheel.</a:t>
            </a:r>
          </a:p>
        </p:txBody>
      </p:sp>
      <p:cxnSp>
        <p:nvCxnSpPr>
          <p:cNvPr id="7" name="Straight Connector 6"/>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15900" y="-256519"/>
            <a:ext cx="7035800"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1</a:t>
            </a:r>
          </a:p>
        </p:txBody>
      </p:sp>
      <p:sp>
        <p:nvSpPr>
          <p:cNvPr id="3" name="Slide Number Placeholder 2"/>
          <p:cNvSpPr>
            <a:spLocks noGrp="1"/>
          </p:cNvSpPr>
          <p:nvPr>
            <p:ph type="sldNum" sz="quarter" idx="12"/>
          </p:nvPr>
        </p:nvSpPr>
        <p:spPr/>
        <p:txBody>
          <a:bodyPr/>
          <a:lstStyle/>
          <a:p>
            <a:fld id="{9BF28668-276B-45C1-A181-AEB78CCD96EB}" type="slidenum">
              <a:rPr lang="en-SG" smtClean="0"/>
              <a:t>64</a:t>
            </a:fld>
            <a:endParaRPr lang="en-SG" dirty="0"/>
          </a:p>
        </p:txBody>
      </p:sp>
    </p:spTree>
    <p:extLst>
      <p:ext uri="{BB962C8B-B14F-4D97-AF65-F5344CB8AC3E}">
        <p14:creationId xmlns:p14="http://schemas.microsoft.com/office/powerpoint/2010/main" val="35374047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5"/>
          <p:cNvPicPr>
            <a:picLocks noChangeAspect="1"/>
          </p:cNvPicPr>
          <p:nvPr/>
        </p:nvPicPr>
        <p:blipFill>
          <a:blip r:embed="rId3">
            <a:extLst>
              <a:ext uri="{28A0092B-C50C-407E-A947-70E740481C1C}">
                <a14:useLocalDpi xmlns:a14="http://schemas.microsoft.com/office/drawing/2010/main" val="0"/>
              </a:ext>
            </a:extLst>
          </a:blip>
          <a:srcRect l="10069" t="34637" r="11272" b="4654"/>
          <a:stretch>
            <a:fillRect/>
          </a:stretch>
        </p:blipFill>
        <p:spPr bwMode="auto">
          <a:xfrm>
            <a:off x="1144588" y="3132138"/>
            <a:ext cx="2862262"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6"/>
          <p:cNvPicPr>
            <a:picLocks noChangeAspect="1"/>
          </p:cNvPicPr>
          <p:nvPr/>
        </p:nvPicPr>
        <p:blipFill>
          <a:blip r:embed="rId3">
            <a:extLst>
              <a:ext uri="{28A0092B-C50C-407E-A947-70E740481C1C}">
                <a14:useLocalDpi xmlns:a14="http://schemas.microsoft.com/office/drawing/2010/main" val="0"/>
              </a:ext>
            </a:extLst>
          </a:blip>
          <a:srcRect l="10069" t="34637" r="11272" b="4654"/>
          <a:stretch>
            <a:fillRect/>
          </a:stretch>
        </p:blipFill>
        <p:spPr bwMode="auto">
          <a:xfrm>
            <a:off x="5292725" y="3395664"/>
            <a:ext cx="2706688"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3233738" y="3322638"/>
            <a:ext cx="0" cy="1187450"/>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2592388" y="4508500"/>
            <a:ext cx="0" cy="731838"/>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2606675" y="5757863"/>
            <a:ext cx="0" cy="914400"/>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rot="16200000" flipH="1" flipV="1">
            <a:off x="2644775" y="5072063"/>
            <a:ext cx="0" cy="1371600"/>
          </a:xfrm>
          <a:prstGeom prst="straightConnector1">
            <a:avLst/>
          </a:prstGeom>
          <a:ln w="5715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6826251" y="4678363"/>
            <a:ext cx="455613"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6651625" y="4678363"/>
            <a:ext cx="1189038" cy="0"/>
          </a:xfrm>
          <a:prstGeom prst="straightConnector1">
            <a:avLst/>
          </a:prstGeom>
          <a:ln w="3810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6200000">
            <a:off x="6053931" y="4080669"/>
            <a:ext cx="1189038" cy="0"/>
          </a:xfrm>
          <a:prstGeom prst="straightConnector1">
            <a:avLst/>
          </a:prstGeom>
          <a:ln w="3810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6546851" y="4611688"/>
            <a:ext cx="182563" cy="182562"/>
          </a:xfrm>
          <a:prstGeom prst="ellipse">
            <a:avLst/>
          </a:prstGeom>
          <a:solidFill>
            <a:schemeClr val="accent4"/>
          </a:solidFill>
          <a:ln>
            <a:solidFill>
              <a:schemeClr val="tx2"/>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aphicFrame>
        <p:nvGraphicFramePr>
          <p:cNvPr id="17422" name="Object 18"/>
          <p:cNvGraphicFramePr>
            <a:graphicFrameLocks noChangeAspect="1"/>
          </p:cNvGraphicFramePr>
          <p:nvPr/>
        </p:nvGraphicFramePr>
        <p:xfrm>
          <a:off x="7826376" y="4705351"/>
          <a:ext cx="595313" cy="487363"/>
        </p:xfrm>
        <a:graphic>
          <a:graphicData uri="http://schemas.openxmlformats.org/presentationml/2006/ole">
            <mc:AlternateContent xmlns:mc="http://schemas.openxmlformats.org/markup-compatibility/2006">
              <mc:Choice xmlns:v="urn:schemas-microsoft-com:vml" Requires="v">
                <p:oleObj spid="_x0000_s33794" name="Equation" r:id="rId4" imgW="279400" imgH="228600" progId="Equation.DSMT4">
                  <p:embed/>
                </p:oleObj>
              </mc:Choice>
              <mc:Fallback>
                <p:oleObj name="Equation" r:id="rId4" imgW="279400" imgH="228600" progId="Equation.DSMT4">
                  <p:embed/>
                  <p:pic>
                    <p:nvPicPr>
                      <p:cNvPr id="17422"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6376" y="4705351"/>
                        <a:ext cx="595313"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23" name="Object 19"/>
          <p:cNvGraphicFramePr>
            <a:graphicFrameLocks noChangeAspect="1"/>
          </p:cNvGraphicFramePr>
          <p:nvPr/>
        </p:nvGraphicFramePr>
        <p:xfrm>
          <a:off x="6731000" y="3149600"/>
          <a:ext cx="622300" cy="514350"/>
        </p:xfrm>
        <a:graphic>
          <a:graphicData uri="http://schemas.openxmlformats.org/presentationml/2006/ole">
            <mc:AlternateContent xmlns:mc="http://schemas.openxmlformats.org/markup-compatibility/2006">
              <mc:Choice xmlns:v="urn:schemas-microsoft-com:vml" Requires="v">
                <p:oleObj spid="_x0000_s33795" name="Equation" r:id="rId6" imgW="291973" imgH="241195" progId="Equation.DSMT4">
                  <p:embed/>
                </p:oleObj>
              </mc:Choice>
              <mc:Fallback>
                <p:oleObj name="Equation" r:id="rId6" imgW="291973" imgH="241195" progId="Equation.DSMT4">
                  <p:embed/>
                  <p:pic>
                    <p:nvPicPr>
                      <p:cNvPr id="17423"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1000" y="3149600"/>
                        <a:ext cx="6223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24" name="Object 20"/>
          <p:cNvGraphicFramePr>
            <a:graphicFrameLocks noChangeAspect="1"/>
          </p:cNvGraphicFramePr>
          <p:nvPr/>
        </p:nvGraphicFramePr>
        <p:xfrm>
          <a:off x="5778501" y="4013200"/>
          <a:ext cx="512763" cy="433388"/>
        </p:xfrm>
        <a:graphic>
          <a:graphicData uri="http://schemas.openxmlformats.org/presentationml/2006/ole">
            <mc:AlternateContent xmlns:mc="http://schemas.openxmlformats.org/markup-compatibility/2006">
              <mc:Choice xmlns:v="urn:schemas-microsoft-com:vml" Requires="v">
                <p:oleObj spid="_x0000_s33796" name="Equation" r:id="rId8" imgW="241195" imgH="203112" progId="Equation.DSMT4">
                  <p:embed/>
                </p:oleObj>
              </mc:Choice>
              <mc:Fallback>
                <p:oleObj name="Equation" r:id="rId8" imgW="241195" imgH="203112" progId="Equation.DSMT4">
                  <p:embed/>
                  <p:pic>
                    <p:nvPicPr>
                      <p:cNvPr id="17424" name="Object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78501" y="4013200"/>
                        <a:ext cx="5127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 name="Arc 21"/>
          <p:cNvSpPr/>
          <p:nvPr/>
        </p:nvSpPr>
        <p:spPr>
          <a:xfrm>
            <a:off x="5643563" y="4173538"/>
            <a:ext cx="1371600" cy="1371600"/>
          </a:xfrm>
          <a:prstGeom prst="arc">
            <a:avLst/>
          </a:prstGeom>
          <a:ln w="38100">
            <a:solidFill>
              <a:schemeClr val="accent6"/>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17426" name="TextBox 22"/>
          <p:cNvSpPr txBox="1">
            <a:spLocks noChangeArrowheads="1"/>
          </p:cNvSpPr>
          <p:nvPr/>
        </p:nvSpPr>
        <p:spPr bwMode="auto">
          <a:xfrm>
            <a:off x="3287713" y="3165476"/>
            <a:ext cx="37306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400" b="1">
                <a:solidFill>
                  <a:srgbClr val="FF0000"/>
                </a:solidFill>
              </a:rPr>
              <a:t>P</a:t>
            </a:r>
          </a:p>
        </p:txBody>
      </p:sp>
      <p:sp>
        <p:nvSpPr>
          <p:cNvPr id="17427" name="TextBox 24"/>
          <p:cNvSpPr txBox="1">
            <a:spLocks noChangeArrowheads="1"/>
          </p:cNvSpPr>
          <p:nvPr/>
        </p:nvSpPr>
        <p:spPr bwMode="auto">
          <a:xfrm flipH="1">
            <a:off x="1752601" y="5756275"/>
            <a:ext cx="14906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400" b="1" dirty="0">
                <a:solidFill>
                  <a:srgbClr val="FF0000"/>
                </a:solidFill>
              </a:rPr>
              <a:t>F</a:t>
            </a:r>
          </a:p>
        </p:txBody>
      </p:sp>
      <p:sp>
        <p:nvSpPr>
          <p:cNvPr id="17428" name="TextBox 25"/>
          <p:cNvSpPr txBox="1">
            <a:spLocks noChangeArrowheads="1"/>
          </p:cNvSpPr>
          <p:nvPr/>
        </p:nvSpPr>
        <p:spPr bwMode="auto">
          <a:xfrm>
            <a:off x="2130426" y="5081588"/>
            <a:ext cx="112883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400" b="1" dirty="0">
                <a:solidFill>
                  <a:srgbClr val="FF0000"/>
                </a:solidFill>
              </a:rPr>
              <a:t>W=10</a:t>
            </a:r>
            <a:r>
              <a:rPr lang="en-US" altLang="en-US" sz="2400" b="1" i="1" dirty="0">
                <a:solidFill>
                  <a:srgbClr val="FF0000"/>
                </a:solidFill>
              </a:rPr>
              <a:t>g</a:t>
            </a:r>
          </a:p>
        </p:txBody>
      </p:sp>
      <p:sp>
        <p:nvSpPr>
          <p:cNvPr id="17429" name="TextBox 26"/>
          <p:cNvSpPr txBox="1">
            <a:spLocks noChangeArrowheads="1"/>
          </p:cNvSpPr>
          <p:nvPr/>
        </p:nvSpPr>
        <p:spPr bwMode="auto">
          <a:xfrm>
            <a:off x="2584450" y="6213476"/>
            <a:ext cx="406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400" b="1">
                <a:solidFill>
                  <a:srgbClr val="FF0000"/>
                </a:solidFill>
              </a:rPr>
              <a:t>N</a:t>
            </a:r>
          </a:p>
        </p:txBody>
      </p:sp>
      <p:grpSp>
        <p:nvGrpSpPr>
          <p:cNvPr id="3" name="Group 2"/>
          <p:cNvGrpSpPr>
            <a:grpSpLocks/>
          </p:cNvGrpSpPr>
          <p:nvPr/>
        </p:nvGrpSpPr>
        <p:grpSpPr bwMode="auto">
          <a:xfrm>
            <a:off x="3900488" y="5527676"/>
            <a:ext cx="1370012" cy="1196975"/>
            <a:chOff x="3854450" y="1252538"/>
            <a:chExt cx="1370013" cy="1196975"/>
          </a:xfrm>
        </p:grpSpPr>
        <p:cxnSp>
          <p:nvCxnSpPr>
            <p:cNvPr id="28" name="Straight Arrow Connector 27"/>
            <p:cNvCxnSpPr/>
            <p:nvPr/>
          </p:nvCxnSpPr>
          <p:spPr bwMode="auto">
            <a:xfrm flipV="1">
              <a:off x="4433887" y="1993901"/>
              <a:ext cx="576263" cy="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bwMode="auto">
            <a:xfrm rot="5400000" flipH="1" flipV="1">
              <a:off x="4147343" y="1718470"/>
              <a:ext cx="576263" cy="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9496" name="TextBox 8"/>
            <p:cNvSpPr txBox="1">
              <a:spLocks noChangeArrowheads="1"/>
            </p:cNvSpPr>
            <p:nvPr/>
          </p:nvSpPr>
          <p:spPr bwMode="auto">
            <a:xfrm>
              <a:off x="4911725" y="1930400"/>
              <a:ext cx="312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b="1"/>
                <a:t>x</a:t>
              </a:r>
            </a:p>
          </p:txBody>
        </p:sp>
        <p:sp>
          <p:nvSpPr>
            <p:cNvPr id="19497" name="TextBox 27"/>
            <p:cNvSpPr txBox="1">
              <a:spLocks noChangeArrowheads="1"/>
            </p:cNvSpPr>
            <p:nvPr/>
          </p:nvSpPr>
          <p:spPr bwMode="auto">
            <a:xfrm>
              <a:off x="4491038" y="1252538"/>
              <a:ext cx="312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b="1"/>
                <a:t>y</a:t>
              </a:r>
            </a:p>
          </p:txBody>
        </p:sp>
        <p:sp>
          <p:nvSpPr>
            <p:cNvPr id="32" name="Arc 31"/>
            <p:cNvSpPr/>
            <p:nvPr/>
          </p:nvSpPr>
          <p:spPr>
            <a:xfrm>
              <a:off x="3854450" y="1787526"/>
              <a:ext cx="787401" cy="661987"/>
            </a:xfrm>
            <a:prstGeom prst="arc">
              <a:avLst/>
            </a:prstGeom>
            <a:ln w="38100">
              <a:solidFill>
                <a:schemeClr val="tx1"/>
              </a:solidFill>
              <a:headEnd type="triangle" w="med" len="med"/>
              <a:tailEnd type="none" w="med" len="med"/>
            </a:ln>
          </p:spPr>
          <p:style>
            <a:lnRef idx="2">
              <a:schemeClr val="dk1"/>
            </a:lnRef>
            <a:fillRef idx="0">
              <a:schemeClr val="dk1"/>
            </a:fillRef>
            <a:effectRef idx="1">
              <a:schemeClr val="dk1"/>
            </a:effectRef>
            <a:fontRef idx="minor">
              <a:schemeClr val="tx1"/>
            </a:fontRef>
          </p:style>
          <p:txBody>
            <a:bodyPr anchor="ctr"/>
            <a:lstStyle/>
            <a:p>
              <a:pPr algn="ctr" eaLnBrk="1" hangingPunct="1">
                <a:defRPr/>
              </a:pPr>
              <a:endParaRPr lang="en-US"/>
            </a:p>
          </p:txBody>
        </p:sp>
      </p:grpSp>
      <p:sp>
        <p:nvSpPr>
          <p:cNvPr id="4" name="TextBox 3"/>
          <p:cNvSpPr txBox="1">
            <a:spLocks noChangeArrowheads="1"/>
          </p:cNvSpPr>
          <p:nvPr/>
        </p:nvSpPr>
        <p:spPr bwMode="auto">
          <a:xfrm>
            <a:off x="4400550" y="4011614"/>
            <a:ext cx="579438"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5400" b="1"/>
              <a:t>=</a:t>
            </a:r>
            <a:endParaRPr lang="en-US" altLang="en-US" b="1"/>
          </a:p>
        </p:txBody>
      </p:sp>
      <p:pic>
        <p:nvPicPr>
          <p:cNvPr id="19480" name="Picture 3" descr="bee29230_p16-101-105"/>
          <p:cNvPicPr>
            <a:picLocks noChangeAspect="1" noChangeArrowheads="1"/>
          </p:cNvPicPr>
          <p:nvPr/>
        </p:nvPicPr>
        <p:blipFill>
          <a:blip r:embed="rId10" cstate="print">
            <a:extLst>
              <a:ext uri="{28A0092B-C50C-407E-A947-70E740481C1C}">
                <a14:useLocalDpi xmlns:a14="http://schemas.microsoft.com/office/drawing/2010/main" val="0"/>
              </a:ext>
            </a:extLst>
          </a:blip>
          <a:srcRect t="5275" b="-400"/>
          <a:stretch>
            <a:fillRect/>
          </a:stretch>
        </p:blipFill>
        <p:spPr bwMode="auto">
          <a:xfrm>
            <a:off x="873126" y="955676"/>
            <a:ext cx="1647825"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3"/>
          <p:cNvSpPr txBox="1">
            <a:spLocks noChangeArrowheads="1"/>
          </p:cNvSpPr>
          <p:nvPr/>
        </p:nvSpPr>
        <p:spPr bwMode="auto">
          <a:xfrm>
            <a:off x="5989638" y="952500"/>
            <a:ext cx="1763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dirty="0"/>
              <a:t>1.  Isolate body</a:t>
            </a:r>
          </a:p>
        </p:txBody>
      </p:sp>
      <p:sp>
        <p:nvSpPr>
          <p:cNvPr id="35" name="TextBox 34"/>
          <p:cNvSpPr txBox="1">
            <a:spLocks noChangeArrowheads="1"/>
          </p:cNvSpPr>
          <p:nvPr/>
        </p:nvSpPr>
        <p:spPr bwMode="auto">
          <a:xfrm>
            <a:off x="5989639" y="1284288"/>
            <a:ext cx="1392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dirty="0"/>
              <a:t>2.  Axes</a:t>
            </a:r>
          </a:p>
        </p:txBody>
      </p:sp>
      <p:sp>
        <p:nvSpPr>
          <p:cNvPr id="36" name="TextBox 35"/>
          <p:cNvSpPr txBox="1">
            <a:spLocks noChangeArrowheads="1"/>
          </p:cNvSpPr>
          <p:nvPr/>
        </p:nvSpPr>
        <p:spPr bwMode="auto">
          <a:xfrm>
            <a:off x="5989637" y="1644650"/>
            <a:ext cx="355212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dirty="0"/>
              <a:t>3.  Non-constrained forces</a:t>
            </a:r>
          </a:p>
        </p:txBody>
      </p:sp>
      <p:sp>
        <p:nvSpPr>
          <p:cNvPr id="37" name="TextBox 36"/>
          <p:cNvSpPr txBox="1">
            <a:spLocks noChangeArrowheads="1"/>
          </p:cNvSpPr>
          <p:nvPr/>
        </p:nvSpPr>
        <p:spPr bwMode="auto">
          <a:xfrm>
            <a:off x="5989638" y="2012950"/>
            <a:ext cx="3683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dirty="0"/>
              <a:t>4.  Replace supports with constrained forces</a:t>
            </a:r>
          </a:p>
        </p:txBody>
      </p:sp>
      <p:sp>
        <p:nvSpPr>
          <p:cNvPr id="38" name="TextBox 37"/>
          <p:cNvSpPr txBox="1">
            <a:spLocks noChangeArrowheads="1"/>
          </p:cNvSpPr>
          <p:nvPr/>
        </p:nvSpPr>
        <p:spPr bwMode="auto">
          <a:xfrm>
            <a:off x="5986462" y="2581258"/>
            <a:ext cx="4051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a:t>5.  Dimensions</a:t>
            </a:r>
          </a:p>
        </p:txBody>
      </p:sp>
      <p:sp>
        <p:nvSpPr>
          <p:cNvPr id="39" name="TextBox 38"/>
          <p:cNvSpPr txBox="1">
            <a:spLocks noChangeArrowheads="1"/>
          </p:cNvSpPr>
          <p:nvPr/>
        </p:nvSpPr>
        <p:spPr bwMode="auto">
          <a:xfrm>
            <a:off x="5989637" y="2909871"/>
            <a:ext cx="40497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dirty="0"/>
              <a:t>6.  Kinetic E.F.D</a:t>
            </a:r>
          </a:p>
        </p:txBody>
      </p:sp>
      <p:sp>
        <p:nvSpPr>
          <p:cNvPr id="5" name="TextBox 4"/>
          <p:cNvSpPr txBox="1">
            <a:spLocks noChangeArrowheads="1"/>
          </p:cNvSpPr>
          <p:nvPr/>
        </p:nvSpPr>
        <p:spPr bwMode="auto">
          <a:xfrm>
            <a:off x="2638426" y="3544888"/>
            <a:ext cx="6896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dirty="0"/>
              <a:t>4 cm</a:t>
            </a:r>
          </a:p>
        </p:txBody>
      </p:sp>
      <p:sp>
        <p:nvSpPr>
          <p:cNvPr id="40" name="TextBox 39"/>
          <p:cNvSpPr txBox="1">
            <a:spLocks noChangeArrowheads="1"/>
          </p:cNvSpPr>
          <p:nvPr/>
        </p:nvSpPr>
        <p:spPr bwMode="auto">
          <a:xfrm>
            <a:off x="788988" y="4937125"/>
            <a:ext cx="6896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dirty="0"/>
              <a:t>8 cm</a:t>
            </a:r>
          </a:p>
        </p:txBody>
      </p:sp>
      <p:cxnSp>
        <p:nvCxnSpPr>
          <p:cNvPr id="7" name="Straight Connector 6"/>
          <p:cNvCxnSpPr/>
          <p:nvPr/>
        </p:nvCxnSpPr>
        <p:spPr>
          <a:xfrm flipH="1">
            <a:off x="873126" y="4510088"/>
            <a:ext cx="1647825"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a:off x="915989" y="5754688"/>
            <a:ext cx="1647825"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rot="16200000" flipH="1">
            <a:off x="2128838" y="4048125"/>
            <a:ext cx="914400" cy="0"/>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40" idx="0"/>
          </p:cNvCxnSpPr>
          <p:nvPr/>
        </p:nvCxnSpPr>
        <p:spPr>
          <a:xfrm flipH="1" flipV="1">
            <a:off x="1077913" y="4510089"/>
            <a:ext cx="0" cy="42703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5" name="Straight Arrow Connector 44"/>
          <p:cNvCxnSpPr/>
          <p:nvPr/>
        </p:nvCxnSpPr>
        <p:spPr>
          <a:xfrm flipH="1">
            <a:off x="1079500" y="5332413"/>
            <a:ext cx="0" cy="4254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4" name="Straight Connector 43"/>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6" name="Picture 4" descr="http://www.nus.edu.sg/identity/images/identity/logo/fullcolorlogo.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215900" y="-256519"/>
            <a:ext cx="7035800"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1 (solution)</a:t>
            </a:r>
          </a:p>
        </p:txBody>
      </p:sp>
      <p:sp>
        <p:nvSpPr>
          <p:cNvPr id="6" name="Slide Number Placeholder 5"/>
          <p:cNvSpPr>
            <a:spLocks noGrp="1"/>
          </p:cNvSpPr>
          <p:nvPr>
            <p:ph type="sldNum" sz="quarter" idx="12"/>
          </p:nvPr>
        </p:nvSpPr>
        <p:spPr/>
        <p:txBody>
          <a:bodyPr/>
          <a:lstStyle/>
          <a:p>
            <a:fld id="{9BF28668-276B-45C1-A181-AEB78CCD96EB}" type="slidenum">
              <a:rPr lang="en-SG" smtClean="0"/>
              <a:t>65</a:t>
            </a:fld>
            <a:endParaRPr lang="en-SG" dirty="0"/>
          </a:p>
        </p:txBody>
      </p:sp>
    </p:spTree>
    <p:extLst>
      <p:ext uri="{BB962C8B-B14F-4D97-AF65-F5344CB8AC3E}">
        <p14:creationId xmlns:p14="http://schemas.microsoft.com/office/powerpoint/2010/main" val="17639733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4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4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426"/>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4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429"/>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0"/>
                                          </p:stCondLst>
                                        </p:cTn>
                                        <p:tgtEl>
                                          <p:spTgt spid="1741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742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742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742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426" grpId="0"/>
      <p:bldP spid="17427" grpId="0"/>
      <p:bldP spid="17428" grpId="0"/>
      <p:bldP spid="17429" grpId="0"/>
      <p:bldP spid="4" grpId="0"/>
      <p:bldP spid="34" grpId="0"/>
      <p:bldP spid="35" grpId="0"/>
      <p:bldP spid="36" grpId="0"/>
      <p:bldP spid="37" grpId="0"/>
      <p:bldP spid="38" grpId="0"/>
      <p:bldP spid="39" grpId="0"/>
      <p:bldP spid="5" grpId="0"/>
      <p:bldP spid="4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90500" y="-116360"/>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2</a:t>
            </a:r>
          </a:p>
        </p:txBody>
      </p:sp>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66</a:t>
            </a:fld>
            <a:endParaRPr lang="en-US" altLang="en-US"/>
          </a:p>
        </p:txBody>
      </p:sp>
      <p:sp>
        <p:nvSpPr>
          <p:cNvPr id="97" name="Text Box 4"/>
          <p:cNvSpPr txBox="1">
            <a:spLocks noChangeArrowheads="1"/>
          </p:cNvSpPr>
          <p:nvPr/>
        </p:nvSpPr>
        <p:spPr bwMode="auto">
          <a:xfrm>
            <a:off x="296863" y="3883025"/>
            <a:ext cx="426243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a:t>The thin plate of mass 8 kg is held in place as shown.  </a:t>
            </a:r>
          </a:p>
          <a:p>
            <a:pPr eaLnBrk="1" hangingPunct="1">
              <a:spcBef>
                <a:spcPct val="50000"/>
              </a:spcBef>
            </a:pPr>
            <a:r>
              <a:rPr lang="en-US" altLang="en-US"/>
              <a:t>Neglecting the mass of the links, determine immediately after the wire has been cut (</a:t>
            </a:r>
            <a:r>
              <a:rPr lang="en-US" altLang="en-US" i="1"/>
              <a:t>a</a:t>
            </a:r>
            <a:r>
              <a:rPr lang="en-US" altLang="en-US"/>
              <a:t>) the acceleration of the plate, and (</a:t>
            </a:r>
            <a:r>
              <a:rPr lang="en-US" altLang="en-US" i="1"/>
              <a:t>b</a:t>
            </a:r>
            <a:r>
              <a:rPr lang="en-US" altLang="en-US"/>
              <a:t>) the force in each link.</a:t>
            </a:r>
          </a:p>
        </p:txBody>
      </p:sp>
      <p:sp>
        <p:nvSpPr>
          <p:cNvPr id="104" name="Text Box 5"/>
          <p:cNvSpPr txBox="1">
            <a:spLocks noChangeArrowheads="1"/>
          </p:cNvSpPr>
          <p:nvPr/>
        </p:nvSpPr>
        <p:spPr bwMode="auto">
          <a:xfrm>
            <a:off x="4572000" y="927100"/>
            <a:ext cx="4858247"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u="sng" dirty="0"/>
              <a:t>SOLUTION</a:t>
            </a:r>
            <a:r>
              <a:rPr lang="en-US" altLang="en-US" dirty="0"/>
              <a:t>:</a:t>
            </a:r>
          </a:p>
          <a:p>
            <a:pPr marL="0" indent="0" eaLnBrk="1" hangingPunct="1">
              <a:spcBef>
                <a:spcPct val="50000"/>
              </a:spcBef>
            </a:pPr>
            <a:r>
              <a:rPr lang="en-US" altLang="en-US" b="1" u="sng" dirty="0">
                <a:solidFill>
                  <a:srgbClr val="0000FF"/>
                </a:solidFill>
              </a:rPr>
              <a:t>Identify</a:t>
            </a:r>
            <a:r>
              <a:rPr lang="en-US" altLang="en-US" dirty="0"/>
              <a:t>: After the wire is cut, all particles of the plate move along parallel circular paths of radius 150 mm.  The plate is </a:t>
            </a:r>
            <a:r>
              <a:rPr lang="en-US" altLang="en-US" b="1" dirty="0">
                <a:solidFill>
                  <a:srgbClr val="0000FF"/>
                </a:solidFill>
              </a:rPr>
              <a:t>in curvilinear translational motion, NO rotation!</a:t>
            </a:r>
          </a:p>
        </p:txBody>
      </p:sp>
      <p:sp>
        <p:nvSpPr>
          <p:cNvPr id="105" name="Text Box 6"/>
          <p:cNvSpPr txBox="1">
            <a:spLocks noChangeArrowheads="1"/>
          </p:cNvSpPr>
          <p:nvPr/>
        </p:nvSpPr>
        <p:spPr bwMode="auto">
          <a:xfrm>
            <a:off x="4572000" y="2740025"/>
            <a:ext cx="45704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a:t>Draw the free-body-diagram equation expressing the equivalence of the external and effective forces.</a:t>
            </a:r>
          </a:p>
        </p:txBody>
      </p:sp>
      <p:sp>
        <p:nvSpPr>
          <p:cNvPr id="107" name="Text Box 7"/>
          <p:cNvSpPr txBox="1">
            <a:spLocks noChangeArrowheads="1"/>
          </p:cNvSpPr>
          <p:nvPr/>
        </p:nvSpPr>
        <p:spPr bwMode="auto">
          <a:xfrm>
            <a:off x="4572000" y="3792538"/>
            <a:ext cx="45704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a:t>Resolve into scalar component equations parallel and perpendicular to the path of the mass center.</a:t>
            </a:r>
          </a:p>
        </p:txBody>
      </p:sp>
      <p:sp>
        <p:nvSpPr>
          <p:cNvPr id="108" name="Text Box 8"/>
          <p:cNvSpPr txBox="1">
            <a:spLocks noChangeArrowheads="1"/>
          </p:cNvSpPr>
          <p:nvPr/>
        </p:nvSpPr>
        <p:spPr bwMode="auto">
          <a:xfrm>
            <a:off x="4572000" y="4845050"/>
            <a:ext cx="45704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a:t>Solve the component equations and the moment equation for the unknown acceleration and link forces.</a:t>
            </a:r>
          </a:p>
        </p:txBody>
      </p:sp>
      <p:pic>
        <p:nvPicPr>
          <p:cNvPr id="3" name="Picture 2">
            <a:extLst>
              <a:ext uri="{FF2B5EF4-FFF2-40B4-BE49-F238E27FC236}">
                <a16:creationId xmlns:a16="http://schemas.microsoft.com/office/drawing/2014/main" id="{03CFD229-0EDB-4DF2-86B7-05450B20E76F}"/>
              </a:ext>
            </a:extLst>
          </p:cNvPr>
          <p:cNvPicPr>
            <a:picLocks noChangeAspect="1"/>
          </p:cNvPicPr>
          <p:nvPr/>
        </p:nvPicPr>
        <p:blipFill>
          <a:blip r:embed="rId3"/>
          <a:stretch>
            <a:fillRect/>
          </a:stretch>
        </p:blipFill>
        <p:spPr>
          <a:xfrm>
            <a:off x="296863" y="851452"/>
            <a:ext cx="4020592" cy="2639894"/>
          </a:xfrm>
          <a:prstGeom prst="rect">
            <a:avLst/>
          </a:prstGeom>
        </p:spPr>
      </p:pic>
    </p:spTree>
    <p:extLst>
      <p:ext uri="{BB962C8B-B14F-4D97-AF65-F5344CB8AC3E}">
        <p14:creationId xmlns:p14="http://schemas.microsoft.com/office/powerpoint/2010/main" val="390787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utoUpdateAnimBg="0"/>
      <p:bldP spid="105" grpId="0" autoUpdateAnimBg="0"/>
      <p:bldP spid="107" grpId="0" autoUpdateAnimBg="0"/>
      <p:bldP spid="108"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2 (solution)</a:t>
            </a:r>
          </a:p>
        </p:txBody>
      </p:sp>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67</a:t>
            </a:fld>
            <a:endParaRPr lang="en-US" altLang="en-US"/>
          </a:p>
        </p:txBody>
      </p:sp>
      <p:cxnSp>
        <p:nvCxnSpPr>
          <p:cNvPr id="66" name="Straight Connector 65"/>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 Box 7"/>
          <p:cNvSpPr txBox="1">
            <a:spLocks noChangeArrowheads="1"/>
          </p:cNvSpPr>
          <p:nvPr/>
        </p:nvSpPr>
        <p:spPr bwMode="auto">
          <a:xfrm>
            <a:off x="4179887" y="927100"/>
            <a:ext cx="5361873"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pPr>
            <a:r>
              <a:rPr lang="en-US" altLang="en-US" sz="1800" u="sng" dirty="0"/>
              <a:t>SOLUTION</a:t>
            </a:r>
            <a:r>
              <a:rPr lang="en-US" altLang="en-US" sz="1800" dirty="0"/>
              <a:t>:</a:t>
            </a:r>
          </a:p>
          <a:p>
            <a:pPr eaLnBrk="1" hangingPunct="1">
              <a:spcBef>
                <a:spcPct val="20000"/>
              </a:spcBef>
              <a:buFontTx/>
              <a:buChar char="•"/>
            </a:pPr>
            <a:r>
              <a:rPr lang="en-US" altLang="en-US" sz="1800" dirty="0"/>
              <a:t>Note that after the wire is cut, all particles of the plate move along parallel circular paths of radius 150 mm.  </a:t>
            </a:r>
            <a:r>
              <a:rPr lang="en-US" altLang="en-US" sz="1800" dirty="0">
                <a:solidFill>
                  <a:srgbClr val="0000FF"/>
                </a:solidFill>
              </a:rPr>
              <a:t>The plate is in curvilinear translation, no rotation! i.e.,         =  0 in E.F.D</a:t>
            </a:r>
            <a:endParaRPr lang="en-US" altLang="en-US" sz="1800" dirty="0"/>
          </a:p>
        </p:txBody>
      </p:sp>
      <p:grpSp>
        <p:nvGrpSpPr>
          <p:cNvPr id="89" name="Group 22"/>
          <p:cNvGrpSpPr>
            <a:grpSpLocks/>
          </p:cNvGrpSpPr>
          <p:nvPr/>
        </p:nvGrpSpPr>
        <p:grpSpPr bwMode="auto">
          <a:xfrm>
            <a:off x="4179887" y="3507664"/>
            <a:ext cx="5105401" cy="2632075"/>
            <a:chOff x="2633" y="2047"/>
            <a:chExt cx="3216" cy="1658"/>
          </a:xfrm>
        </p:grpSpPr>
        <p:sp>
          <p:nvSpPr>
            <p:cNvPr id="90" name="Text Box 9"/>
            <p:cNvSpPr txBox="1">
              <a:spLocks noChangeArrowheads="1"/>
            </p:cNvSpPr>
            <p:nvPr/>
          </p:nvSpPr>
          <p:spPr bwMode="auto">
            <a:xfrm>
              <a:off x="2633" y="2047"/>
              <a:ext cx="312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sz="1800" dirty="0"/>
                <a:t>Resolve the diagram equation into</a:t>
              </a:r>
              <a:r>
                <a:rPr lang="en-US" altLang="en-US" sz="1800" dirty="0">
                  <a:solidFill>
                    <a:srgbClr val="0000FF"/>
                  </a:solidFill>
                </a:rPr>
                <a:t> T&amp; N components</a:t>
              </a:r>
              <a:r>
                <a:rPr lang="en-US" altLang="en-US" sz="1800" dirty="0"/>
                <a:t> parallel and perpendicular to the path of the mass </a:t>
              </a:r>
              <a:r>
                <a:rPr lang="en-US" altLang="en-US" sz="1800" dirty="0" err="1"/>
                <a:t>centre</a:t>
              </a:r>
              <a:r>
                <a:rPr lang="en-US" altLang="en-US" sz="1800" dirty="0"/>
                <a:t>.</a:t>
              </a:r>
            </a:p>
          </p:txBody>
        </p:sp>
        <p:grpSp>
          <p:nvGrpSpPr>
            <p:cNvPr id="91" name="Group 12"/>
            <p:cNvGrpSpPr>
              <a:grpSpLocks/>
            </p:cNvGrpSpPr>
            <p:nvPr/>
          </p:nvGrpSpPr>
          <p:grpSpPr bwMode="auto">
            <a:xfrm>
              <a:off x="2818" y="2666"/>
              <a:ext cx="1163" cy="216"/>
              <a:chOff x="2833" y="2666"/>
              <a:chExt cx="1163" cy="216"/>
            </a:xfrm>
          </p:grpSpPr>
          <p:graphicFrame>
            <p:nvGraphicFramePr>
              <p:cNvPr id="100" name="Object 6"/>
              <p:cNvGraphicFramePr>
                <a:graphicFrameLocks noChangeAspect="1"/>
              </p:cNvGraphicFramePr>
              <p:nvPr/>
            </p:nvGraphicFramePr>
            <p:xfrm>
              <a:off x="3052" y="2666"/>
              <a:ext cx="944" cy="216"/>
            </p:xfrm>
            <a:graphic>
              <a:graphicData uri="http://schemas.openxmlformats.org/presentationml/2006/ole">
                <mc:AlternateContent xmlns:mc="http://schemas.openxmlformats.org/markup-compatibility/2006">
                  <mc:Choice xmlns:v="urn:schemas-microsoft-com:vml" Requires="v">
                    <p:oleObj spid="_x0000_s34818" name="Equation" r:id="rId4" imgW="1497950" imgH="342751" progId="Equation.3">
                      <p:embed/>
                    </p:oleObj>
                  </mc:Choice>
                  <mc:Fallback>
                    <p:oleObj name="Equation" r:id="rId4" imgW="1497950" imgH="342751" progId="Equation.3">
                      <p:embed/>
                      <p:pic>
                        <p:nvPicPr>
                          <p:cNvPr id="10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2" y="2666"/>
                            <a:ext cx="944"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1" name="Object 7"/>
              <p:cNvGraphicFramePr>
                <a:graphicFrameLocks noChangeAspect="1"/>
              </p:cNvGraphicFramePr>
              <p:nvPr/>
            </p:nvGraphicFramePr>
            <p:xfrm>
              <a:off x="2833" y="2696"/>
              <a:ext cx="186" cy="156"/>
            </p:xfrm>
            <a:graphic>
              <a:graphicData uri="http://schemas.openxmlformats.org/presentationml/2006/ole">
                <mc:AlternateContent xmlns:mc="http://schemas.openxmlformats.org/markup-compatibility/2006">
                  <mc:Choice xmlns:v="urn:schemas-microsoft-com:vml" Requires="v">
                    <p:oleObj spid="_x0000_s34819" name="Bitmap Image" r:id="rId6" imgW="295238" imgH="247685" progId="Paint.Picture">
                      <p:embed/>
                    </p:oleObj>
                  </mc:Choice>
                  <mc:Fallback>
                    <p:oleObj name="Bitmap Image" r:id="rId6" imgW="295238" imgH="247685" progId="Paint.Picture">
                      <p:embed/>
                      <p:pic>
                        <p:nvPicPr>
                          <p:cNvPr id="101"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33" y="2696"/>
                            <a:ext cx="186" cy="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92" name="Object 2"/>
            <p:cNvGraphicFramePr>
              <a:graphicFrameLocks noChangeAspect="1"/>
            </p:cNvGraphicFramePr>
            <p:nvPr/>
          </p:nvGraphicFramePr>
          <p:xfrm>
            <a:off x="3010" y="2937"/>
            <a:ext cx="968" cy="392"/>
          </p:xfrm>
          <a:graphic>
            <a:graphicData uri="http://schemas.openxmlformats.org/presentationml/2006/ole">
              <mc:AlternateContent xmlns:mc="http://schemas.openxmlformats.org/markup-compatibility/2006">
                <mc:Choice xmlns:v="urn:schemas-microsoft-com:vml" Requires="v">
                  <p:oleObj spid="_x0000_s34820" name="Equation" r:id="rId8" imgW="1536700" imgH="622300" progId="Equation.3">
                    <p:embed/>
                  </p:oleObj>
                </mc:Choice>
                <mc:Fallback>
                  <p:oleObj name="Equation" r:id="rId8" imgW="1536700" imgH="622300" progId="Equation.3">
                    <p:embed/>
                    <p:pic>
                      <p:nvPicPr>
                        <p:cNvPr id="92"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0" y="2937"/>
                          <a:ext cx="968"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 name="Object 3"/>
            <p:cNvGraphicFramePr>
              <a:graphicFrameLocks noChangeAspect="1"/>
            </p:cNvGraphicFramePr>
            <p:nvPr/>
          </p:nvGraphicFramePr>
          <p:xfrm>
            <a:off x="3010" y="3393"/>
            <a:ext cx="1272" cy="224"/>
          </p:xfrm>
          <a:graphic>
            <a:graphicData uri="http://schemas.openxmlformats.org/presentationml/2006/ole">
              <mc:AlternateContent xmlns:mc="http://schemas.openxmlformats.org/markup-compatibility/2006">
                <mc:Choice xmlns:v="urn:schemas-microsoft-com:vml" Requires="v">
                  <p:oleObj spid="_x0000_s34821" name="Equation" r:id="rId10" imgW="2019300" imgH="355600" progId="Equation.3">
                    <p:embed/>
                  </p:oleObj>
                </mc:Choice>
                <mc:Fallback>
                  <p:oleObj name="Equation" r:id="rId10" imgW="2019300" imgH="355600" progId="Equation.3">
                    <p:embed/>
                    <p:pic>
                      <p:nvPicPr>
                        <p:cNvPr id="93" name="Object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0" y="3393"/>
                          <a:ext cx="1272"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4" name="Group 20"/>
            <p:cNvGrpSpPr>
              <a:grpSpLocks/>
            </p:cNvGrpSpPr>
            <p:nvPr/>
          </p:nvGrpSpPr>
          <p:grpSpPr bwMode="auto">
            <a:xfrm>
              <a:off x="4508" y="3453"/>
              <a:ext cx="1341" cy="252"/>
              <a:chOff x="4397" y="3498"/>
              <a:chExt cx="1341" cy="252"/>
            </a:xfrm>
          </p:grpSpPr>
          <p:grpSp>
            <p:nvGrpSpPr>
              <p:cNvPr id="95" name="Group 18"/>
              <p:cNvGrpSpPr>
                <a:grpSpLocks/>
              </p:cNvGrpSpPr>
              <p:nvPr/>
            </p:nvGrpSpPr>
            <p:grpSpPr bwMode="auto">
              <a:xfrm>
                <a:off x="4441" y="3501"/>
                <a:ext cx="1297" cy="249"/>
                <a:chOff x="4441" y="3493"/>
                <a:chExt cx="1297" cy="249"/>
              </a:xfrm>
            </p:grpSpPr>
            <p:graphicFrame>
              <p:nvGraphicFramePr>
                <p:cNvPr id="97" name="Object 4"/>
                <p:cNvGraphicFramePr>
                  <a:graphicFrameLocks noChangeAspect="1"/>
                </p:cNvGraphicFramePr>
                <p:nvPr>
                  <p:extLst/>
                </p:nvPr>
              </p:nvGraphicFramePr>
              <p:xfrm>
                <a:off x="4441" y="3493"/>
                <a:ext cx="824" cy="224"/>
              </p:xfrm>
              <a:graphic>
                <a:graphicData uri="http://schemas.openxmlformats.org/presentationml/2006/ole">
                  <mc:AlternateContent xmlns:mc="http://schemas.openxmlformats.org/markup-compatibility/2006">
                    <mc:Choice xmlns:v="urn:schemas-microsoft-com:vml" Requires="v">
                      <p:oleObj spid="_x0000_s34822" name="Equation" r:id="rId12" imgW="1307532" imgH="355446" progId="Equation.3">
                        <p:embed/>
                      </p:oleObj>
                    </mc:Choice>
                    <mc:Fallback>
                      <p:oleObj name="Equation" r:id="rId12" imgW="1307532" imgH="355446" progId="Equation.3">
                        <p:embed/>
                        <p:pic>
                          <p:nvPicPr>
                            <p:cNvPr id="97"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41" y="3493"/>
                              <a:ext cx="824"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8" name="Object 5"/>
                <p:cNvGraphicFramePr>
                  <a:graphicFrameLocks noChangeAspect="1"/>
                </p:cNvGraphicFramePr>
                <p:nvPr>
                  <p:extLst/>
                </p:nvPr>
              </p:nvGraphicFramePr>
              <p:xfrm>
                <a:off x="5247" y="3555"/>
                <a:ext cx="156" cy="144"/>
              </p:xfrm>
              <a:graphic>
                <a:graphicData uri="http://schemas.openxmlformats.org/presentationml/2006/ole">
                  <mc:AlternateContent xmlns:mc="http://schemas.openxmlformats.org/markup-compatibility/2006">
                    <mc:Choice xmlns:v="urn:schemas-microsoft-com:vml" Requires="v">
                      <p:oleObj spid="_x0000_s34823" name="Bitmap Image" r:id="rId14" imgW="247685" imgH="228571" progId="Paint.Picture">
                        <p:embed/>
                      </p:oleObj>
                    </mc:Choice>
                    <mc:Fallback>
                      <p:oleObj name="Bitmap Image" r:id="rId14" imgW="247685" imgH="228571" progId="Paint.Picture">
                        <p:embed/>
                        <p:pic>
                          <p:nvPicPr>
                            <p:cNvPr id="98" name="Object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47" y="3555"/>
                              <a:ext cx="156"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 name="Text Box 17"/>
                <p:cNvSpPr txBox="1">
                  <a:spLocks noChangeArrowheads="1"/>
                </p:cNvSpPr>
                <p:nvPr/>
              </p:nvSpPr>
              <p:spPr bwMode="auto">
                <a:xfrm>
                  <a:off x="5386" y="3511"/>
                  <a:ext cx="3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1800" dirty="0"/>
                    <a:t>60</a:t>
                  </a:r>
                  <a:r>
                    <a:rPr lang="en-US" altLang="en-US" sz="1800" baseline="30000" dirty="0"/>
                    <a:t>o</a:t>
                  </a:r>
                  <a:endParaRPr lang="en-US" altLang="en-US" sz="1800" dirty="0"/>
                </a:p>
              </p:txBody>
            </p:sp>
          </p:grpSp>
          <p:sp>
            <p:nvSpPr>
              <p:cNvPr id="96" name="Rectangle 19"/>
              <p:cNvSpPr>
                <a:spLocks noChangeArrowheads="1"/>
              </p:cNvSpPr>
              <p:nvPr/>
            </p:nvSpPr>
            <p:spPr bwMode="auto">
              <a:xfrm>
                <a:off x="4397" y="3498"/>
                <a:ext cx="1272" cy="239"/>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grpSp>
      </p:grpSp>
      <p:graphicFrame>
        <p:nvGraphicFramePr>
          <p:cNvPr id="103" name="Object 25"/>
          <p:cNvGraphicFramePr>
            <a:graphicFrameLocks noChangeAspect="1"/>
          </p:cNvGraphicFramePr>
          <p:nvPr>
            <p:extLst/>
          </p:nvPr>
        </p:nvGraphicFramePr>
        <p:xfrm>
          <a:off x="4919712" y="2136063"/>
          <a:ext cx="366261" cy="309564"/>
        </p:xfrm>
        <a:graphic>
          <a:graphicData uri="http://schemas.openxmlformats.org/presentationml/2006/ole">
            <mc:AlternateContent xmlns:mc="http://schemas.openxmlformats.org/markup-compatibility/2006">
              <mc:Choice xmlns:v="urn:schemas-microsoft-com:vml" Requires="v">
                <p:oleObj spid="_x0000_s34824" name="Equation" r:id="rId16" imgW="241195" imgH="203112" progId="Equation.DSMT4">
                  <p:embed/>
                </p:oleObj>
              </mc:Choice>
              <mc:Fallback>
                <p:oleObj name="Equation" r:id="rId16" imgW="241195" imgH="203112" progId="Equation.DSMT4">
                  <p:embed/>
                  <p:pic>
                    <p:nvPicPr>
                      <p:cNvPr id="103" name="Object 2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919712" y="2136063"/>
                        <a:ext cx="366261" cy="309564"/>
                      </a:xfrm>
                      <a:prstGeom prst="rect">
                        <a:avLst/>
                      </a:prstGeom>
                      <a:noFill/>
                      <a:ln>
                        <a:noFill/>
                      </a:ln>
                      <a:extLst/>
                    </p:spPr>
                  </p:pic>
                </p:oleObj>
              </mc:Fallback>
            </mc:AlternateContent>
          </a:graphicData>
        </a:graphic>
      </p:graphicFrame>
      <p:pic>
        <p:nvPicPr>
          <p:cNvPr id="3" name="Picture 2">
            <a:extLst>
              <a:ext uri="{FF2B5EF4-FFF2-40B4-BE49-F238E27FC236}">
                <a16:creationId xmlns:a16="http://schemas.microsoft.com/office/drawing/2014/main" id="{B569DFAC-3ED2-4D63-84BC-EF4BEE4AA826}"/>
              </a:ext>
            </a:extLst>
          </p:cNvPr>
          <p:cNvPicPr>
            <a:picLocks noChangeAspect="1"/>
          </p:cNvPicPr>
          <p:nvPr/>
        </p:nvPicPr>
        <p:blipFill>
          <a:blip r:embed="rId18"/>
          <a:stretch>
            <a:fillRect/>
          </a:stretch>
        </p:blipFill>
        <p:spPr>
          <a:xfrm>
            <a:off x="600843" y="922573"/>
            <a:ext cx="3143335" cy="1903138"/>
          </a:xfrm>
          <a:prstGeom prst="rect">
            <a:avLst/>
          </a:prstGeom>
        </p:spPr>
      </p:pic>
      <p:grpSp>
        <p:nvGrpSpPr>
          <p:cNvPr id="9" name="Group 8">
            <a:extLst>
              <a:ext uri="{FF2B5EF4-FFF2-40B4-BE49-F238E27FC236}">
                <a16:creationId xmlns:a16="http://schemas.microsoft.com/office/drawing/2014/main" id="{341A473E-522D-4026-A389-83BB70AA99C9}"/>
              </a:ext>
            </a:extLst>
          </p:cNvPr>
          <p:cNvGrpSpPr/>
          <p:nvPr/>
        </p:nvGrpSpPr>
        <p:grpSpPr>
          <a:xfrm>
            <a:off x="236537" y="2532939"/>
            <a:ext cx="8905875" cy="3836432"/>
            <a:chOff x="236537" y="2532939"/>
            <a:chExt cx="8905875" cy="3836432"/>
          </a:xfrm>
        </p:grpSpPr>
        <p:grpSp>
          <p:nvGrpSpPr>
            <p:cNvPr id="5" name="Group 4">
              <a:extLst>
                <a:ext uri="{FF2B5EF4-FFF2-40B4-BE49-F238E27FC236}">
                  <a16:creationId xmlns:a16="http://schemas.microsoft.com/office/drawing/2014/main" id="{ED297ED7-C5EC-4A3A-AEF2-83C3526B0838}"/>
                </a:ext>
              </a:extLst>
            </p:cNvPr>
            <p:cNvGrpSpPr/>
            <p:nvPr/>
          </p:nvGrpSpPr>
          <p:grpSpPr>
            <a:xfrm>
              <a:off x="236537" y="2532939"/>
              <a:ext cx="8905875" cy="3836432"/>
              <a:chOff x="236537" y="2532939"/>
              <a:chExt cx="8905875" cy="3836432"/>
            </a:xfrm>
          </p:grpSpPr>
          <p:grpSp>
            <p:nvGrpSpPr>
              <p:cNvPr id="69" name="Group 21"/>
              <p:cNvGrpSpPr>
                <a:grpSpLocks/>
              </p:cNvGrpSpPr>
              <p:nvPr/>
            </p:nvGrpSpPr>
            <p:grpSpPr bwMode="auto">
              <a:xfrm>
                <a:off x="236537" y="2532939"/>
                <a:ext cx="8905875" cy="3829050"/>
                <a:chOff x="149" y="1419"/>
                <a:chExt cx="5610" cy="2412"/>
              </a:xfrm>
            </p:grpSpPr>
            <p:pic>
              <p:nvPicPr>
                <p:cNvPr id="85" name="Picture 5" descr="msotw9_temp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53" y="1857"/>
                  <a:ext cx="1859" cy="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6" descr="msotw9_temp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9" y="2854"/>
                  <a:ext cx="2055" cy="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Text Box 8"/>
                <p:cNvSpPr txBox="1">
                  <a:spLocks noChangeArrowheads="1"/>
                </p:cNvSpPr>
                <p:nvPr/>
              </p:nvSpPr>
              <p:spPr bwMode="auto">
                <a:xfrm>
                  <a:off x="2633" y="1419"/>
                  <a:ext cx="312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sz="1800" dirty="0"/>
                    <a:t>Draw the free-body-diagram equation expressing the equivalence of the external and effective forces.</a:t>
                  </a:r>
                </a:p>
              </p:txBody>
            </p:sp>
          </p:grpSp>
          <p:sp>
            <p:nvSpPr>
              <p:cNvPr id="7" name="TextBox 6"/>
              <p:cNvSpPr txBox="1"/>
              <p:nvPr/>
            </p:nvSpPr>
            <p:spPr>
              <a:xfrm>
                <a:off x="2541728" y="4475726"/>
                <a:ext cx="566181" cy="369332"/>
              </a:xfrm>
              <a:prstGeom prst="rect">
                <a:avLst/>
              </a:prstGeom>
              <a:noFill/>
            </p:spPr>
            <p:txBody>
              <a:bodyPr wrap="none" rtlCol="0">
                <a:spAutoFit/>
              </a:bodyPr>
              <a:lstStyle/>
              <a:p>
                <a:r>
                  <a:rPr lang="en-SG" b="1" dirty="0">
                    <a:solidFill>
                      <a:srgbClr val="0000FF"/>
                    </a:solidFill>
                  </a:rPr>
                  <a:t>FBD</a:t>
                </a:r>
              </a:p>
            </p:txBody>
          </p:sp>
          <p:sp>
            <p:nvSpPr>
              <p:cNvPr id="102" name="TextBox 101"/>
              <p:cNvSpPr txBox="1"/>
              <p:nvPr/>
            </p:nvSpPr>
            <p:spPr>
              <a:xfrm>
                <a:off x="2559361" y="6000039"/>
                <a:ext cx="548548" cy="369332"/>
              </a:xfrm>
              <a:prstGeom prst="rect">
                <a:avLst/>
              </a:prstGeom>
              <a:noFill/>
            </p:spPr>
            <p:txBody>
              <a:bodyPr wrap="none" rtlCol="0">
                <a:spAutoFit/>
              </a:bodyPr>
              <a:lstStyle/>
              <a:p>
                <a:r>
                  <a:rPr lang="en-SG" b="1" dirty="0">
                    <a:solidFill>
                      <a:srgbClr val="0000FF"/>
                    </a:solidFill>
                  </a:rPr>
                  <a:t>EFD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B848A51-A3D8-4D3F-9EF3-CCF78F007490}"/>
                      </a:ext>
                    </a:extLst>
                  </p:cNvPr>
                  <p:cNvSpPr txBox="1"/>
                  <p:nvPr/>
                </p:nvSpPr>
                <p:spPr>
                  <a:xfrm>
                    <a:off x="2529210" y="5195600"/>
                    <a:ext cx="483402" cy="307777"/>
                  </a:xfrm>
                  <a:prstGeom prst="rect">
                    <a:avLst/>
                  </a:prstGeom>
                  <a:noFill/>
                </p:spPr>
                <p:txBody>
                  <a:bodyPr wrap="none" lIns="0" tIns="0" rIns="0" bIns="0" rtlCol="0">
                    <a:spAutoFit/>
                  </a:bodyPr>
                  <a:lstStyle/>
                  <a:p>
                    <a14:m>
                      <m:oMath xmlns:m="http://schemas.openxmlformats.org/officeDocument/2006/math">
                        <m:bar>
                          <m:barPr>
                            <m:pos m:val="top"/>
                            <m:ctrlPr>
                              <a:rPr lang="en-SG" i="1" smtClean="0">
                                <a:solidFill>
                                  <a:srgbClr val="FF0000"/>
                                </a:solidFill>
                                <a:latin typeface="Cambria Math" panose="02040503050406030204" pitchFamily="18" charset="0"/>
                              </a:rPr>
                            </m:ctrlPr>
                          </m:barPr>
                          <m:e>
                            <m:r>
                              <a:rPr lang="en-US" b="0" i="1" smtClean="0">
                                <a:solidFill>
                                  <a:srgbClr val="FF0000"/>
                                </a:solidFill>
                                <a:latin typeface="Cambria Math" panose="02040503050406030204" pitchFamily="18" charset="0"/>
                              </a:rPr>
                              <m:t>𝐼</m:t>
                            </m:r>
                          </m:e>
                        </m:bar>
                        <m:r>
                          <a:rPr lang="en-SG" b="1" i="1" smtClean="0">
                            <a:solidFill>
                              <a:srgbClr val="FF0000"/>
                            </a:solidFill>
                            <a:latin typeface="Cambria Math" panose="02040503050406030204" pitchFamily="18" charset="0"/>
                            <a:ea typeface="Cambria Math" panose="02040503050406030204" pitchFamily="18" charset="0"/>
                          </a:rPr>
                          <m:t>𝜶</m:t>
                        </m:r>
                      </m:oMath>
                    </a14:m>
                    <a:r>
                      <a:rPr lang="en-SG" dirty="0"/>
                      <a:t>=0</a:t>
                    </a:r>
                  </a:p>
                </p:txBody>
              </p:sp>
            </mc:Choice>
            <mc:Fallback xmlns="">
              <p:sp>
                <p:nvSpPr>
                  <p:cNvPr id="4" name="TextBox 3">
                    <a:extLst>
                      <a:ext uri="{FF2B5EF4-FFF2-40B4-BE49-F238E27FC236}">
                        <a16:creationId xmlns:a16="http://schemas.microsoft.com/office/drawing/2014/main" id="{1B848A51-A3D8-4D3F-9EF3-CCF78F007490}"/>
                      </a:ext>
                    </a:extLst>
                  </p:cNvPr>
                  <p:cNvSpPr txBox="1">
                    <a:spLocks noRot="1" noChangeAspect="1" noMove="1" noResize="1" noEditPoints="1" noAdjustHandles="1" noChangeArrowheads="1" noChangeShapeType="1" noTextEdit="1"/>
                  </p:cNvSpPr>
                  <p:nvPr/>
                </p:nvSpPr>
                <p:spPr>
                  <a:xfrm>
                    <a:off x="2529210" y="5195600"/>
                    <a:ext cx="483402" cy="307777"/>
                  </a:xfrm>
                  <a:prstGeom prst="rect">
                    <a:avLst/>
                  </a:prstGeom>
                  <a:blipFill>
                    <a:blip r:embed="rId21"/>
                    <a:stretch>
                      <a:fillRect l="-17722" t="-15686" r="-29114" b="-45098"/>
                    </a:stretch>
                  </a:blipFill>
                </p:spPr>
                <p:txBody>
                  <a:bodyPr/>
                  <a:lstStyle/>
                  <a:p>
                    <a:r>
                      <a:rPr lang="en-SG">
                        <a:noFill/>
                      </a:rPr>
                      <a:t> </a:t>
                    </a:r>
                  </a:p>
                </p:txBody>
              </p:sp>
            </mc:Fallback>
          </mc:AlternateContent>
        </p:grpSp>
        <p:sp>
          <p:nvSpPr>
            <p:cNvPr id="31" name="Arc 30">
              <a:extLst>
                <a:ext uri="{FF2B5EF4-FFF2-40B4-BE49-F238E27FC236}">
                  <a16:creationId xmlns:a16="http://schemas.microsoft.com/office/drawing/2014/main" id="{F293C744-3AA0-461A-BC83-CE009CE39D5D}"/>
                </a:ext>
              </a:extLst>
            </p:cNvPr>
            <p:cNvSpPr/>
            <p:nvPr/>
          </p:nvSpPr>
          <p:spPr>
            <a:xfrm rot="442023">
              <a:off x="1845488" y="5335372"/>
              <a:ext cx="710195" cy="629627"/>
            </a:xfrm>
            <a:prstGeom prst="arc">
              <a:avLst/>
            </a:prstGeom>
            <a:ln w="28575">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grpSp>
    </p:spTree>
    <p:extLst>
      <p:ext uri="{BB962C8B-B14F-4D97-AF65-F5344CB8AC3E}">
        <p14:creationId xmlns:p14="http://schemas.microsoft.com/office/powerpoint/2010/main" val="378288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68</a:t>
            </a:fld>
            <a:endParaRPr lang="en-US" altLang="en-US"/>
          </a:p>
        </p:txBody>
      </p:sp>
      <p:sp>
        <p:nvSpPr>
          <p:cNvPr id="57" name="TextBox 56"/>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2 (solution)</a:t>
            </a:r>
          </a:p>
        </p:txBody>
      </p:sp>
      <p:pic>
        <p:nvPicPr>
          <p:cNvPr id="75" name="Picture 1028"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665" y="1181100"/>
            <a:ext cx="2951162"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029" descr="C:\DOCUME~1\WALTOL~1\LOCALS~1\Temp\\msotw9_temp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2" y="2781300"/>
            <a:ext cx="3262313"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7" name="Group 1039"/>
          <p:cNvGrpSpPr>
            <a:grpSpLocks/>
          </p:cNvGrpSpPr>
          <p:nvPr/>
        </p:nvGrpSpPr>
        <p:grpSpPr bwMode="auto">
          <a:xfrm>
            <a:off x="935038" y="4462463"/>
            <a:ext cx="2044700" cy="369887"/>
            <a:chOff x="4360" y="3738"/>
            <a:chExt cx="1288" cy="233"/>
          </a:xfrm>
        </p:grpSpPr>
        <p:graphicFrame>
          <p:nvGraphicFramePr>
            <p:cNvPr id="78" name="Object 12"/>
            <p:cNvGraphicFramePr>
              <a:graphicFrameLocks noChangeAspect="1"/>
            </p:cNvGraphicFramePr>
            <p:nvPr/>
          </p:nvGraphicFramePr>
          <p:xfrm>
            <a:off x="4360" y="3738"/>
            <a:ext cx="824" cy="224"/>
          </p:xfrm>
          <a:graphic>
            <a:graphicData uri="http://schemas.openxmlformats.org/presentationml/2006/ole">
              <mc:AlternateContent xmlns:mc="http://schemas.openxmlformats.org/markup-compatibility/2006">
                <mc:Choice xmlns:v="urn:schemas-microsoft-com:vml" Requires="v">
                  <p:oleObj spid="_x0000_s35842" name="Equation" r:id="rId6" imgW="1307532" imgH="355446" progId="Equation.3">
                    <p:embed/>
                  </p:oleObj>
                </mc:Choice>
                <mc:Fallback>
                  <p:oleObj name="Equation" r:id="rId6" imgW="1307532" imgH="355446" progId="Equation.3">
                    <p:embed/>
                    <p:pic>
                      <p:nvPicPr>
                        <p:cNvPr id="78"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0" y="3738"/>
                          <a:ext cx="824"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9" name="Object 13"/>
            <p:cNvGraphicFramePr>
              <a:graphicFrameLocks noChangeAspect="1"/>
            </p:cNvGraphicFramePr>
            <p:nvPr/>
          </p:nvGraphicFramePr>
          <p:xfrm>
            <a:off x="5166" y="3800"/>
            <a:ext cx="156" cy="144"/>
          </p:xfrm>
          <a:graphic>
            <a:graphicData uri="http://schemas.openxmlformats.org/presentationml/2006/ole">
              <mc:AlternateContent xmlns:mc="http://schemas.openxmlformats.org/markup-compatibility/2006">
                <mc:Choice xmlns:v="urn:schemas-microsoft-com:vml" Requires="v">
                  <p:oleObj spid="_x0000_s35843" name="Bitmap Image" r:id="rId8" imgW="247685" imgH="228571" progId="Paint.Picture">
                    <p:embed/>
                  </p:oleObj>
                </mc:Choice>
                <mc:Fallback>
                  <p:oleObj name="Bitmap Image" r:id="rId8" imgW="247685" imgH="228571" progId="Paint.Picture">
                    <p:embed/>
                    <p:pic>
                      <p:nvPicPr>
                        <p:cNvPr id="79"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66" y="3800"/>
                          <a:ext cx="156"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0" name="Text Box 1042"/>
            <p:cNvSpPr txBox="1">
              <a:spLocks noChangeArrowheads="1"/>
            </p:cNvSpPr>
            <p:nvPr/>
          </p:nvSpPr>
          <p:spPr bwMode="auto">
            <a:xfrm>
              <a:off x="5296" y="3740"/>
              <a:ext cx="3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1800"/>
                <a:t>60</a:t>
              </a:r>
              <a:r>
                <a:rPr lang="en-US" altLang="en-US" sz="1800" baseline="30000"/>
                <a:t>o</a:t>
              </a:r>
              <a:endParaRPr lang="en-US" altLang="en-US" sz="1800"/>
            </a:p>
          </p:txBody>
        </p:sp>
      </p:grpSp>
      <p:grpSp>
        <p:nvGrpSpPr>
          <p:cNvPr id="81" name="Group 1057"/>
          <p:cNvGrpSpPr>
            <a:grpSpLocks/>
          </p:cNvGrpSpPr>
          <p:nvPr/>
        </p:nvGrpSpPr>
        <p:grpSpPr bwMode="auto">
          <a:xfrm>
            <a:off x="3897313" y="935038"/>
            <a:ext cx="5246687" cy="2987675"/>
            <a:chOff x="2455" y="589"/>
            <a:chExt cx="3305" cy="1882"/>
          </a:xfrm>
        </p:grpSpPr>
        <p:sp>
          <p:nvSpPr>
            <p:cNvPr id="82" name="Text Box 1032"/>
            <p:cNvSpPr txBox="1">
              <a:spLocks noChangeArrowheads="1"/>
            </p:cNvSpPr>
            <p:nvPr/>
          </p:nvSpPr>
          <p:spPr bwMode="auto">
            <a:xfrm>
              <a:off x="2455" y="589"/>
              <a:ext cx="3305"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sz="1800"/>
                <a:t>Solve the component equations and the moment equation for the unknown acceleration and link forces.</a:t>
              </a:r>
            </a:p>
          </p:txBody>
        </p:sp>
        <p:grpSp>
          <p:nvGrpSpPr>
            <p:cNvPr id="83" name="Group 1050"/>
            <p:cNvGrpSpPr>
              <a:grpSpLocks/>
            </p:cNvGrpSpPr>
            <p:nvPr/>
          </p:nvGrpSpPr>
          <p:grpSpPr bwMode="auto">
            <a:xfrm>
              <a:off x="2596" y="1250"/>
              <a:ext cx="1286" cy="216"/>
              <a:chOff x="2932" y="1880"/>
              <a:chExt cx="1286" cy="216"/>
            </a:xfrm>
          </p:grpSpPr>
          <p:graphicFrame>
            <p:nvGraphicFramePr>
              <p:cNvPr id="86" name="Object 10"/>
              <p:cNvGraphicFramePr>
                <a:graphicFrameLocks noChangeAspect="1"/>
              </p:cNvGraphicFramePr>
              <p:nvPr/>
            </p:nvGraphicFramePr>
            <p:xfrm>
              <a:off x="3082" y="1880"/>
              <a:ext cx="1136" cy="216"/>
            </p:xfrm>
            <a:graphic>
              <a:graphicData uri="http://schemas.openxmlformats.org/presentationml/2006/ole">
                <mc:AlternateContent xmlns:mc="http://schemas.openxmlformats.org/markup-compatibility/2006">
                  <mc:Choice xmlns:v="urn:schemas-microsoft-com:vml" Requires="v">
                    <p:oleObj spid="_x0000_s35844" name="Equation" r:id="rId10" imgW="1803400" imgH="342900" progId="Equation.3">
                      <p:embed/>
                    </p:oleObj>
                  </mc:Choice>
                  <mc:Fallback>
                    <p:oleObj name="Equation" r:id="rId10" imgW="1803400" imgH="342900" progId="Equation.3">
                      <p:embed/>
                      <p:pic>
                        <p:nvPicPr>
                          <p:cNvPr id="86" name="Object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82" y="1880"/>
                            <a:ext cx="113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7" name="Object 11"/>
              <p:cNvGraphicFramePr>
                <a:graphicFrameLocks noChangeAspect="1"/>
              </p:cNvGraphicFramePr>
              <p:nvPr/>
            </p:nvGraphicFramePr>
            <p:xfrm>
              <a:off x="2932" y="1901"/>
              <a:ext cx="138" cy="174"/>
            </p:xfrm>
            <a:graphic>
              <a:graphicData uri="http://schemas.openxmlformats.org/presentationml/2006/ole">
                <mc:AlternateContent xmlns:mc="http://schemas.openxmlformats.org/markup-compatibility/2006">
                  <mc:Choice xmlns:v="urn:schemas-microsoft-com:vml" Requires="v">
                    <p:oleObj spid="_x0000_s35845" name="Bitmap Image" r:id="rId12" imgW="219222" imgH="276117" progId="Paint.Picture">
                      <p:embed/>
                    </p:oleObj>
                  </mc:Choice>
                  <mc:Fallback>
                    <p:oleObj name="Bitmap Image" r:id="rId12" imgW="219222" imgH="276117" progId="Paint.Picture">
                      <p:embed/>
                      <p:pic>
                        <p:nvPicPr>
                          <p:cNvPr id="87"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32" y="1901"/>
                            <a:ext cx="138"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84" name="Object 8"/>
            <p:cNvGraphicFramePr>
              <a:graphicFrameLocks noChangeAspect="1"/>
            </p:cNvGraphicFramePr>
            <p:nvPr/>
          </p:nvGraphicFramePr>
          <p:xfrm>
            <a:off x="2671" y="1571"/>
            <a:ext cx="3088" cy="408"/>
          </p:xfrm>
          <a:graphic>
            <a:graphicData uri="http://schemas.openxmlformats.org/presentationml/2006/ole">
              <mc:AlternateContent xmlns:mc="http://schemas.openxmlformats.org/markup-compatibility/2006">
                <mc:Choice xmlns:v="urn:schemas-microsoft-com:vml" Requires="v">
                  <p:oleObj spid="_x0000_s35846" name="Equation" r:id="rId14" imgW="4902200" imgH="647700" progId="Equation.3">
                    <p:embed/>
                  </p:oleObj>
                </mc:Choice>
                <mc:Fallback>
                  <p:oleObj name="Equation" r:id="rId14" imgW="4902200" imgH="647700" progId="Equation.3">
                    <p:embed/>
                    <p:pic>
                      <p:nvPicPr>
                        <p:cNvPr id="84"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71" y="1571"/>
                          <a:ext cx="3088"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5" name="Object 9"/>
            <p:cNvGraphicFramePr>
              <a:graphicFrameLocks noChangeAspect="1"/>
            </p:cNvGraphicFramePr>
            <p:nvPr>
              <p:extLst/>
            </p:nvPr>
          </p:nvGraphicFramePr>
          <p:xfrm>
            <a:off x="2548" y="2063"/>
            <a:ext cx="1688" cy="408"/>
          </p:xfrm>
          <a:graphic>
            <a:graphicData uri="http://schemas.openxmlformats.org/presentationml/2006/ole">
              <mc:AlternateContent xmlns:mc="http://schemas.openxmlformats.org/markup-compatibility/2006">
                <mc:Choice xmlns:v="urn:schemas-microsoft-com:vml" Requires="v">
                  <p:oleObj spid="_x0000_s35847" name="公式" r:id="rId16" imgW="2679480" imgH="647640" progId="Equation.3">
                    <p:embed/>
                  </p:oleObj>
                </mc:Choice>
                <mc:Fallback>
                  <p:oleObj name="公式" r:id="rId16" imgW="2679480" imgH="647640" progId="Equation.3">
                    <p:embed/>
                    <p:pic>
                      <p:nvPicPr>
                        <p:cNvPr id="85" name="Object 9"/>
                        <p:cNvPicPr>
                          <a:picLocks noChangeAspect="1" noChangeArrowheads="1"/>
                        </p:cNvPicPr>
                        <p:nvPr/>
                      </p:nvPicPr>
                      <p:blipFill>
                        <a:blip r:embed="rId17"/>
                        <a:srcRect/>
                        <a:stretch>
                          <a:fillRect/>
                        </a:stretch>
                      </p:blipFill>
                      <p:spPr bwMode="auto">
                        <a:xfrm>
                          <a:off x="2548" y="2063"/>
                          <a:ext cx="1688"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8" name="Group 1058"/>
          <p:cNvGrpSpPr>
            <a:grpSpLocks/>
          </p:cNvGrpSpPr>
          <p:nvPr/>
        </p:nvGrpSpPr>
        <p:grpSpPr bwMode="auto">
          <a:xfrm>
            <a:off x="4222750" y="4127500"/>
            <a:ext cx="4724400" cy="1466850"/>
            <a:chOff x="2660" y="2600"/>
            <a:chExt cx="2976" cy="924"/>
          </a:xfrm>
        </p:grpSpPr>
        <p:grpSp>
          <p:nvGrpSpPr>
            <p:cNvPr id="89" name="Group 1046"/>
            <p:cNvGrpSpPr>
              <a:grpSpLocks/>
            </p:cNvGrpSpPr>
            <p:nvPr/>
          </p:nvGrpSpPr>
          <p:grpSpPr bwMode="auto">
            <a:xfrm>
              <a:off x="2660" y="2600"/>
              <a:ext cx="1180" cy="216"/>
              <a:chOff x="2817" y="1230"/>
              <a:chExt cx="1180" cy="216"/>
            </a:xfrm>
          </p:grpSpPr>
          <p:graphicFrame>
            <p:nvGraphicFramePr>
              <p:cNvPr id="92" name="Object 6"/>
              <p:cNvGraphicFramePr>
                <a:graphicFrameLocks noChangeAspect="1"/>
              </p:cNvGraphicFramePr>
              <p:nvPr/>
            </p:nvGraphicFramePr>
            <p:xfrm>
              <a:off x="3005" y="1230"/>
              <a:ext cx="992" cy="216"/>
            </p:xfrm>
            <a:graphic>
              <a:graphicData uri="http://schemas.openxmlformats.org/presentationml/2006/ole">
                <mc:AlternateContent xmlns:mc="http://schemas.openxmlformats.org/markup-compatibility/2006">
                  <mc:Choice xmlns:v="urn:schemas-microsoft-com:vml" Requires="v">
                    <p:oleObj spid="_x0000_s35848" name="Equation" r:id="rId18" imgW="1574800" imgH="342900" progId="Equation.3">
                      <p:embed/>
                    </p:oleObj>
                  </mc:Choice>
                  <mc:Fallback>
                    <p:oleObj name="Equation" r:id="rId18" imgW="1574800" imgH="342900" progId="Equation.3">
                      <p:embed/>
                      <p:pic>
                        <p:nvPicPr>
                          <p:cNvPr id="92" name="Object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05" y="1230"/>
                            <a:ext cx="992"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3" name="Object 7"/>
              <p:cNvGraphicFramePr>
                <a:graphicFrameLocks noChangeAspect="1"/>
              </p:cNvGraphicFramePr>
              <p:nvPr/>
            </p:nvGraphicFramePr>
            <p:xfrm>
              <a:off x="2817" y="1266"/>
              <a:ext cx="186" cy="144"/>
            </p:xfrm>
            <a:graphic>
              <a:graphicData uri="http://schemas.openxmlformats.org/presentationml/2006/ole">
                <mc:AlternateContent xmlns:mc="http://schemas.openxmlformats.org/markup-compatibility/2006">
                  <mc:Choice xmlns:v="urn:schemas-microsoft-com:vml" Requires="v">
                    <p:oleObj spid="_x0000_s35849" name="Bitmap Image" r:id="rId20" imgW="295238" imgH="228571" progId="Paint.Picture">
                      <p:embed/>
                    </p:oleObj>
                  </mc:Choice>
                  <mc:Fallback>
                    <p:oleObj name="Bitmap Image" r:id="rId20" imgW="295238" imgH="228571" progId="Paint.Picture">
                      <p:embed/>
                      <p:pic>
                        <p:nvPicPr>
                          <p:cNvPr id="93" name="Object 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817" y="1266"/>
                            <a:ext cx="186"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90" name="Object 4"/>
            <p:cNvGraphicFramePr>
              <a:graphicFrameLocks noChangeAspect="1"/>
            </p:cNvGraphicFramePr>
            <p:nvPr/>
          </p:nvGraphicFramePr>
          <p:xfrm>
            <a:off x="2671" y="2860"/>
            <a:ext cx="1920" cy="664"/>
          </p:xfrm>
          <a:graphic>
            <a:graphicData uri="http://schemas.openxmlformats.org/presentationml/2006/ole">
              <mc:AlternateContent xmlns:mc="http://schemas.openxmlformats.org/markup-compatibility/2006">
                <mc:Choice xmlns:v="urn:schemas-microsoft-com:vml" Requires="v">
                  <p:oleObj spid="_x0000_s35850" name="Equation" r:id="rId22" imgW="3048000" imgH="1054100" progId="Equation.3">
                    <p:embed/>
                  </p:oleObj>
                </mc:Choice>
                <mc:Fallback>
                  <p:oleObj name="Equation" r:id="rId22" imgW="3048000" imgH="1054100" progId="Equation.3">
                    <p:embed/>
                    <p:pic>
                      <p:nvPicPr>
                        <p:cNvPr id="90" name="Object 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671" y="2860"/>
                          <a:ext cx="1920" cy="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 name="Object 5"/>
            <p:cNvGraphicFramePr>
              <a:graphicFrameLocks noChangeAspect="1"/>
            </p:cNvGraphicFramePr>
            <p:nvPr>
              <p:extLst/>
            </p:nvPr>
          </p:nvGraphicFramePr>
          <p:xfrm>
            <a:off x="4740" y="3317"/>
            <a:ext cx="896" cy="184"/>
          </p:xfrm>
          <a:graphic>
            <a:graphicData uri="http://schemas.openxmlformats.org/presentationml/2006/ole">
              <mc:AlternateContent xmlns:mc="http://schemas.openxmlformats.org/markup-compatibility/2006">
                <mc:Choice xmlns:v="urn:schemas-microsoft-com:vml" Requires="v">
                  <p:oleObj spid="_x0000_s35851" name="公式" r:id="rId24" imgW="1422360" imgH="291960" progId="Equation.3">
                    <p:embed/>
                  </p:oleObj>
                </mc:Choice>
                <mc:Fallback>
                  <p:oleObj name="公式" r:id="rId24" imgW="1422360" imgH="291960" progId="Equation.3">
                    <p:embed/>
                    <p:pic>
                      <p:nvPicPr>
                        <p:cNvPr id="91" name="Object 5"/>
                        <p:cNvPicPr>
                          <a:picLocks noChangeAspect="1" noChangeArrowheads="1"/>
                        </p:cNvPicPr>
                        <p:nvPr/>
                      </p:nvPicPr>
                      <p:blipFill>
                        <a:blip r:embed="rId25"/>
                        <a:srcRect/>
                        <a:stretch>
                          <a:fillRect/>
                        </a:stretch>
                      </p:blipFill>
                      <p:spPr bwMode="auto">
                        <a:xfrm>
                          <a:off x="4740" y="3317"/>
                          <a:ext cx="896"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4" name="Group 1059"/>
          <p:cNvGrpSpPr>
            <a:grpSpLocks/>
          </p:cNvGrpSpPr>
          <p:nvPr/>
        </p:nvGrpSpPr>
        <p:grpSpPr bwMode="auto">
          <a:xfrm>
            <a:off x="4240213" y="5835650"/>
            <a:ext cx="4694237" cy="317500"/>
            <a:chOff x="2671" y="3676"/>
            <a:chExt cx="2957" cy="200"/>
          </a:xfrm>
        </p:grpSpPr>
        <p:graphicFrame>
          <p:nvGraphicFramePr>
            <p:cNvPr id="95" name="Object 2"/>
            <p:cNvGraphicFramePr>
              <a:graphicFrameLocks noChangeAspect="1"/>
            </p:cNvGraphicFramePr>
            <p:nvPr/>
          </p:nvGraphicFramePr>
          <p:xfrm>
            <a:off x="2671" y="3692"/>
            <a:ext cx="1376" cy="184"/>
          </p:xfrm>
          <a:graphic>
            <a:graphicData uri="http://schemas.openxmlformats.org/presentationml/2006/ole">
              <mc:AlternateContent xmlns:mc="http://schemas.openxmlformats.org/markup-compatibility/2006">
                <mc:Choice xmlns:v="urn:schemas-microsoft-com:vml" Requires="v">
                  <p:oleObj spid="_x0000_s35852" name="Equation" r:id="rId26" imgW="2184400" imgH="292100" progId="Equation.3">
                    <p:embed/>
                  </p:oleObj>
                </mc:Choice>
                <mc:Fallback>
                  <p:oleObj name="Equation" r:id="rId26" imgW="2184400" imgH="292100" progId="Equation.3">
                    <p:embed/>
                    <p:pic>
                      <p:nvPicPr>
                        <p:cNvPr id="95" name="Object 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671" y="3692"/>
                          <a:ext cx="1376"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 name="Object 3"/>
            <p:cNvGraphicFramePr>
              <a:graphicFrameLocks noChangeAspect="1"/>
            </p:cNvGraphicFramePr>
            <p:nvPr>
              <p:extLst/>
            </p:nvPr>
          </p:nvGraphicFramePr>
          <p:xfrm>
            <a:off x="4732" y="3676"/>
            <a:ext cx="896" cy="184"/>
          </p:xfrm>
          <a:graphic>
            <a:graphicData uri="http://schemas.openxmlformats.org/presentationml/2006/ole">
              <mc:AlternateContent xmlns:mc="http://schemas.openxmlformats.org/markup-compatibility/2006">
                <mc:Choice xmlns:v="urn:schemas-microsoft-com:vml" Requires="v">
                  <p:oleObj spid="_x0000_s35853" name="公式" r:id="rId28" imgW="1422360" imgH="291960" progId="Equation.3">
                    <p:embed/>
                  </p:oleObj>
                </mc:Choice>
                <mc:Fallback>
                  <p:oleObj name="公式" r:id="rId28" imgW="1422360" imgH="291960" progId="Equation.3">
                    <p:embed/>
                    <p:pic>
                      <p:nvPicPr>
                        <p:cNvPr id="96" name="Object 3"/>
                        <p:cNvPicPr>
                          <a:picLocks noChangeAspect="1" noChangeArrowheads="1"/>
                        </p:cNvPicPr>
                        <p:nvPr/>
                      </p:nvPicPr>
                      <p:blipFill>
                        <a:blip r:embed="rId29"/>
                        <a:srcRect/>
                        <a:stretch>
                          <a:fillRect/>
                        </a:stretch>
                      </p:blipFill>
                      <p:spPr bwMode="auto">
                        <a:xfrm>
                          <a:off x="4732" y="3676"/>
                          <a:ext cx="896"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01306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90500" y="-116360"/>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3</a:t>
            </a:r>
          </a:p>
        </p:txBody>
      </p:sp>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69</a:t>
            </a:fld>
            <a:endParaRPr lang="en-US" altLang="en-US"/>
          </a:p>
        </p:txBody>
      </p:sp>
      <p:graphicFrame>
        <p:nvGraphicFramePr>
          <p:cNvPr id="9" name="Object 3"/>
          <p:cNvGraphicFramePr>
            <a:graphicFrameLocks noChangeAspect="1"/>
          </p:cNvGraphicFramePr>
          <p:nvPr>
            <p:extLst/>
          </p:nvPr>
        </p:nvGraphicFramePr>
        <p:xfrm>
          <a:off x="473500" y="766184"/>
          <a:ext cx="4956175" cy="1366838"/>
        </p:xfrm>
        <a:graphic>
          <a:graphicData uri="http://schemas.openxmlformats.org/presentationml/2006/ole">
            <mc:AlternateContent xmlns:mc="http://schemas.openxmlformats.org/markup-compatibility/2006">
              <mc:Choice xmlns:v="urn:schemas-microsoft-com:vml" Requires="v">
                <p:oleObj spid="_x0000_s36866" name="公式" r:id="rId4" imgW="4851360" imgH="1333440" progId="Equation.3">
                  <p:embed/>
                </p:oleObj>
              </mc:Choice>
              <mc:Fallback>
                <p:oleObj name="公式" r:id="rId4" imgW="4851360" imgH="1333440" progId="Equation.3">
                  <p:embed/>
                  <p:pic>
                    <p:nvPicPr>
                      <p:cNvPr id="9" name="Object 3"/>
                      <p:cNvPicPr>
                        <a:picLocks noChangeAspect="1" noChangeArrowheads="1"/>
                      </p:cNvPicPr>
                      <p:nvPr/>
                    </p:nvPicPr>
                    <p:blipFill>
                      <a:blip r:embed="rId5"/>
                      <a:srcRect/>
                      <a:stretch>
                        <a:fillRect/>
                      </a:stretch>
                    </p:blipFill>
                    <p:spPr bwMode="auto">
                      <a:xfrm>
                        <a:off x="473500" y="766184"/>
                        <a:ext cx="4956175" cy="1366838"/>
                      </a:xfrm>
                      <a:prstGeom prst="rect">
                        <a:avLst/>
                      </a:prstGeom>
                      <a:noFill/>
                      <a:ln>
                        <a:noFill/>
                      </a:ln>
                      <a:effectLst/>
                      <a:extLst/>
                    </p:spPr>
                  </p:pic>
                </p:oleObj>
              </mc:Fallback>
            </mc:AlternateContent>
          </a:graphicData>
        </a:graphic>
      </p:graphicFrame>
      <p:sp>
        <p:nvSpPr>
          <p:cNvPr id="10" name="Line 22"/>
          <p:cNvSpPr>
            <a:spLocks noChangeShapeType="1"/>
          </p:cNvSpPr>
          <p:nvPr/>
        </p:nvSpPr>
        <p:spPr bwMode="auto">
          <a:xfrm>
            <a:off x="577536" y="2244147"/>
            <a:ext cx="4064000" cy="0"/>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graphicFrame>
        <p:nvGraphicFramePr>
          <p:cNvPr id="13" name="Object 34"/>
          <p:cNvGraphicFramePr>
            <a:graphicFrameLocks noGrp="1" noChangeAspect="1"/>
          </p:cNvGraphicFramePr>
          <p:nvPr>
            <p:ph sz="half" idx="1"/>
            <p:extLst/>
          </p:nvPr>
        </p:nvGraphicFramePr>
        <p:xfrm>
          <a:off x="917575" y="2360613"/>
          <a:ext cx="4711930" cy="3573462"/>
        </p:xfrm>
        <a:graphic>
          <a:graphicData uri="http://schemas.openxmlformats.org/presentationml/2006/ole">
            <mc:AlternateContent xmlns:mc="http://schemas.openxmlformats.org/markup-compatibility/2006">
              <mc:Choice xmlns:v="urn:schemas-microsoft-com:vml" Requires="v">
                <p:oleObj spid="_x0000_s36867" name="公式" r:id="rId6" imgW="4889160" imgH="3708360" progId="Equation.3">
                  <p:embed/>
                </p:oleObj>
              </mc:Choice>
              <mc:Fallback>
                <p:oleObj name="公式" r:id="rId6" imgW="4889160" imgH="3708360" progId="Equation.3">
                  <p:embed/>
                  <p:pic>
                    <p:nvPicPr>
                      <p:cNvPr id="13" name="Object 34"/>
                      <p:cNvPicPr>
                        <a:picLocks noChangeAspect="1" noChangeArrowheads="1"/>
                      </p:cNvPicPr>
                      <p:nvPr/>
                    </p:nvPicPr>
                    <p:blipFill>
                      <a:blip r:embed="rId7"/>
                      <a:srcRect/>
                      <a:stretch>
                        <a:fillRect/>
                      </a:stretch>
                    </p:blipFill>
                    <p:spPr bwMode="auto">
                      <a:xfrm>
                        <a:off x="917575" y="2360613"/>
                        <a:ext cx="4711930" cy="3573462"/>
                      </a:xfrm>
                      <a:prstGeom prst="rect">
                        <a:avLst/>
                      </a:prstGeom>
                      <a:noFill/>
                      <a:ln>
                        <a:noFill/>
                      </a:ln>
                      <a:effectLst/>
                      <a:extLst/>
                    </p:spPr>
                  </p:pic>
                </p:oleObj>
              </mc:Fallback>
            </mc:AlternateContent>
          </a:graphicData>
        </a:graphic>
      </p:graphicFrame>
      <p:grpSp>
        <p:nvGrpSpPr>
          <p:cNvPr id="16" name="Group 95"/>
          <p:cNvGrpSpPr>
            <a:grpSpLocks/>
          </p:cNvGrpSpPr>
          <p:nvPr/>
        </p:nvGrpSpPr>
        <p:grpSpPr bwMode="auto">
          <a:xfrm>
            <a:off x="5810861" y="3229856"/>
            <a:ext cx="1377950" cy="1044575"/>
            <a:chOff x="2549" y="1642"/>
            <a:chExt cx="868" cy="658"/>
          </a:xfrm>
        </p:grpSpPr>
        <p:sp>
          <p:nvSpPr>
            <p:cNvPr id="17" name="Rectangle 81"/>
            <p:cNvSpPr>
              <a:spLocks noChangeArrowheads="1"/>
            </p:cNvSpPr>
            <p:nvPr/>
          </p:nvSpPr>
          <p:spPr bwMode="auto">
            <a:xfrm rot="1664323">
              <a:off x="2742" y="2076"/>
              <a:ext cx="675" cy="56"/>
            </a:xfrm>
            <a:prstGeom prst="rect">
              <a:avLst/>
            </a:prstGeom>
            <a:solidFill>
              <a:schemeClr val="accent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8" name="Oval 82"/>
            <p:cNvSpPr>
              <a:spLocks noChangeArrowheads="1"/>
            </p:cNvSpPr>
            <p:nvPr/>
          </p:nvSpPr>
          <p:spPr bwMode="auto">
            <a:xfrm rot="-569767">
              <a:off x="3329" y="2214"/>
              <a:ext cx="87" cy="86"/>
            </a:xfrm>
            <a:prstGeom prst="ellipse">
              <a:avLst/>
            </a:prstGeom>
            <a:solidFill>
              <a:srgbClr val="FFCCCC"/>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9" name="Oval 83"/>
            <p:cNvSpPr>
              <a:spLocks noChangeArrowheads="1"/>
            </p:cNvSpPr>
            <p:nvPr/>
          </p:nvSpPr>
          <p:spPr bwMode="auto">
            <a:xfrm rot="-569767">
              <a:off x="2717" y="1895"/>
              <a:ext cx="87" cy="86"/>
            </a:xfrm>
            <a:prstGeom prst="ellipse">
              <a:avLst/>
            </a:prstGeom>
            <a:solidFill>
              <a:srgbClr val="FFCCCC"/>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1" name="Line 87"/>
            <p:cNvSpPr>
              <a:spLocks noChangeShapeType="1"/>
            </p:cNvSpPr>
            <p:nvPr/>
          </p:nvSpPr>
          <p:spPr bwMode="auto">
            <a:xfrm>
              <a:off x="2549" y="1830"/>
              <a:ext cx="210" cy="102"/>
            </a:xfrm>
            <a:prstGeom prst="line">
              <a:avLst/>
            </a:prstGeom>
            <a:noFill/>
            <a:ln w="28575">
              <a:solidFill>
                <a:srgbClr val="000000"/>
              </a:solidFill>
              <a:miter lim="800000"/>
              <a:headEnd type="triangle" w="med" len="lg"/>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22" name="Line 89"/>
            <p:cNvSpPr>
              <a:spLocks noChangeShapeType="1"/>
            </p:cNvSpPr>
            <p:nvPr/>
          </p:nvSpPr>
          <p:spPr bwMode="auto">
            <a:xfrm>
              <a:off x="3375" y="1931"/>
              <a:ext cx="0" cy="318"/>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23" name="Text Box 90"/>
            <p:cNvSpPr txBox="1">
              <a:spLocks noChangeArrowheads="1"/>
            </p:cNvSpPr>
            <p:nvPr/>
          </p:nvSpPr>
          <p:spPr bwMode="auto">
            <a:xfrm>
              <a:off x="2948" y="1782"/>
              <a:ext cx="37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graphicFrame>
          <p:nvGraphicFramePr>
            <p:cNvPr id="24" name="Object 91"/>
            <p:cNvGraphicFramePr>
              <a:graphicFrameLocks noChangeAspect="1"/>
            </p:cNvGraphicFramePr>
            <p:nvPr/>
          </p:nvGraphicFramePr>
          <p:xfrm>
            <a:off x="2966" y="1872"/>
            <a:ext cx="401" cy="169"/>
          </p:xfrm>
          <a:graphic>
            <a:graphicData uri="http://schemas.openxmlformats.org/presentationml/2006/ole">
              <mc:AlternateContent xmlns:mc="http://schemas.openxmlformats.org/markup-compatibility/2006">
                <mc:Choice xmlns:v="urn:schemas-microsoft-com:vml" Requires="v">
                  <p:oleObj spid="_x0000_s36868" name="Equation" r:id="rId8" imgW="482391" imgH="203112" progId="Equation.3">
                    <p:embed/>
                  </p:oleObj>
                </mc:Choice>
                <mc:Fallback>
                  <p:oleObj name="Equation" r:id="rId8" imgW="482391" imgH="203112" progId="Equation.3">
                    <p:embed/>
                    <p:pic>
                      <p:nvPicPr>
                        <p:cNvPr id="24" name="Object 9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66" y="1872"/>
                          <a:ext cx="401" cy="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 name="Text Box 93"/>
            <p:cNvSpPr txBox="1">
              <a:spLocks noChangeArrowheads="1"/>
            </p:cNvSpPr>
            <p:nvPr/>
          </p:nvSpPr>
          <p:spPr bwMode="auto">
            <a:xfrm>
              <a:off x="2580" y="1642"/>
              <a:ext cx="46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wrap="square">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dirty="0"/>
                <a:t>F</a:t>
              </a:r>
              <a:r>
                <a:rPr lang="en-US" altLang="en-US" sz="1800" i="1" baseline="-25000" dirty="0"/>
                <a:t>D</a:t>
              </a:r>
            </a:p>
          </p:txBody>
        </p:sp>
      </p:grpSp>
      <p:grpSp>
        <p:nvGrpSpPr>
          <p:cNvPr id="28" name="Group 124"/>
          <p:cNvGrpSpPr>
            <a:grpSpLocks/>
          </p:cNvGrpSpPr>
          <p:nvPr/>
        </p:nvGrpSpPr>
        <p:grpSpPr bwMode="auto">
          <a:xfrm>
            <a:off x="5882111" y="759727"/>
            <a:ext cx="3001963" cy="2024062"/>
            <a:chOff x="3650" y="245"/>
            <a:chExt cx="1891" cy="1275"/>
          </a:xfrm>
        </p:grpSpPr>
        <p:sp>
          <p:nvSpPr>
            <p:cNvPr id="29" name="Line 9"/>
            <p:cNvSpPr>
              <a:spLocks noChangeShapeType="1"/>
            </p:cNvSpPr>
            <p:nvPr/>
          </p:nvSpPr>
          <p:spPr bwMode="auto">
            <a:xfrm rot="5400000">
              <a:off x="4038" y="1303"/>
              <a:ext cx="0" cy="434"/>
            </a:xfrm>
            <a:prstGeom prst="line">
              <a:avLst/>
            </a:prstGeom>
            <a:noFill/>
            <a:ln w="76200">
              <a:pattFill prst="dkDnDiag">
                <a:fgClr>
                  <a:srgbClr val="000000"/>
                </a:fgClr>
                <a:bgClr>
                  <a:srgbClr val="FFFFFF"/>
                </a:bgClr>
              </a:patt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30" name="Rectangle 66"/>
            <p:cNvSpPr>
              <a:spLocks noChangeArrowheads="1"/>
            </p:cNvSpPr>
            <p:nvPr/>
          </p:nvSpPr>
          <p:spPr bwMode="auto">
            <a:xfrm>
              <a:off x="3977" y="276"/>
              <a:ext cx="130" cy="1218"/>
            </a:xfrm>
            <a:prstGeom prst="rect">
              <a:avLst/>
            </a:prstGeom>
            <a:solidFill>
              <a:srgbClr val="CCFF99"/>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31" name="Text Box 6"/>
            <p:cNvSpPr txBox="1">
              <a:spLocks noChangeArrowheads="1"/>
            </p:cNvSpPr>
            <p:nvPr/>
          </p:nvSpPr>
          <p:spPr bwMode="auto">
            <a:xfrm>
              <a:off x="3935" y="976"/>
              <a:ext cx="2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A</a:t>
              </a:r>
            </a:p>
          </p:txBody>
        </p:sp>
        <p:graphicFrame>
          <p:nvGraphicFramePr>
            <p:cNvPr id="32" name="Object 8"/>
            <p:cNvGraphicFramePr>
              <a:graphicFrameLocks noChangeAspect="1"/>
            </p:cNvGraphicFramePr>
            <p:nvPr/>
          </p:nvGraphicFramePr>
          <p:xfrm>
            <a:off x="4819" y="446"/>
            <a:ext cx="448" cy="158"/>
          </p:xfrm>
          <a:graphic>
            <a:graphicData uri="http://schemas.openxmlformats.org/presentationml/2006/ole">
              <mc:AlternateContent xmlns:mc="http://schemas.openxmlformats.org/markup-compatibility/2006">
                <mc:Choice xmlns:v="urn:schemas-microsoft-com:vml" Requires="v">
                  <p:oleObj spid="_x0000_s36869" name="Equation" r:id="rId10" imgW="494870" imgH="177646" progId="Equation.3">
                    <p:embed/>
                  </p:oleObj>
                </mc:Choice>
                <mc:Fallback>
                  <p:oleObj name="Equation" r:id="rId10" imgW="494870" imgH="177646" progId="Equation.3">
                    <p:embed/>
                    <p:pic>
                      <p:nvPicPr>
                        <p:cNvPr id="32"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19" y="446"/>
                          <a:ext cx="448" cy="1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Rectangle 43"/>
            <p:cNvSpPr>
              <a:spLocks noChangeArrowheads="1"/>
            </p:cNvSpPr>
            <p:nvPr/>
          </p:nvSpPr>
          <p:spPr bwMode="auto">
            <a:xfrm>
              <a:off x="4653" y="655"/>
              <a:ext cx="880" cy="662"/>
            </a:xfrm>
            <a:prstGeom prst="rect">
              <a:avLst/>
            </a:prstGeom>
            <a:solidFill>
              <a:srgbClr val="FFFF99"/>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grpSp>
          <p:nvGrpSpPr>
            <p:cNvPr id="34" name="Group 51"/>
            <p:cNvGrpSpPr>
              <a:grpSpLocks/>
            </p:cNvGrpSpPr>
            <p:nvPr/>
          </p:nvGrpSpPr>
          <p:grpSpPr bwMode="auto">
            <a:xfrm rot="-569767">
              <a:off x="4020" y="245"/>
              <a:ext cx="675" cy="502"/>
              <a:chOff x="3829" y="644"/>
              <a:chExt cx="738" cy="555"/>
            </a:xfrm>
          </p:grpSpPr>
          <p:sp>
            <p:nvSpPr>
              <p:cNvPr id="52" name="Rectangle 52"/>
              <p:cNvSpPr>
                <a:spLocks noChangeArrowheads="1"/>
              </p:cNvSpPr>
              <p:nvPr/>
            </p:nvSpPr>
            <p:spPr bwMode="auto">
              <a:xfrm rot="2234090">
                <a:off x="3829" y="901"/>
                <a:ext cx="738" cy="61"/>
              </a:xfrm>
              <a:prstGeom prst="rect">
                <a:avLst/>
              </a:prstGeom>
              <a:solidFill>
                <a:schemeClr val="accent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53" name="Oval 53"/>
              <p:cNvSpPr>
                <a:spLocks noChangeArrowheads="1"/>
              </p:cNvSpPr>
              <p:nvPr/>
            </p:nvSpPr>
            <p:spPr bwMode="auto">
              <a:xfrm>
                <a:off x="4439" y="1104"/>
                <a:ext cx="95" cy="95"/>
              </a:xfrm>
              <a:prstGeom prst="ellipse">
                <a:avLst/>
              </a:prstGeom>
              <a:solidFill>
                <a:srgbClr val="FFCCCC"/>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54" name="Oval 54"/>
              <p:cNvSpPr>
                <a:spLocks noChangeArrowheads="1"/>
              </p:cNvSpPr>
              <p:nvPr/>
            </p:nvSpPr>
            <p:spPr bwMode="auto">
              <a:xfrm>
                <a:off x="3837" y="644"/>
                <a:ext cx="95" cy="95"/>
              </a:xfrm>
              <a:prstGeom prst="ellipse">
                <a:avLst/>
              </a:prstGeom>
              <a:solidFill>
                <a:srgbClr val="FFCCCC"/>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55" name="Oval 55"/>
              <p:cNvSpPr>
                <a:spLocks noChangeArrowheads="1"/>
              </p:cNvSpPr>
              <p:nvPr/>
            </p:nvSpPr>
            <p:spPr bwMode="auto">
              <a:xfrm>
                <a:off x="4466" y="1131"/>
                <a:ext cx="48" cy="41"/>
              </a:xfrm>
              <a:prstGeom prst="ellipse">
                <a:avLst/>
              </a:prstGeom>
              <a:solidFill>
                <a:schemeClr val="tx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56" name="Oval 56"/>
              <p:cNvSpPr>
                <a:spLocks noChangeArrowheads="1"/>
              </p:cNvSpPr>
              <p:nvPr/>
            </p:nvSpPr>
            <p:spPr bwMode="auto">
              <a:xfrm>
                <a:off x="3857" y="671"/>
                <a:ext cx="48" cy="41"/>
              </a:xfrm>
              <a:prstGeom prst="ellipse">
                <a:avLst/>
              </a:prstGeom>
              <a:solidFill>
                <a:schemeClr val="tx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grpSp>
        <p:sp>
          <p:nvSpPr>
            <p:cNvPr id="35" name="Rectangle 58"/>
            <p:cNvSpPr>
              <a:spLocks noChangeArrowheads="1"/>
            </p:cNvSpPr>
            <p:nvPr/>
          </p:nvSpPr>
          <p:spPr bwMode="auto">
            <a:xfrm rot="1664323">
              <a:off x="3731" y="1047"/>
              <a:ext cx="998" cy="56"/>
            </a:xfrm>
            <a:prstGeom prst="rect">
              <a:avLst/>
            </a:prstGeom>
            <a:solidFill>
              <a:schemeClr val="accent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36" name="Oval 59"/>
            <p:cNvSpPr>
              <a:spLocks noChangeArrowheads="1"/>
            </p:cNvSpPr>
            <p:nvPr/>
          </p:nvSpPr>
          <p:spPr bwMode="auto">
            <a:xfrm rot="-569767">
              <a:off x="4622" y="1259"/>
              <a:ext cx="87" cy="87"/>
            </a:xfrm>
            <a:prstGeom prst="ellipse">
              <a:avLst/>
            </a:prstGeom>
            <a:solidFill>
              <a:srgbClr val="FFCCCC"/>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37" name="Oval 60"/>
            <p:cNvSpPr>
              <a:spLocks noChangeArrowheads="1"/>
            </p:cNvSpPr>
            <p:nvPr/>
          </p:nvSpPr>
          <p:spPr bwMode="auto">
            <a:xfrm rot="-569767">
              <a:off x="3998" y="933"/>
              <a:ext cx="87" cy="86"/>
            </a:xfrm>
            <a:prstGeom prst="ellipse">
              <a:avLst/>
            </a:prstGeom>
            <a:solidFill>
              <a:srgbClr val="FFCCCC"/>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38" name="Oval 61"/>
            <p:cNvSpPr>
              <a:spLocks noChangeArrowheads="1"/>
            </p:cNvSpPr>
            <p:nvPr/>
          </p:nvSpPr>
          <p:spPr bwMode="auto">
            <a:xfrm rot="-569767">
              <a:off x="4647" y="1284"/>
              <a:ext cx="44" cy="36"/>
            </a:xfrm>
            <a:prstGeom prst="ellipse">
              <a:avLst/>
            </a:prstGeom>
            <a:solidFill>
              <a:schemeClr val="tx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graphicFrame>
          <p:nvGraphicFramePr>
            <p:cNvPr id="39" name="Object 64"/>
            <p:cNvGraphicFramePr>
              <a:graphicFrameLocks noChangeAspect="1"/>
            </p:cNvGraphicFramePr>
            <p:nvPr/>
          </p:nvGraphicFramePr>
          <p:xfrm>
            <a:off x="5092" y="899"/>
            <a:ext cx="449" cy="159"/>
          </p:xfrm>
          <a:graphic>
            <a:graphicData uri="http://schemas.openxmlformats.org/presentationml/2006/ole">
              <mc:AlternateContent xmlns:mc="http://schemas.openxmlformats.org/markup-compatibility/2006">
                <mc:Choice xmlns:v="urn:schemas-microsoft-com:vml" Requires="v">
                  <p:oleObj spid="_x0000_s36870" name="Equation" r:id="rId12" imgW="494870" imgH="177646" progId="Equation.3">
                    <p:embed/>
                  </p:oleObj>
                </mc:Choice>
                <mc:Fallback>
                  <p:oleObj name="Equation" r:id="rId12" imgW="494870" imgH="177646" progId="Equation.3">
                    <p:embed/>
                    <p:pic>
                      <p:nvPicPr>
                        <p:cNvPr id="39" name="Object 6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92" y="899"/>
                          <a:ext cx="449"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 name="Text Box 19"/>
            <p:cNvSpPr txBox="1">
              <a:spLocks noChangeArrowheads="1"/>
            </p:cNvSpPr>
            <p:nvPr/>
          </p:nvSpPr>
          <p:spPr bwMode="auto">
            <a:xfrm>
              <a:off x="4661" y="1088"/>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B</a:t>
              </a:r>
            </a:p>
          </p:txBody>
        </p:sp>
        <p:sp>
          <p:nvSpPr>
            <p:cNvPr id="41" name="Text Box 65"/>
            <p:cNvSpPr txBox="1">
              <a:spLocks noChangeArrowheads="1"/>
            </p:cNvSpPr>
            <p:nvPr/>
          </p:nvSpPr>
          <p:spPr bwMode="auto">
            <a:xfrm>
              <a:off x="4667" y="666"/>
              <a:ext cx="22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C</a:t>
              </a:r>
            </a:p>
          </p:txBody>
        </p:sp>
        <p:sp>
          <p:nvSpPr>
            <p:cNvPr id="42" name="Oval 67"/>
            <p:cNvSpPr>
              <a:spLocks noChangeArrowheads="1"/>
            </p:cNvSpPr>
            <p:nvPr/>
          </p:nvSpPr>
          <p:spPr bwMode="auto">
            <a:xfrm rot="-569767">
              <a:off x="4024" y="961"/>
              <a:ext cx="44" cy="37"/>
            </a:xfrm>
            <a:prstGeom prst="ellipse">
              <a:avLst/>
            </a:prstGeom>
            <a:solidFill>
              <a:schemeClr val="tx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graphicFrame>
          <p:nvGraphicFramePr>
            <p:cNvPr id="43" name="Object 68"/>
            <p:cNvGraphicFramePr>
              <a:graphicFrameLocks noChangeAspect="1"/>
            </p:cNvGraphicFramePr>
            <p:nvPr/>
          </p:nvGraphicFramePr>
          <p:xfrm>
            <a:off x="4157" y="907"/>
            <a:ext cx="447" cy="159"/>
          </p:xfrm>
          <a:graphic>
            <a:graphicData uri="http://schemas.openxmlformats.org/presentationml/2006/ole">
              <mc:AlternateContent xmlns:mc="http://schemas.openxmlformats.org/markup-compatibility/2006">
                <mc:Choice xmlns:v="urn:schemas-microsoft-com:vml" Requires="v">
                  <p:oleObj spid="_x0000_s36871" name="Equation" r:id="rId14" imgW="494870" imgH="177646" progId="Equation.3">
                    <p:embed/>
                  </p:oleObj>
                </mc:Choice>
                <mc:Fallback>
                  <p:oleObj name="Equation" r:id="rId14" imgW="494870" imgH="177646" progId="Equation.3">
                    <p:embed/>
                    <p:pic>
                      <p:nvPicPr>
                        <p:cNvPr id="43" name="Object 6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57" y="907"/>
                          <a:ext cx="447"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69"/>
            <p:cNvGraphicFramePr>
              <a:graphicFrameLocks noChangeAspect="1"/>
            </p:cNvGraphicFramePr>
            <p:nvPr/>
          </p:nvGraphicFramePr>
          <p:xfrm>
            <a:off x="4201" y="275"/>
            <a:ext cx="449" cy="159"/>
          </p:xfrm>
          <a:graphic>
            <a:graphicData uri="http://schemas.openxmlformats.org/presentationml/2006/ole">
              <mc:AlternateContent xmlns:mc="http://schemas.openxmlformats.org/markup-compatibility/2006">
                <mc:Choice xmlns:v="urn:schemas-microsoft-com:vml" Requires="v">
                  <p:oleObj spid="_x0000_s36872" name="Equation" r:id="rId16" imgW="494870" imgH="177646" progId="Equation.3">
                    <p:embed/>
                  </p:oleObj>
                </mc:Choice>
                <mc:Fallback>
                  <p:oleObj name="Equation" r:id="rId16" imgW="494870" imgH="177646" progId="Equation.3">
                    <p:embed/>
                    <p:pic>
                      <p:nvPicPr>
                        <p:cNvPr id="44" name="Object 6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01" y="275"/>
                          <a:ext cx="449"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Text Box 70"/>
            <p:cNvSpPr txBox="1">
              <a:spLocks noChangeArrowheads="1"/>
            </p:cNvSpPr>
            <p:nvPr/>
          </p:nvSpPr>
          <p:spPr bwMode="auto">
            <a:xfrm>
              <a:off x="3935" y="347"/>
              <a:ext cx="2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D</a:t>
              </a:r>
            </a:p>
          </p:txBody>
        </p:sp>
        <p:sp>
          <p:nvSpPr>
            <p:cNvPr id="46" name="Line 72"/>
            <p:cNvSpPr>
              <a:spLocks noChangeShapeType="1"/>
            </p:cNvSpPr>
            <p:nvPr/>
          </p:nvSpPr>
          <p:spPr bwMode="auto">
            <a:xfrm>
              <a:off x="3838" y="1504"/>
              <a:ext cx="422" cy="0"/>
            </a:xfrm>
            <a:prstGeom prst="line">
              <a:avLst/>
            </a:prstGeom>
            <a:noFill/>
            <a:ln w="38100">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47" name="AutoShape 73"/>
            <p:cNvSpPr>
              <a:spLocks noChangeArrowheads="1"/>
            </p:cNvSpPr>
            <p:nvPr/>
          </p:nvSpPr>
          <p:spPr bwMode="auto">
            <a:xfrm flipV="1">
              <a:off x="4848" y="1340"/>
              <a:ext cx="559" cy="6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82 w 21600"/>
                <a:gd name="T13" fmla="*/ 4513 h 21600"/>
                <a:gd name="T14" fmla="*/ 17118 w 21600"/>
                <a:gd name="T15" fmla="*/ 17087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rgbClr val="000000"/>
              </a:solidFill>
              <a:miter lim="800000"/>
              <a:headEnd/>
              <a:tailEnd type="none" w="med" len="lg"/>
            </a:ln>
          </p:spPr>
          <p:txBody>
            <a:bodyPr wrap="none" anchor="ctr"/>
            <a:lstStyle/>
            <a:p>
              <a:endParaRPr lang="en-SG"/>
            </a:p>
          </p:txBody>
        </p:sp>
        <p:sp>
          <p:nvSpPr>
            <p:cNvPr id="48" name="Text Box 76"/>
            <p:cNvSpPr txBox="1">
              <a:spLocks noChangeArrowheads="1"/>
            </p:cNvSpPr>
            <p:nvPr/>
          </p:nvSpPr>
          <p:spPr bwMode="auto">
            <a:xfrm>
              <a:off x="3650" y="957"/>
              <a:ext cx="2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a:t>M</a:t>
              </a:r>
            </a:p>
          </p:txBody>
        </p:sp>
        <p:sp>
          <p:nvSpPr>
            <p:cNvPr id="49" name="Text Box 77"/>
            <p:cNvSpPr txBox="1">
              <a:spLocks noChangeArrowheads="1"/>
            </p:cNvSpPr>
            <p:nvPr/>
          </p:nvSpPr>
          <p:spPr bwMode="auto">
            <a:xfrm>
              <a:off x="4159" y="493"/>
              <a:ext cx="2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l-GR" altLang="en-US" sz="1800" i="1" dirty="0">
                  <a:cs typeface="Arial" panose="020B0604020202020204" pitchFamily="34" charset="0"/>
                </a:rPr>
                <a:t>θ</a:t>
              </a:r>
            </a:p>
          </p:txBody>
        </p:sp>
        <p:sp>
          <p:nvSpPr>
            <p:cNvPr id="50" name="Oval 97"/>
            <p:cNvSpPr>
              <a:spLocks noChangeArrowheads="1"/>
            </p:cNvSpPr>
            <p:nvPr/>
          </p:nvSpPr>
          <p:spPr bwMode="auto">
            <a:xfrm rot="-569767">
              <a:off x="3755" y="799"/>
              <a:ext cx="87" cy="86"/>
            </a:xfrm>
            <a:prstGeom prst="ellipse">
              <a:avLst/>
            </a:prstGeom>
            <a:solidFill>
              <a:srgbClr val="FFCCCC"/>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51" name="Arc 99"/>
            <p:cNvSpPr>
              <a:spLocks/>
            </p:cNvSpPr>
            <p:nvPr/>
          </p:nvSpPr>
          <p:spPr bwMode="auto">
            <a:xfrm rot="20112224" flipH="1">
              <a:off x="3676" y="718"/>
              <a:ext cx="223" cy="238"/>
            </a:xfrm>
            <a:custGeom>
              <a:avLst/>
              <a:gdLst>
                <a:gd name="T0" fmla="*/ 0 w 34140"/>
                <a:gd name="T1" fmla="*/ 0 h 31901"/>
                <a:gd name="T2" fmla="*/ 0 w 34140"/>
                <a:gd name="T3" fmla="*/ 0 h 31901"/>
                <a:gd name="T4" fmla="*/ 0 w 34140"/>
                <a:gd name="T5" fmla="*/ 0 h 31901"/>
                <a:gd name="T6" fmla="*/ 0 60000 65536"/>
                <a:gd name="T7" fmla="*/ 0 60000 65536"/>
                <a:gd name="T8" fmla="*/ 0 60000 65536"/>
                <a:gd name="T9" fmla="*/ 0 w 34140"/>
                <a:gd name="T10" fmla="*/ 0 h 31901"/>
                <a:gd name="T11" fmla="*/ 34140 w 34140"/>
                <a:gd name="T12" fmla="*/ 31901 h 31901"/>
              </a:gdLst>
              <a:ahLst/>
              <a:cxnLst>
                <a:cxn ang="T6">
                  <a:pos x="T0" y="T1"/>
                </a:cxn>
                <a:cxn ang="T7">
                  <a:pos x="T2" y="T3"/>
                </a:cxn>
                <a:cxn ang="T8">
                  <a:pos x="T4" y="T5"/>
                </a:cxn>
              </a:cxnLst>
              <a:rect l="T9" t="T10" r="T11" b="T12"/>
              <a:pathLst>
                <a:path w="34140" h="31901" fill="none" extrusionOk="0">
                  <a:moveTo>
                    <a:pt x="-1" y="4012"/>
                  </a:moveTo>
                  <a:cubicBezTo>
                    <a:pt x="3660" y="1402"/>
                    <a:pt x="8044" y="-1"/>
                    <a:pt x="12540" y="0"/>
                  </a:cubicBezTo>
                  <a:cubicBezTo>
                    <a:pt x="24469" y="0"/>
                    <a:pt x="34140" y="9670"/>
                    <a:pt x="34140" y="21600"/>
                  </a:cubicBezTo>
                  <a:cubicBezTo>
                    <a:pt x="34140" y="25197"/>
                    <a:pt x="33241" y="28738"/>
                    <a:pt x="31525" y="31901"/>
                  </a:cubicBezTo>
                </a:path>
                <a:path w="34140" h="31901" stroke="0" extrusionOk="0">
                  <a:moveTo>
                    <a:pt x="-1" y="4012"/>
                  </a:moveTo>
                  <a:cubicBezTo>
                    <a:pt x="3660" y="1402"/>
                    <a:pt x="8044" y="-1"/>
                    <a:pt x="12540" y="0"/>
                  </a:cubicBezTo>
                  <a:cubicBezTo>
                    <a:pt x="24469" y="0"/>
                    <a:pt x="34140" y="9670"/>
                    <a:pt x="34140" y="21600"/>
                  </a:cubicBezTo>
                  <a:cubicBezTo>
                    <a:pt x="34140" y="25197"/>
                    <a:pt x="33241" y="28738"/>
                    <a:pt x="31525" y="31901"/>
                  </a:cubicBezTo>
                  <a:lnTo>
                    <a:pt x="12540" y="21600"/>
                  </a:lnTo>
                  <a:lnTo>
                    <a:pt x="-1" y="4012"/>
                  </a:lnTo>
                  <a:close/>
                </a:path>
              </a:pathLst>
            </a:custGeom>
            <a:noFill/>
            <a:ln w="9525">
              <a:solidFill>
                <a:srgbClr val="000000"/>
              </a:solidFill>
              <a:miter lim="800000"/>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pSp>
      <p:grpSp>
        <p:nvGrpSpPr>
          <p:cNvPr id="57" name="Group 110"/>
          <p:cNvGrpSpPr>
            <a:grpSpLocks/>
          </p:cNvGrpSpPr>
          <p:nvPr/>
        </p:nvGrpSpPr>
        <p:grpSpPr bwMode="auto">
          <a:xfrm>
            <a:off x="5864016" y="4811024"/>
            <a:ext cx="2057400" cy="1379537"/>
            <a:chOff x="3810" y="2266"/>
            <a:chExt cx="1296" cy="869"/>
          </a:xfrm>
        </p:grpSpPr>
        <p:sp>
          <p:nvSpPr>
            <p:cNvPr id="58" name="Rectangle 96"/>
            <p:cNvSpPr>
              <a:spLocks noChangeArrowheads="1"/>
            </p:cNvSpPr>
            <p:nvPr/>
          </p:nvSpPr>
          <p:spPr bwMode="auto">
            <a:xfrm rot="1664323">
              <a:off x="3874" y="2749"/>
              <a:ext cx="998" cy="56"/>
            </a:xfrm>
            <a:prstGeom prst="rect">
              <a:avLst/>
            </a:prstGeom>
            <a:solidFill>
              <a:schemeClr val="accent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59" name="Arc 98"/>
            <p:cNvSpPr>
              <a:spLocks/>
            </p:cNvSpPr>
            <p:nvPr/>
          </p:nvSpPr>
          <p:spPr bwMode="auto">
            <a:xfrm rot="20112224" flipH="1">
              <a:off x="3810" y="2411"/>
              <a:ext cx="223" cy="238"/>
            </a:xfrm>
            <a:custGeom>
              <a:avLst/>
              <a:gdLst>
                <a:gd name="T0" fmla="*/ 0 w 34140"/>
                <a:gd name="T1" fmla="*/ 0 h 31901"/>
                <a:gd name="T2" fmla="*/ 0 w 34140"/>
                <a:gd name="T3" fmla="*/ 0 h 31901"/>
                <a:gd name="T4" fmla="*/ 0 w 34140"/>
                <a:gd name="T5" fmla="*/ 0 h 31901"/>
                <a:gd name="T6" fmla="*/ 0 60000 65536"/>
                <a:gd name="T7" fmla="*/ 0 60000 65536"/>
                <a:gd name="T8" fmla="*/ 0 60000 65536"/>
                <a:gd name="T9" fmla="*/ 0 w 34140"/>
                <a:gd name="T10" fmla="*/ 0 h 31901"/>
                <a:gd name="T11" fmla="*/ 34140 w 34140"/>
                <a:gd name="T12" fmla="*/ 31901 h 31901"/>
              </a:gdLst>
              <a:ahLst/>
              <a:cxnLst>
                <a:cxn ang="T6">
                  <a:pos x="T0" y="T1"/>
                </a:cxn>
                <a:cxn ang="T7">
                  <a:pos x="T2" y="T3"/>
                </a:cxn>
                <a:cxn ang="T8">
                  <a:pos x="T4" y="T5"/>
                </a:cxn>
              </a:cxnLst>
              <a:rect l="T9" t="T10" r="T11" b="T12"/>
              <a:pathLst>
                <a:path w="34140" h="31901" fill="none" extrusionOk="0">
                  <a:moveTo>
                    <a:pt x="-1" y="4012"/>
                  </a:moveTo>
                  <a:cubicBezTo>
                    <a:pt x="3660" y="1402"/>
                    <a:pt x="8044" y="-1"/>
                    <a:pt x="12540" y="0"/>
                  </a:cubicBezTo>
                  <a:cubicBezTo>
                    <a:pt x="24469" y="0"/>
                    <a:pt x="34140" y="9670"/>
                    <a:pt x="34140" y="21600"/>
                  </a:cubicBezTo>
                  <a:cubicBezTo>
                    <a:pt x="34140" y="25197"/>
                    <a:pt x="33241" y="28738"/>
                    <a:pt x="31525" y="31901"/>
                  </a:cubicBezTo>
                </a:path>
                <a:path w="34140" h="31901" stroke="0" extrusionOk="0">
                  <a:moveTo>
                    <a:pt x="-1" y="4012"/>
                  </a:moveTo>
                  <a:cubicBezTo>
                    <a:pt x="3660" y="1402"/>
                    <a:pt x="8044" y="-1"/>
                    <a:pt x="12540" y="0"/>
                  </a:cubicBezTo>
                  <a:cubicBezTo>
                    <a:pt x="24469" y="0"/>
                    <a:pt x="34140" y="9670"/>
                    <a:pt x="34140" y="21600"/>
                  </a:cubicBezTo>
                  <a:cubicBezTo>
                    <a:pt x="34140" y="25197"/>
                    <a:pt x="33241" y="28738"/>
                    <a:pt x="31525" y="31901"/>
                  </a:cubicBezTo>
                  <a:lnTo>
                    <a:pt x="12540" y="21600"/>
                  </a:lnTo>
                  <a:lnTo>
                    <a:pt x="-1" y="4012"/>
                  </a:lnTo>
                  <a:close/>
                </a:path>
              </a:pathLst>
            </a:custGeom>
            <a:noFill/>
            <a:ln w="9525">
              <a:solidFill>
                <a:srgbClr val="000000"/>
              </a:solidFill>
              <a:miter lim="800000"/>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60" name="Text Box 100"/>
            <p:cNvSpPr txBox="1">
              <a:spLocks noChangeArrowheads="1"/>
            </p:cNvSpPr>
            <p:nvPr/>
          </p:nvSpPr>
          <p:spPr bwMode="auto">
            <a:xfrm>
              <a:off x="4004" y="2266"/>
              <a:ext cx="7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a:t>M = 180</a:t>
              </a:r>
            </a:p>
          </p:txBody>
        </p:sp>
        <p:sp>
          <p:nvSpPr>
            <p:cNvPr id="61" name="Line 101"/>
            <p:cNvSpPr>
              <a:spLocks noChangeShapeType="1"/>
            </p:cNvSpPr>
            <p:nvPr/>
          </p:nvSpPr>
          <p:spPr bwMode="auto">
            <a:xfrm flipV="1">
              <a:off x="4107" y="2683"/>
              <a:ext cx="115" cy="204"/>
            </a:xfrm>
            <a:prstGeom prst="line">
              <a:avLst/>
            </a:prstGeom>
            <a:noFill/>
            <a:ln w="38100">
              <a:solidFill>
                <a:srgbClr val="FF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62" name="Line 102"/>
            <p:cNvSpPr>
              <a:spLocks noChangeShapeType="1"/>
            </p:cNvSpPr>
            <p:nvPr/>
          </p:nvSpPr>
          <p:spPr bwMode="auto">
            <a:xfrm>
              <a:off x="4039" y="2602"/>
              <a:ext cx="176" cy="95"/>
            </a:xfrm>
            <a:prstGeom prst="line">
              <a:avLst/>
            </a:prstGeom>
            <a:noFill/>
            <a:ln w="28575">
              <a:solidFill>
                <a:srgbClr val="FF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63" name="Line 103"/>
            <p:cNvSpPr>
              <a:spLocks noChangeShapeType="1"/>
            </p:cNvSpPr>
            <p:nvPr/>
          </p:nvSpPr>
          <p:spPr bwMode="auto">
            <a:xfrm flipH="1">
              <a:off x="4818" y="2744"/>
              <a:ext cx="128" cy="258"/>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64" name="Line 104"/>
            <p:cNvSpPr>
              <a:spLocks noChangeShapeType="1"/>
            </p:cNvSpPr>
            <p:nvPr/>
          </p:nvSpPr>
          <p:spPr bwMode="auto">
            <a:xfrm flipH="1" flipV="1">
              <a:off x="4798" y="2995"/>
              <a:ext cx="242" cy="140"/>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graphicFrame>
          <p:nvGraphicFramePr>
            <p:cNvPr id="65" name="Object 105"/>
            <p:cNvGraphicFramePr>
              <a:graphicFrameLocks noChangeAspect="1"/>
            </p:cNvGraphicFramePr>
            <p:nvPr/>
          </p:nvGraphicFramePr>
          <p:xfrm>
            <a:off x="4201" y="2470"/>
            <a:ext cx="172" cy="205"/>
          </p:xfrm>
          <a:graphic>
            <a:graphicData uri="http://schemas.openxmlformats.org/presentationml/2006/ole">
              <mc:AlternateContent xmlns:mc="http://schemas.openxmlformats.org/markup-compatibility/2006">
                <mc:Choice xmlns:v="urn:schemas-microsoft-com:vml" Requires="v">
                  <p:oleObj spid="_x0000_s36873" name="Equation" r:id="rId17" imgW="190500" imgH="228600" progId="Equation.3">
                    <p:embed/>
                  </p:oleObj>
                </mc:Choice>
                <mc:Fallback>
                  <p:oleObj name="Equation" r:id="rId17" imgW="190500" imgH="228600" progId="Equation.3">
                    <p:embed/>
                    <p:pic>
                      <p:nvPicPr>
                        <p:cNvPr id="65" name="Object 10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201" y="2470"/>
                          <a:ext cx="172" cy="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6" name="Object 106"/>
            <p:cNvGraphicFramePr>
              <a:graphicFrameLocks noChangeAspect="1"/>
            </p:cNvGraphicFramePr>
            <p:nvPr/>
          </p:nvGraphicFramePr>
          <p:xfrm>
            <a:off x="3937" y="2749"/>
            <a:ext cx="160" cy="205"/>
          </p:xfrm>
          <a:graphic>
            <a:graphicData uri="http://schemas.openxmlformats.org/presentationml/2006/ole">
              <mc:AlternateContent xmlns:mc="http://schemas.openxmlformats.org/markup-compatibility/2006">
                <mc:Choice xmlns:v="urn:schemas-microsoft-com:vml" Requires="v">
                  <p:oleObj spid="_x0000_s36874" name="Equation" r:id="rId19" imgW="177646" imgH="228402" progId="Equation.3">
                    <p:embed/>
                  </p:oleObj>
                </mc:Choice>
                <mc:Fallback>
                  <p:oleObj name="Equation" r:id="rId19" imgW="177646" imgH="228402" progId="Equation.3">
                    <p:embed/>
                    <p:pic>
                      <p:nvPicPr>
                        <p:cNvPr id="66" name="Object 10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37" y="2749"/>
                          <a:ext cx="160" cy="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 name="Object 107"/>
            <p:cNvGraphicFramePr>
              <a:graphicFrameLocks noChangeAspect="1"/>
            </p:cNvGraphicFramePr>
            <p:nvPr/>
          </p:nvGraphicFramePr>
          <p:xfrm>
            <a:off x="4724" y="2662"/>
            <a:ext cx="160" cy="205"/>
          </p:xfrm>
          <a:graphic>
            <a:graphicData uri="http://schemas.openxmlformats.org/presentationml/2006/ole">
              <mc:AlternateContent xmlns:mc="http://schemas.openxmlformats.org/markup-compatibility/2006">
                <mc:Choice xmlns:v="urn:schemas-microsoft-com:vml" Requires="v">
                  <p:oleObj spid="_x0000_s36875" name="Equation" r:id="rId21" imgW="177646" imgH="228402" progId="Equation.3">
                    <p:embed/>
                  </p:oleObj>
                </mc:Choice>
                <mc:Fallback>
                  <p:oleObj name="Equation" r:id="rId21" imgW="177646" imgH="228402" progId="Equation.3">
                    <p:embed/>
                    <p:pic>
                      <p:nvPicPr>
                        <p:cNvPr id="67" name="Object 10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724" y="2662"/>
                          <a:ext cx="160" cy="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 name="Object 108"/>
            <p:cNvGraphicFramePr>
              <a:graphicFrameLocks noChangeAspect="1"/>
            </p:cNvGraphicFramePr>
            <p:nvPr/>
          </p:nvGraphicFramePr>
          <p:xfrm>
            <a:off x="4934" y="2885"/>
            <a:ext cx="172" cy="205"/>
          </p:xfrm>
          <a:graphic>
            <a:graphicData uri="http://schemas.openxmlformats.org/presentationml/2006/ole">
              <mc:AlternateContent xmlns:mc="http://schemas.openxmlformats.org/markup-compatibility/2006">
                <mc:Choice xmlns:v="urn:schemas-microsoft-com:vml" Requires="v">
                  <p:oleObj spid="_x0000_s36876" name="Equation" r:id="rId23" imgW="190500" imgH="228600" progId="Equation.3">
                    <p:embed/>
                  </p:oleObj>
                </mc:Choice>
                <mc:Fallback>
                  <p:oleObj name="Equation" r:id="rId23" imgW="190500" imgH="228600" progId="Equation.3">
                    <p:embed/>
                    <p:pic>
                      <p:nvPicPr>
                        <p:cNvPr id="68" name="Object 10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934" y="2885"/>
                          <a:ext cx="172" cy="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 name="Text Box 109"/>
            <p:cNvSpPr txBox="1">
              <a:spLocks noChangeArrowheads="1"/>
            </p:cNvSpPr>
            <p:nvPr/>
          </p:nvSpPr>
          <p:spPr bwMode="auto">
            <a:xfrm>
              <a:off x="4188" y="2823"/>
              <a:ext cx="4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dirty="0"/>
                <a:t>0.6 m</a:t>
              </a:r>
            </a:p>
          </p:txBody>
        </p:sp>
      </p:grpSp>
      <p:sp>
        <p:nvSpPr>
          <p:cNvPr id="80" name="Text Box 125"/>
          <p:cNvSpPr txBox="1">
            <a:spLocks noChangeArrowheads="1"/>
          </p:cNvSpPr>
          <p:nvPr/>
        </p:nvSpPr>
        <p:spPr bwMode="auto">
          <a:xfrm>
            <a:off x="8026824" y="2124977"/>
            <a:ext cx="774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50000"/>
              </a:spcBef>
              <a:buClrTx/>
              <a:buSzTx/>
              <a:buFontTx/>
              <a:buNone/>
            </a:pPr>
            <a:r>
              <a:rPr lang="en-US" altLang="en-US" sz="1800" dirty="0"/>
              <a:t>Plate</a:t>
            </a:r>
          </a:p>
        </p:txBody>
      </p:sp>
      <p:sp>
        <p:nvSpPr>
          <p:cNvPr id="3" name="TextBox 2"/>
          <p:cNvSpPr txBox="1"/>
          <p:nvPr/>
        </p:nvSpPr>
        <p:spPr>
          <a:xfrm>
            <a:off x="1918291" y="3996972"/>
            <a:ext cx="2109873" cy="369332"/>
          </a:xfrm>
          <a:prstGeom prst="rect">
            <a:avLst/>
          </a:prstGeom>
          <a:noFill/>
        </p:spPr>
        <p:txBody>
          <a:bodyPr wrap="none" rtlCol="0">
            <a:spAutoFit/>
          </a:bodyPr>
          <a:lstStyle/>
          <a:p>
            <a:r>
              <a:rPr lang="en-SG" dirty="0">
                <a:latin typeface="Times New Roman" panose="02020603050405020304" pitchFamily="18" charset="0"/>
                <a:cs typeface="Times New Roman" panose="02020603050405020304" pitchFamily="18" charset="0"/>
              </a:rPr>
              <a:t>Magnitude</a:t>
            </a:r>
            <a:r>
              <a:rPr lang="en-SG" i="1" dirty="0">
                <a:latin typeface="Times New Roman" panose="02020603050405020304" pitchFamily="18" charset="0"/>
                <a:cs typeface="Times New Roman" panose="02020603050405020304" pitchFamily="18" charset="0"/>
              </a:rPr>
              <a:t>: C</a:t>
            </a:r>
            <a:r>
              <a:rPr lang="en-SG" i="1" baseline="-25000" dirty="0">
                <a:latin typeface="Times New Roman" panose="02020603050405020304" pitchFamily="18" charset="0"/>
                <a:cs typeface="Times New Roman" panose="02020603050405020304" pitchFamily="18" charset="0"/>
              </a:rPr>
              <a:t>n </a:t>
            </a:r>
            <a:r>
              <a:rPr lang="en-SG" i="1" dirty="0">
                <a:latin typeface="Times New Roman" panose="02020603050405020304" pitchFamily="18" charset="0"/>
                <a:cs typeface="Times New Roman" panose="02020603050405020304" pitchFamily="18" charset="0"/>
              </a:rPr>
              <a:t>= F</a:t>
            </a:r>
            <a:r>
              <a:rPr lang="en-SG" i="1" baseline="-25000" dirty="0">
                <a:latin typeface="Times New Roman" panose="02020603050405020304" pitchFamily="18" charset="0"/>
                <a:cs typeface="Times New Roman" panose="02020603050405020304" pitchFamily="18" charset="0"/>
              </a:rPr>
              <a:t>D</a:t>
            </a:r>
          </a:p>
        </p:txBody>
      </p:sp>
      <p:sp>
        <p:nvSpPr>
          <p:cNvPr id="82" name="Arc 81"/>
          <p:cNvSpPr/>
          <p:nvPr/>
        </p:nvSpPr>
        <p:spPr>
          <a:xfrm rot="6521764">
            <a:off x="6513364" y="1928041"/>
            <a:ext cx="321820" cy="338737"/>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83" name="Text Box 77"/>
          <p:cNvSpPr txBox="1">
            <a:spLocks noChangeArrowheads="1"/>
          </p:cNvSpPr>
          <p:nvPr/>
        </p:nvSpPr>
        <p:spPr bwMode="auto">
          <a:xfrm>
            <a:off x="6670630" y="2175989"/>
            <a:ext cx="4016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l-GR" altLang="en-US" sz="1800" i="1" dirty="0">
                <a:cs typeface="Arial" panose="020B0604020202020204" pitchFamily="34" charset="0"/>
              </a:rPr>
              <a:t>θ</a:t>
            </a:r>
          </a:p>
        </p:txBody>
      </p:sp>
      <p:sp>
        <p:nvSpPr>
          <p:cNvPr id="84" name="Arc 83"/>
          <p:cNvSpPr/>
          <p:nvPr/>
        </p:nvSpPr>
        <p:spPr>
          <a:xfrm rot="6521764">
            <a:off x="6513364" y="907701"/>
            <a:ext cx="321820" cy="338737"/>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4" name="TextBox 3">
            <a:extLst>
              <a:ext uri="{FF2B5EF4-FFF2-40B4-BE49-F238E27FC236}">
                <a16:creationId xmlns:a16="http://schemas.microsoft.com/office/drawing/2014/main" id="{15005781-3E63-4832-AD10-9170DD6D3710}"/>
              </a:ext>
            </a:extLst>
          </p:cNvPr>
          <p:cNvSpPr txBox="1"/>
          <p:nvPr/>
        </p:nvSpPr>
        <p:spPr>
          <a:xfrm>
            <a:off x="335169" y="3936085"/>
            <a:ext cx="1421197" cy="646331"/>
          </a:xfrm>
          <a:prstGeom prst="rect">
            <a:avLst/>
          </a:prstGeom>
          <a:noFill/>
        </p:spPr>
        <p:txBody>
          <a:bodyPr wrap="square" rtlCol="0">
            <a:spAutoFit/>
          </a:bodyPr>
          <a:lstStyle/>
          <a:p>
            <a:r>
              <a:rPr lang="en-US" dirty="0">
                <a:solidFill>
                  <a:srgbClr val="0000FF"/>
                </a:solidFill>
              </a:rPr>
              <a:t>Pure rotation about </a:t>
            </a:r>
            <a:r>
              <a:rPr lang="en-US" i="1" dirty="0">
                <a:solidFill>
                  <a:srgbClr val="0000FF"/>
                </a:solidFill>
              </a:rPr>
              <a:t>D</a:t>
            </a:r>
            <a:endParaRPr lang="en-SG" i="1" dirty="0">
              <a:solidFill>
                <a:srgbClr val="0000FF"/>
              </a:solidFill>
            </a:endParaRPr>
          </a:p>
        </p:txBody>
      </p:sp>
      <p:sp>
        <p:nvSpPr>
          <p:cNvPr id="70" name="Arc 69">
            <a:extLst>
              <a:ext uri="{FF2B5EF4-FFF2-40B4-BE49-F238E27FC236}">
                <a16:creationId xmlns:a16="http://schemas.microsoft.com/office/drawing/2014/main" id="{A2D303F5-BBD6-42C1-B99F-095EEEF31A55}"/>
              </a:ext>
            </a:extLst>
          </p:cNvPr>
          <p:cNvSpPr/>
          <p:nvPr/>
        </p:nvSpPr>
        <p:spPr>
          <a:xfrm rot="17712855">
            <a:off x="6903418" y="3944778"/>
            <a:ext cx="321820" cy="338737"/>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71" name="Line 103">
            <a:extLst>
              <a:ext uri="{FF2B5EF4-FFF2-40B4-BE49-F238E27FC236}">
                <a16:creationId xmlns:a16="http://schemas.microsoft.com/office/drawing/2014/main" id="{61733CFB-154C-47E8-8C36-0618928B3308}"/>
              </a:ext>
            </a:extLst>
          </p:cNvPr>
          <p:cNvSpPr>
            <a:spLocks noChangeShapeType="1"/>
          </p:cNvSpPr>
          <p:nvPr/>
        </p:nvSpPr>
        <p:spPr bwMode="auto">
          <a:xfrm flipH="1">
            <a:off x="7121518" y="3796502"/>
            <a:ext cx="203200" cy="409575"/>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72" name="Line 104">
            <a:extLst>
              <a:ext uri="{FF2B5EF4-FFF2-40B4-BE49-F238E27FC236}">
                <a16:creationId xmlns:a16="http://schemas.microsoft.com/office/drawing/2014/main" id="{DB8A80E3-26B2-4C9A-9C23-9B0FF947E6D3}"/>
              </a:ext>
            </a:extLst>
          </p:cNvPr>
          <p:cNvSpPr>
            <a:spLocks noChangeShapeType="1"/>
          </p:cNvSpPr>
          <p:nvPr/>
        </p:nvSpPr>
        <p:spPr bwMode="auto">
          <a:xfrm>
            <a:off x="7137121" y="4209136"/>
            <a:ext cx="350838" cy="185851"/>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graphicFrame>
        <p:nvGraphicFramePr>
          <p:cNvPr id="73" name="Object 107">
            <a:extLst>
              <a:ext uri="{FF2B5EF4-FFF2-40B4-BE49-F238E27FC236}">
                <a16:creationId xmlns:a16="http://schemas.microsoft.com/office/drawing/2014/main" id="{C1EC6F95-1161-4A62-83B8-7BB4F41D8815}"/>
              </a:ext>
            </a:extLst>
          </p:cNvPr>
          <p:cNvGraphicFramePr>
            <a:graphicFrameLocks noChangeAspect="1"/>
          </p:cNvGraphicFramePr>
          <p:nvPr>
            <p:extLst/>
          </p:nvPr>
        </p:nvGraphicFramePr>
        <p:xfrm>
          <a:off x="7388370" y="3617919"/>
          <a:ext cx="254000" cy="325437"/>
        </p:xfrm>
        <a:graphic>
          <a:graphicData uri="http://schemas.openxmlformats.org/presentationml/2006/ole">
            <mc:AlternateContent xmlns:mc="http://schemas.openxmlformats.org/markup-compatibility/2006">
              <mc:Choice xmlns:v="urn:schemas-microsoft-com:vml" Requires="v">
                <p:oleObj spid="_x0000_s36877" name="公式" r:id="rId25" imgW="177480" imgH="228600" progId="Equation.3">
                  <p:embed/>
                </p:oleObj>
              </mc:Choice>
              <mc:Fallback>
                <p:oleObj name="公式" r:id="rId25" imgW="177480" imgH="228600" progId="Equation.3">
                  <p:embed/>
                  <p:pic>
                    <p:nvPicPr>
                      <p:cNvPr id="73" name="Object 107">
                        <a:extLst>
                          <a:ext uri="{FF2B5EF4-FFF2-40B4-BE49-F238E27FC236}">
                            <a16:creationId xmlns:a16="http://schemas.microsoft.com/office/drawing/2014/main" id="{C1EC6F95-1161-4A62-83B8-7BB4F41D8815}"/>
                          </a:ext>
                        </a:extLst>
                      </p:cNvPr>
                      <p:cNvPicPr>
                        <a:picLocks noChangeAspect="1" noChangeArrowheads="1"/>
                      </p:cNvPicPr>
                      <p:nvPr/>
                    </p:nvPicPr>
                    <p:blipFill>
                      <a:blip r:embed="rId26"/>
                      <a:srcRect/>
                      <a:stretch>
                        <a:fillRect/>
                      </a:stretch>
                    </p:blipFill>
                    <p:spPr bwMode="auto">
                      <a:xfrm>
                        <a:off x="7388370" y="3617919"/>
                        <a:ext cx="254000" cy="32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 name="Object 108">
            <a:extLst>
              <a:ext uri="{FF2B5EF4-FFF2-40B4-BE49-F238E27FC236}">
                <a16:creationId xmlns:a16="http://schemas.microsoft.com/office/drawing/2014/main" id="{BBA0E0A4-0FEE-440F-90C4-CFDE7CCAB9E7}"/>
              </a:ext>
            </a:extLst>
          </p:cNvPr>
          <p:cNvGraphicFramePr>
            <a:graphicFrameLocks noChangeAspect="1"/>
          </p:cNvGraphicFramePr>
          <p:nvPr>
            <p:extLst/>
          </p:nvPr>
        </p:nvGraphicFramePr>
        <p:xfrm>
          <a:off x="7338036" y="4020339"/>
          <a:ext cx="273050" cy="325437"/>
        </p:xfrm>
        <a:graphic>
          <a:graphicData uri="http://schemas.openxmlformats.org/presentationml/2006/ole">
            <mc:AlternateContent xmlns:mc="http://schemas.openxmlformats.org/markup-compatibility/2006">
              <mc:Choice xmlns:v="urn:schemas-microsoft-com:vml" Requires="v">
                <p:oleObj spid="_x0000_s36878" name="公式" r:id="rId27" imgW="190440" imgH="228600" progId="Equation.3">
                  <p:embed/>
                </p:oleObj>
              </mc:Choice>
              <mc:Fallback>
                <p:oleObj name="公式" r:id="rId27" imgW="190440" imgH="228600" progId="Equation.3">
                  <p:embed/>
                  <p:pic>
                    <p:nvPicPr>
                      <p:cNvPr id="74" name="Object 108">
                        <a:extLst>
                          <a:ext uri="{FF2B5EF4-FFF2-40B4-BE49-F238E27FC236}">
                            <a16:creationId xmlns:a16="http://schemas.microsoft.com/office/drawing/2014/main" id="{BBA0E0A4-0FEE-440F-90C4-CFDE7CCAB9E7}"/>
                          </a:ext>
                        </a:extLst>
                      </p:cNvPr>
                      <p:cNvPicPr>
                        <a:picLocks noChangeAspect="1" noChangeArrowheads="1"/>
                      </p:cNvPicPr>
                      <p:nvPr/>
                    </p:nvPicPr>
                    <p:blipFill>
                      <a:blip r:embed="rId28"/>
                      <a:srcRect/>
                      <a:stretch>
                        <a:fillRect/>
                      </a:stretch>
                    </p:blipFill>
                    <p:spPr bwMode="auto">
                      <a:xfrm>
                        <a:off x="7338036" y="4020339"/>
                        <a:ext cx="273050" cy="32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cxnSp>
        <p:nvCxnSpPr>
          <p:cNvPr id="11" name="Straight Connector 10">
            <a:extLst>
              <a:ext uri="{FF2B5EF4-FFF2-40B4-BE49-F238E27FC236}">
                <a16:creationId xmlns:a16="http://schemas.microsoft.com/office/drawing/2014/main" id="{B3C5D9AC-6F6B-4838-89C6-BC852E719BD7}"/>
              </a:ext>
            </a:extLst>
          </p:cNvPr>
          <p:cNvCxnSpPr/>
          <p:nvPr/>
        </p:nvCxnSpPr>
        <p:spPr>
          <a:xfrm>
            <a:off x="5285973" y="3229856"/>
            <a:ext cx="2807526" cy="150398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6D1F7A6-ACFF-4AA8-BD57-91B464B8A7B2}"/>
              </a:ext>
            </a:extLst>
          </p:cNvPr>
          <p:cNvCxnSpPr>
            <a:cxnSpLocks/>
          </p:cNvCxnSpPr>
          <p:nvPr/>
        </p:nvCxnSpPr>
        <p:spPr>
          <a:xfrm flipV="1">
            <a:off x="6883008" y="3304812"/>
            <a:ext cx="678207" cy="141206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75D03EDB-6737-43CA-9059-71D794878CC8}"/>
              </a:ext>
            </a:extLst>
          </p:cNvPr>
          <p:cNvSpPr txBox="1"/>
          <p:nvPr/>
        </p:nvSpPr>
        <p:spPr>
          <a:xfrm>
            <a:off x="7568991" y="3098500"/>
            <a:ext cx="248786" cy="369332"/>
          </a:xfrm>
          <a:prstGeom prst="rect">
            <a:avLst/>
          </a:prstGeom>
          <a:noFill/>
        </p:spPr>
        <p:txBody>
          <a:bodyPr wrap="none" rtlCol="0">
            <a:spAutoFit/>
          </a:bodyPr>
          <a:lstStyle/>
          <a:p>
            <a:r>
              <a:rPr lang="en-US" i="1" dirty="0">
                <a:solidFill>
                  <a:srgbClr val="00B0F0"/>
                </a:solidFill>
                <a:latin typeface="Times New Roman" panose="02020603050405020304" pitchFamily="18" charset="0"/>
                <a:cs typeface="Times New Roman" panose="02020603050405020304" pitchFamily="18" charset="0"/>
              </a:rPr>
              <a:t>t</a:t>
            </a:r>
            <a:endParaRPr lang="en-SG" i="1" dirty="0">
              <a:solidFill>
                <a:srgbClr val="00B0F0"/>
              </a:solidFill>
              <a:latin typeface="Times New Roman" panose="02020603050405020304" pitchFamily="18" charset="0"/>
              <a:cs typeface="Times New Roman" panose="02020603050405020304" pitchFamily="18" charset="0"/>
            </a:endParaRPr>
          </a:p>
        </p:txBody>
      </p:sp>
      <p:sp>
        <p:nvSpPr>
          <p:cNvPr id="85" name="TextBox 84">
            <a:extLst>
              <a:ext uri="{FF2B5EF4-FFF2-40B4-BE49-F238E27FC236}">
                <a16:creationId xmlns:a16="http://schemas.microsoft.com/office/drawing/2014/main" id="{E97A78F1-54CF-4E29-83D3-490B9F4FDF0D}"/>
              </a:ext>
            </a:extLst>
          </p:cNvPr>
          <p:cNvSpPr txBox="1"/>
          <p:nvPr/>
        </p:nvSpPr>
        <p:spPr>
          <a:xfrm>
            <a:off x="8084043" y="4452754"/>
            <a:ext cx="300082" cy="369332"/>
          </a:xfrm>
          <a:prstGeom prst="rect">
            <a:avLst/>
          </a:prstGeom>
          <a:noFill/>
        </p:spPr>
        <p:txBody>
          <a:bodyPr wrap="none" rtlCol="0">
            <a:spAutoFit/>
          </a:bodyPr>
          <a:lstStyle/>
          <a:p>
            <a:r>
              <a:rPr lang="en-US" i="1" dirty="0">
                <a:solidFill>
                  <a:srgbClr val="00B0F0"/>
                </a:solidFill>
                <a:latin typeface="Times New Roman" panose="02020603050405020304" pitchFamily="18" charset="0"/>
                <a:cs typeface="Times New Roman" panose="02020603050405020304" pitchFamily="18" charset="0"/>
              </a:rPr>
              <a:t>n</a:t>
            </a:r>
            <a:endParaRPr lang="en-SG" i="1" dirty="0">
              <a:solidFill>
                <a:srgbClr val="00B0F0"/>
              </a:solidFill>
              <a:latin typeface="Times New Roman" panose="02020603050405020304" pitchFamily="18" charset="0"/>
              <a:cs typeface="Times New Roman" panose="02020603050405020304" pitchFamily="18" charset="0"/>
            </a:endParaRPr>
          </a:p>
        </p:txBody>
      </p:sp>
      <p:sp>
        <p:nvSpPr>
          <p:cNvPr id="86" name="TextBox 85">
            <a:extLst>
              <a:ext uri="{FF2B5EF4-FFF2-40B4-BE49-F238E27FC236}">
                <a16:creationId xmlns:a16="http://schemas.microsoft.com/office/drawing/2014/main" id="{C87A755E-3490-4827-A641-B8BD8D6CCE0F}"/>
              </a:ext>
            </a:extLst>
          </p:cNvPr>
          <p:cNvSpPr txBox="1"/>
          <p:nvPr/>
        </p:nvSpPr>
        <p:spPr>
          <a:xfrm>
            <a:off x="388948" y="5555451"/>
            <a:ext cx="1421197" cy="646331"/>
          </a:xfrm>
          <a:prstGeom prst="rect">
            <a:avLst/>
          </a:prstGeom>
          <a:noFill/>
        </p:spPr>
        <p:txBody>
          <a:bodyPr wrap="square" rtlCol="0">
            <a:spAutoFit/>
          </a:bodyPr>
          <a:lstStyle/>
          <a:p>
            <a:r>
              <a:rPr lang="en-US" dirty="0">
                <a:solidFill>
                  <a:srgbClr val="0000FF"/>
                </a:solidFill>
              </a:rPr>
              <a:t>Pure rotation about </a:t>
            </a:r>
            <a:r>
              <a:rPr lang="en-US" i="1" dirty="0">
                <a:solidFill>
                  <a:srgbClr val="0000FF"/>
                </a:solidFill>
              </a:rPr>
              <a:t>A</a:t>
            </a:r>
            <a:endParaRPr lang="en-SG" i="1" dirty="0">
              <a:solidFill>
                <a:srgbClr val="0000FF"/>
              </a:solidFill>
            </a:endParaRPr>
          </a:p>
        </p:txBody>
      </p:sp>
      <p:sp>
        <p:nvSpPr>
          <p:cNvPr id="87" name="TextBox 86">
            <a:extLst>
              <a:ext uri="{FF2B5EF4-FFF2-40B4-BE49-F238E27FC236}">
                <a16:creationId xmlns:a16="http://schemas.microsoft.com/office/drawing/2014/main" id="{44092CF7-E25A-4557-B135-DAC54E607FCA}"/>
              </a:ext>
            </a:extLst>
          </p:cNvPr>
          <p:cNvSpPr txBox="1"/>
          <p:nvPr/>
        </p:nvSpPr>
        <p:spPr>
          <a:xfrm>
            <a:off x="3082461" y="4284889"/>
            <a:ext cx="748923" cy="369332"/>
          </a:xfrm>
          <a:prstGeom prst="rect">
            <a:avLst/>
          </a:prstGeom>
          <a:noFill/>
        </p:spPr>
        <p:txBody>
          <a:bodyPr wrap="none" rtlCol="0">
            <a:spAutoFit/>
          </a:bodyPr>
          <a:lstStyle/>
          <a:p>
            <a:r>
              <a:rPr lang="en-SG" i="1" dirty="0">
                <a:latin typeface="Times New Roman" panose="02020603050405020304" pitchFamily="18" charset="0"/>
                <a:cs typeface="Times New Roman" panose="02020603050405020304" pitchFamily="18" charset="0"/>
              </a:rPr>
              <a:t>C</a:t>
            </a:r>
            <a:r>
              <a:rPr lang="en-SG" i="1" baseline="-25000" dirty="0">
                <a:latin typeface="Times New Roman" panose="02020603050405020304" pitchFamily="18" charset="0"/>
                <a:cs typeface="Times New Roman" panose="02020603050405020304" pitchFamily="18" charset="0"/>
              </a:rPr>
              <a:t>t </a:t>
            </a:r>
            <a:r>
              <a:rPr lang="en-SG" i="1" dirty="0">
                <a:latin typeface="Times New Roman" panose="02020603050405020304" pitchFamily="18" charset="0"/>
                <a:cs typeface="Times New Roman" panose="02020603050405020304" pitchFamily="18" charset="0"/>
              </a:rPr>
              <a:t>= 0</a:t>
            </a:r>
            <a:endParaRPr lang="en-SG" i="1"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461CBE3-0A2F-4A5E-9594-7CD1EC6E98A5}"/>
                  </a:ext>
                </a:extLst>
              </p:cNvPr>
              <p:cNvSpPr txBox="1"/>
              <p:nvPr/>
            </p:nvSpPr>
            <p:spPr>
              <a:xfrm>
                <a:off x="1792418" y="4707393"/>
                <a:ext cx="2482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𝐶</m:t>
                          </m:r>
                        </m:sub>
                      </m:sSub>
                      <m:r>
                        <a:rPr lang="en-US" b="0" i="1" smtClean="0">
                          <a:latin typeface="Cambria Math" panose="02040503050406030204" pitchFamily="18" charset="0"/>
                        </a:rPr>
                        <m:t>=</m:t>
                      </m:r>
                      <m:r>
                        <a:rPr lang="en-US" b="0" i="1" smtClean="0">
                          <a:latin typeface="Cambria Math" panose="02040503050406030204" pitchFamily="18" charset="0"/>
                        </a:rPr>
                        <m:t>𝐶𝐷</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𝐶𝐷</m:t>
                          </m:r>
                        </m:sub>
                      </m:sSub>
                      <m:r>
                        <a:rPr lang="en-US" b="0" i="1" smtClean="0">
                          <a:latin typeface="Cambria Math" panose="02040503050406030204" pitchFamily="18" charset="0"/>
                          <a:ea typeface="Cambria Math" panose="02040503050406030204" pitchFamily="18" charset="0"/>
                        </a:rPr>
                        <m:t>=0.6</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𝐶𝐷</m:t>
                          </m:r>
                        </m:sub>
                      </m:sSub>
                    </m:oMath>
                  </m:oMathPara>
                </a14:m>
                <a:endParaRPr lang="en-SG" dirty="0"/>
              </a:p>
            </p:txBody>
          </p:sp>
        </mc:Choice>
        <mc:Fallback xmlns="">
          <p:sp>
            <p:nvSpPr>
              <p:cNvPr id="79" name="TextBox 78">
                <a:extLst>
                  <a:ext uri="{FF2B5EF4-FFF2-40B4-BE49-F238E27FC236}">
                    <a16:creationId xmlns:a16="http://schemas.microsoft.com/office/drawing/2014/main" id="{F461CBE3-0A2F-4A5E-9594-7CD1EC6E98A5}"/>
                  </a:ext>
                </a:extLst>
              </p:cNvPr>
              <p:cNvSpPr txBox="1">
                <a:spLocks noRot="1" noChangeAspect="1" noMove="1" noResize="1" noEditPoints="1" noAdjustHandles="1" noChangeArrowheads="1" noChangeShapeType="1" noTextEdit="1"/>
              </p:cNvSpPr>
              <p:nvPr/>
            </p:nvSpPr>
            <p:spPr>
              <a:xfrm>
                <a:off x="1792418" y="4707393"/>
                <a:ext cx="2482090" cy="276999"/>
              </a:xfrm>
              <a:prstGeom prst="rect">
                <a:avLst/>
              </a:prstGeom>
              <a:blipFill>
                <a:blip r:embed="rId29"/>
                <a:stretch>
                  <a:fillRect l="-983" r="-737" b="-15217"/>
                </a:stretch>
              </a:blipFill>
            </p:spPr>
            <p:txBody>
              <a:bodyPr/>
              <a:lstStyle/>
              <a:p>
                <a:r>
                  <a:rPr lang="en-SG">
                    <a:noFill/>
                  </a:rPr>
                  <a:t> </a:t>
                </a:r>
              </a:p>
            </p:txBody>
          </p:sp>
        </mc:Fallback>
      </mc:AlternateContent>
      <p:cxnSp>
        <p:nvCxnSpPr>
          <p:cNvPr id="88" name="Straight Arrow Connector 87">
            <a:extLst>
              <a:ext uri="{FF2B5EF4-FFF2-40B4-BE49-F238E27FC236}">
                <a16:creationId xmlns:a16="http://schemas.microsoft.com/office/drawing/2014/main" id="{913FDA34-6353-41D8-8ECB-E9ADA1AB5358}"/>
              </a:ext>
            </a:extLst>
          </p:cNvPr>
          <p:cNvCxnSpPr/>
          <p:nvPr/>
        </p:nvCxnSpPr>
        <p:spPr>
          <a:xfrm flipV="1">
            <a:off x="4274508" y="4707393"/>
            <a:ext cx="240848" cy="401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3CE03BE-506A-4562-B0C7-CD5077C744ED}"/>
              </a:ext>
            </a:extLst>
          </p:cNvPr>
          <p:cNvSpPr txBox="1"/>
          <p:nvPr/>
        </p:nvSpPr>
        <p:spPr>
          <a:xfrm>
            <a:off x="4517143" y="4522727"/>
            <a:ext cx="248786" cy="369332"/>
          </a:xfrm>
          <a:prstGeom prst="rect">
            <a:avLst/>
          </a:prstGeom>
          <a:noFill/>
        </p:spPr>
        <p:txBody>
          <a:bodyPr wrap="none" rtlCol="0">
            <a:spAutoFit/>
          </a:bodyPr>
          <a:lstStyle/>
          <a:p>
            <a:r>
              <a:rPr lang="en-US" i="1" dirty="0">
                <a:solidFill>
                  <a:srgbClr val="00B0F0"/>
                </a:solidFill>
                <a:latin typeface="Times New Roman" panose="02020603050405020304" pitchFamily="18" charset="0"/>
                <a:cs typeface="Times New Roman" panose="02020603050405020304" pitchFamily="18" charset="0"/>
              </a:rPr>
              <a:t>t</a:t>
            </a:r>
            <a:endParaRPr lang="en-SG" i="1" dirty="0">
              <a:solidFill>
                <a:srgbClr val="00B0F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0" name="Rectangle 89">
                <a:extLst>
                  <a:ext uri="{FF2B5EF4-FFF2-40B4-BE49-F238E27FC236}">
                    <a16:creationId xmlns:a16="http://schemas.microsoft.com/office/drawing/2014/main" id="{8FED75C4-FB0E-4B14-9C5A-66E8EF4F4825}"/>
                  </a:ext>
                </a:extLst>
              </p:cNvPr>
              <p:cNvSpPr/>
              <p:nvPr/>
            </p:nvSpPr>
            <p:spPr>
              <a:xfrm>
                <a:off x="7084094" y="3221823"/>
                <a:ext cx="4798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SG"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𝐶</m:t>
                          </m:r>
                        </m:sub>
                      </m:sSub>
                    </m:oMath>
                  </m:oMathPara>
                </a14:m>
                <a:endParaRPr lang="en-SG" dirty="0"/>
              </a:p>
            </p:txBody>
          </p:sp>
        </mc:Choice>
        <mc:Fallback xmlns="">
          <p:sp>
            <p:nvSpPr>
              <p:cNvPr id="90" name="Rectangle 89">
                <a:extLst>
                  <a:ext uri="{FF2B5EF4-FFF2-40B4-BE49-F238E27FC236}">
                    <a16:creationId xmlns:a16="http://schemas.microsoft.com/office/drawing/2014/main" id="{8FED75C4-FB0E-4B14-9C5A-66E8EF4F4825}"/>
                  </a:ext>
                </a:extLst>
              </p:cNvPr>
              <p:cNvSpPr>
                <a:spLocks noRot="1" noChangeAspect="1" noMove="1" noResize="1" noEditPoints="1" noAdjustHandles="1" noChangeArrowheads="1" noChangeShapeType="1" noTextEdit="1"/>
              </p:cNvSpPr>
              <p:nvPr/>
            </p:nvSpPr>
            <p:spPr>
              <a:xfrm>
                <a:off x="7084094" y="3221823"/>
                <a:ext cx="479875" cy="369332"/>
              </a:xfrm>
              <a:prstGeom prst="rect">
                <a:avLst/>
              </a:prstGeom>
              <a:blipFill>
                <a:blip r:embed="rId30"/>
                <a:stretch>
                  <a:fillRect/>
                </a:stretch>
              </a:blipFill>
            </p:spPr>
            <p:txBody>
              <a:bodyPr/>
              <a:lstStyle/>
              <a:p>
                <a:r>
                  <a:rPr lang="en-SG">
                    <a:noFill/>
                  </a:rPr>
                  <a:t> </a:t>
                </a:r>
              </a:p>
            </p:txBody>
          </p:sp>
        </mc:Fallback>
      </mc:AlternateContent>
      <p:cxnSp>
        <p:nvCxnSpPr>
          <p:cNvPr id="91" name="Straight Arrow Connector 90">
            <a:extLst>
              <a:ext uri="{FF2B5EF4-FFF2-40B4-BE49-F238E27FC236}">
                <a16:creationId xmlns:a16="http://schemas.microsoft.com/office/drawing/2014/main" id="{D8F1AC03-48EB-4EE2-9109-8F4F00F1790E}"/>
              </a:ext>
            </a:extLst>
          </p:cNvPr>
          <p:cNvCxnSpPr>
            <a:cxnSpLocks/>
          </p:cNvCxnSpPr>
          <p:nvPr/>
        </p:nvCxnSpPr>
        <p:spPr>
          <a:xfrm flipV="1">
            <a:off x="7324968" y="3508673"/>
            <a:ext cx="152954" cy="305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94A0503E-F81D-4157-BA44-BCA839AA617F}"/>
                  </a:ext>
                </a:extLst>
              </p:cNvPr>
              <p:cNvSpPr txBox="1"/>
              <p:nvPr/>
            </p:nvSpPr>
            <p:spPr>
              <a:xfrm>
                <a:off x="2059122" y="5789088"/>
                <a:ext cx="2474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𝐵</m:t>
                          </m:r>
                        </m:sub>
                      </m:sSub>
                      <m:r>
                        <a:rPr lang="en-US" b="0" i="1" smtClean="0">
                          <a:latin typeface="Cambria Math" panose="02040503050406030204" pitchFamily="18" charset="0"/>
                        </a:rPr>
                        <m:t>=</m:t>
                      </m:r>
                      <m:r>
                        <a:rPr lang="en-US" b="0" i="1" smtClean="0">
                          <a:latin typeface="Cambria Math" panose="02040503050406030204" pitchFamily="18" charset="0"/>
                        </a:rPr>
                        <m:t>𝐴𝐵</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𝐴𝐵</m:t>
                          </m:r>
                        </m:sub>
                      </m:sSub>
                      <m:r>
                        <a:rPr lang="en-US" b="0" i="1" smtClean="0">
                          <a:latin typeface="Cambria Math" panose="02040503050406030204" pitchFamily="18" charset="0"/>
                          <a:ea typeface="Cambria Math" panose="02040503050406030204" pitchFamily="18" charset="0"/>
                        </a:rPr>
                        <m:t>=0.6</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𝐴𝐵</m:t>
                          </m:r>
                        </m:sub>
                      </m:sSub>
                    </m:oMath>
                  </m:oMathPara>
                </a14:m>
                <a:endParaRPr lang="en-SG" dirty="0"/>
              </a:p>
            </p:txBody>
          </p:sp>
        </mc:Choice>
        <mc:Fallback xmlns="">
          <p:sp>
            <p:nvSpPr>
              <p:cNvPr id="94" name="TextBox 93">
                <a:extLst>
                  <a:ext uri="{FF2B5EF4-FFF2-40B4-BE49-F238E27FC236}">
                    <a16:creationId xmlns:a16="http://schemas.microsoft.com/office/drawing/2014/main" id="{94A0503E-F81D-4157-BA44-BCA839AA617F}"/>
                  </a:ext>
                </a:extLst>
              </p:cNvPr>
              <p:cNvSpPr txBox="1">
                <a:spLocks noRot="1" noChangeAspect="1" noMove="1" noResize="1" noEditPoints="1" noAdjustHandles="1" noChangeArrowheads="1" noChangeShapeType="1" noTextEdit="1"/>
              </p:cNvSpPr>
              <p:nvPr/>
            </p:nvSpPr>
            <p:spPr>
              <a:xfrm>
                <a:off x="2059122" y="5789088"/>
                <a:ext cx="2474139" cy="276999"/>
              </a:xfrm>
              <a:prstGeom prst="rect">
                <a:avLst/>
              </a:prstGeom>
              <a:blipFill>
                <a:blip r:embed="rId31"/>
                <a:stretch>
                  <a:fillRect l="-985" r="-246" b="-15556"/>
                </a:stretch>
              </a:blipFill>
            </p:spPr>
            <p:txBody>
              <a:bodyPr/>
              <a:lstStyle/>
              <a:p>
                <a:r>
                  <a:rPr lang="en-SG">
                    <a:noFill/>
                  </a:rPr>
                  <a:t> </a:t>
                </a:r>
              </a:p>
            </p:txBody>
          </p:sp>
        </mc:Fallback>
      </mc:AlternateContent>
      <p:cxnSp>
        <p:nvCxnSpPr>
          <p:cNvPr id="95" name="Straight Arrow Connector 94">
            <a:extLst>
              <a:ext uri="{FF2B5EF4-FFF2-40B4-BE49-F238E27FC236}">
                <a16:creationId xmlns:a16="http://schemas.microsoft.com/office/drawing/2014/main" id="{413026E8-A27F-4B09-88BD-9B892CFC3BEE}"/>
              </a:ext>
            </a:extLst>
          </p:cNvPr>
          <p:cNvCxnSpPr/>
          <p:nvPr/>
        </p:nvCxnSpPr>
        <p:spPr>
          <a:xfrm flipV="1">
            <a:off x="4523816" y="5718090"/>
            <a:ext cx="240848" cy="401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592DD66B-BF3E-4DB8-97AC-062759D6486E}"/>
              </a:ext>
            </a:extLst>
          </p:cNvPr>
          <p:cNvSpPr txBox="1"/>
          <p:nvPr/>
        </p:nvSpPr>
        <p:spPr>
          <a:xfrm>
            <a:off x="4750735" y="5555451"/>
            <a:ext cx="248786" cy="369332"/>
          </a:xfrm>
          <a:prstGeom prst="rect">
            <a:avLst/>
          </a:prstGeom>
          <a:noFill/>
        </p:spPr>
        <p:txBody>
          <a:bodyPr wrap="none" rtlCol="0">
            <a:spAutoFit/>
          </a:bodyPr>
          <a:lstStyle/>
          <a:p>
            <a:r>
              <a:rPr lang="en-US" i="1" dirty="0">
                <a:solidFill>
                  <a:srgbClr val="00B0F0"/>
                </a:solidFill>
                <a:latin typeface="Times New Roman" panose="02020603050405020304" pitchFamily="18" charset="0"/>
                <a:cs typeface="Times New Roman" panose="02020603050405020304" pitchFamily="18" charset="0"/>
              </a:rPr>
              <a:t>t</a:t>
            </a:r>
            <a:endParaRPr lang="en-SG" i="1" dirty="0">
              <a:solidFill>
                <a:srgbClr val="00B0F0"/>
              </a:solidFill>
              <a:latin typeface="Times New Roman" panose="02020603050405020304" pitchFamily="18" charset="0"/>
              <a:cs typeface="Times New Roman" panose="02020603050405020304" pitchFamily="18" charset="0"/>
            </a:endParaRPr>
          </a:p>
        </p:txBody>
      </p:sp>
      <p:cxnSp>
        <p:nvCxnSpPr>
          <p:cNvPr id="98" name="Straight Connector 97">
            <a:extLst>
              <a:ext uri="{FF2B5EF4-FFF2-40B4-BE49-F238E27FC236}">
                <a16:creationId xmlns:a16="http://schemas.microsoft.com/office/drawing/2014/main" id="{24B8C2CD-9320-4BD9-861E-A9341DE2C95A}"/>
              </a:ext>
            </a:extLst>
          </p:cNvPr>
          <p:cNvCxnSpPr>
            <a:cxnSpLocks/>
          </p:cNvCxnSpPr>
          <p:nvPr/>
        </p:nvCxnSpPr>
        <p:spPr>
          <a:xfrm>
            <a:off x="5625076" y="5001698"/>
            <a:ext cx="2735496" cy="147372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1432156-A76A-4766-97BD-C2113579EDEC}"/>
              </a:ext>
            </a:extLst>
          </p:cNvPr>
          <p:cNvCxnSpPr>
            <a:cxnSpLocks/>
          </p:cNvCxnSpPr>
          <p:nvPr/>
        </p:nvCxnSpPr>
        <p:spPr>
          <a:xfrm flipV="1">
            <a:off x="7222111" y="5100930"/>
            <a:ext cx="678207" cy="141206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702F53EF-F4F1-4ABC-9577-D55FF54CFA8D}"/>
              </a:ext>
            </a:extLst>
          </p:cNvPr>
          <p:cNvSpPr txBox="1"/>
          <p:nvPr/>
        </p:nvSpPr>
        <p:spPr>
          <a:xfrm>
            <a:off x="7908094" y="4894618"/>
            <a:ext cx="248786" cy="369332"/>
          </a:xfrm>
          <a:prstGeom prst="rect">
            <a:avLst/>
          </a:prstGeom>
          <a:noFill/>
        </p:spPr>
        <p:txBody>
          <a:bodyPr wrap="none" rtlCol="0">
            <a:spAutoFit/>
          </a:bodyPr>
          <a:lstStyle/>
          <a:p>
            <a:r>
              <a:rPr lang="en-US" i="1" dirty="0">
                <a:solidFill>
                  <a:srgbClr val="00B0F0"/>
                </a:solidFill>
                <a:latin typeface="Times New Roman" panose="02020603050405020304" pitchFamily="18" charset="0"/>
                <a:cs typeface="Times New Roman" panose="02020603050405020304" pitchFamily="18" charset="0"/>
              </a:rPr>
              <a:t>t</a:t>
            </a:r>
            <a:endParaRPr lang="en-SG" i="1" dirty="0">
              <a:solidFill>
                <a:srgbClr val="00B0F0"/>
              </a:solidFill>
              <a:latin typeface="Times New Roman" panose="02020603050405020304" pitchFamily="18" charset="0"/>
              <a:cs typeface="Times New Roman" panose="02020603050405020304" pitchFamily="18" charset="0"/>
            </a:endParaRPr>
          </a:p>
        </p:txBody>
      </p:sp>
      <p:sp>
        <p:nvSpPr>
          <p:cNvPr id="101" name="TextBox 100">
            <a:extLst>
              <a:ext uri="{FF2B5EF4-FFF2-40B4-BE49-F238E27FC236}">
                <a16:creationId xmlns:a16="http://schemas.microsoft.com/office/drawing/2014/main" id="{735D6B09-8D5D-4B4F-9796-453549DF2BDE}"/>
              </a:ext>
            </a:extLst>
          </p:cNvPr>
          <p:cNvSpPr txBox="1"/>
          <p:nvPr/>
        </p:nvSpPr>
        <p:spPr>
          <a:xfrm>
            <a:off x="8042622" y="6014272"/>
            <a:ext cx="300082" cy="369332"/>
          </a:xfrm>
          <a:prstGeom prst="rect">
            <a:avLst/>
          </a:prstGeom>
          <a:noFill/>
        </p:spPr>
        <p:txBody>
          <a:bodyPr wrap="none" rtlCol="0">
            <a:spAutoFit/>
          </a:bodyPr>
          <a:lstStyle/>
          <a:p>
            <a:r>
              <a:rPr lang="en-US" i="1" dirty="0">
                <a:solidFill>
                  <a:srgbClr val="00B0F0"/>
                </a:solidFill>
                <a:latin typeface="Times New Roman" panose="02020603050405020304" pitchFamily="18" charset="0"/>
                <a:cs typeface="Times New Roman" panose="02020603050405020304" pitchFamily="18" charset="0"/>
              </a:rPr>
              <a:t>n</a:t>
            </a:r>
            <a:endParaRPr lang="en-SG" i="1" dirty="0">
              <a:solidFill>
                <a:srgbClr val="00B0F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2" name="Rectangle 101">
                <a:extLst>
                  <a:ext uri="{FF2B5EF4-FFF2-40B4-BE49-F238E27FC236}">
                    <a16:creationId xmlns:a16="http://schemas.microsoft.com/office/drawing/2014/main" id="{7BA21546-1CB4-4E22-A584-93B81AB7F14A}"/>
                  </a:ext>
                </a:extLst>
              </p:cNvPr>
              <p:cNvSpPr/>
              <p:nvPr/>
            </p:nvSpPr>
            <p:spPr>
              <a:xfrm>
                <a:off x="7423197" y="5017941"/>
                <a:ext cx="4882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𝐵</m:t>
                          </m:r>
                        </m:sub>
                      </m:sSub>
                    </m:oMath>
                  </m:oMathPara>
                </a14:m>
                <a:endParaRPr lang="en-SG" dirty="0"/>
              </a:p>
            </p:txBody>
          </p:sp>
        </mc:Choice>
        <mc:Fallback xmlns="">
          <p:sp>
            <p:nvSpPr>
              <p:cNvPr id="102" name="Rectangle 101">
                <a:extLst>
                  <a:ext uri="{FF2B5EF4-FFF2-40B4-BE49-F238E27FC236}">
                    <a16:creationId xmlns:a16="http://schemas.microsoft.com/office/drawing/2014/main" id="{7BA21546-1CB4-4E22-A584-93B81AB7F14A}"/>
                  </a:ext>
                </a:extLst>
              </p:cNvPr>
              <p:cNvSpPr>
                <a:spLocks noRot="1" noChangeAspect="1" noMove="1" noResize="1" noEditPoints="1" noAdjustHandles="1" noChangeArrowheads="1" noChangeShapeType="1" noTextEdit="1"/>
              </p:cNvSpPr>
              <p:nvPr/>
            </p:nvSpPr>
            <p:spPr>
              <a:xfrm>
                <a:off x="7423197" y="5017941"/>
                <a:ext cx="488211" cy="369332"/>
              </a:xfrm>
              <a:prstGeom prst="rect">
                <a:avLst/>
              </a:prstGeom>
              <a:blipFill>
                <a:blip r:embed="rId32"/>
                <a:stretch>
                  <a:fillRect/>
                </a:stretch>
              </a:blipFill>
            </p:spPr>
            <p:txBody>
              <a:bodyPr/>
              <a:lstStyle/>
              <a:p>
                <a:r>
                  <a:rPr lang="en-SG">
                    <a:noFill/>
                  </a:rPr>
                  <a:t> </a:t>
                </a:r>
              </a:p>
            </p:txBody>
          </p:sp>
        </mc:Fallback>
      </mc:AlternateContent>
      <p:cxnSp>
        <p:nvCxnSpPr>
          <p:cNvPr id="103" name="Straight Arrow Connector 102">
            <a:extLst>
              <a:ext uri="{FF2B5EF4-FFF2-40B4-BE49-F238E27FC236}">
                <a16:creationId xmlns:a16="http://schemas.microsoft.com/office/drawing/2014/main" id="{EA3690DD-FA00-42A1-BC41-807D77A9302D}"/>
              </a:ext>
            </a:extLst>
          </p:cNvPr>
          <p:cNvCxnSpPr>
            <a:cxnSpLocks/>
          </p:cNvCxnSpPr>
          <p:nvPr/>
        </p:nvCxnSpPr>
        <p:spPr>
          <a:xfrm flipV="1">
            <a:off x="7664071" y="5304791"/>
            <a:ext cx="152954" cy="305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F7EE5AFF-DE38-4050-80E3-9E9CC4143FAB}"/>
                  </a:ext>
                </a:extLst>
              </p:cNvPr>
              <p:cNvSpPr txBox="1"/>
              <p:nvPr/>
            </p:nvSpPr>
            <p:spPr>
              <a:xfrm>
                <a:off x="2032763" y="6096714"/>
                <a:ext cx="36920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𝐶𝐷</m:t>
                          </m:r>
                        </m:sub>
                      </m:sSub>
                      <m:r>
                        <a:rPr lang="en-US" b="0" i="1" smtClean="0">
                          <a:latin typeface="Cambria Math" panose="02040503050406030204" pitchFamily="18" charset="0"/>
                        </a:rPr>
                        <m:t>=</m:t>
                      </m:r>
                      <m:sSub>
                        <m:sSubPr>
                          <m:ctrlPr>
                            <a:rPr lang="en-SG"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𝐴𝐵</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𝐶𝐷</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𝐴𝐵</m:t>
                          </m:r>
                        </m:sub>
                      </m:sSub>
                      <m:r>
                        <a:rPr lang="en-US" i="1" smtClean="0">
                          <a:latin typeface="Cambria Math" panose="02040503050406030204" pitchFamily="18" charset="0"/>
                          <a:ea typeface="Cambria Math" panose="02040503050406030204" pitchFamily="18" charset="0"/>
                        </a:rPr>
                        <m:t>→</m:t>
                      </m:r>
                      <m:sSub>
                        <m:sSubPr>
                          <m:ctrlPr>
                            <a:rPr lang="en-SG" i="1">
                              <a:latin typeface="Cambria Math" panose="02040503050406030204" pitchFamily="18" charset="0"/>
                            </a:rPr>
                          </m:ctrlPr>
                        </m:sSubPr>
                        <m:e>
                          <m:r>
                            <a:rPr lang="en-US" b="1" i="1">
                              <a:latin typeface="Cambria Math" panose="02040503050406030204" pitchFamily="18" charset="0"/>
                            </a:rPr>
                            <m:t>𝒗</m:t>
                          </m:r>
                        </m:e>
                        <m:sub>
                          <m:r>
                            <a:rPr lang="en-US" i="1">
                              <a:latin typeface="Cambria Math" panose="02040503050406030204" pitchFamily="18" charset="0"/>
                            </a:rPr>
                            <m:t>𝐶</m:t>
                          </m:r>
                        </m:sub>
                      </m:sSub>
                      <m:r>
                        <a:rPr lang="en-US" b="0" i="1" smtClean="0">
                          <a:latin typeface="Cambria Math" panose="02040503050406030204" pitchFamily="18" charset="0"/>
                        </a:rPr>
                        <m:t>=</m:t>
                      </m:r>
                      <m:sSub>
                        <m:sSubPr>
                          <m:ctrlPr>
                            <a:rPr lang="en-SG" i="1" smtClean="0">
                              <a:latin typeface="Cambria Math" panose="02040503050406030204" pitchFamily="18" charset="0"/>
                            </a:rPr>
                          </m:ctrlPr>
                        </m:sSubPr>
                        <m:e>
                          <m:r>
                            <a:rPr lang="en-US" b="1" i="1">
                              <a:latin typeface="Cambria Math" panose="02040503050406030204" pitchFamily="18" charset="0"/>
                            </a:rPr>
                            <m:t>𝒗</m:t>
                          </m:r>
                        </m:e>
                        <m:sub>
                          <m:r>
                            <a:rPr lang="en-US" b="0" i="1" smtClean="0">
                              <a:latin typeface="Cambria Math" panose="02040503050406030204" pitchFamily="18" charset="0"/>
                            </a:rPr>
                            <m:t>𝐵</m:t>
                          </m:r>
                        </m:sub>
                      </m:sSub>
                    </m:oMath>
                  </m:oMathPara>
                </a14:m>
                <a:endParaRPr lang="en-SG" dirty="0"/>
              </a:p>
            </p:txBody>
          </p:sp>
        </mc:Choice>
        <mc:Fallback xmlns="">
          <p:sp>
            <p:nvSpPr>
              <p:cNvPr id="106" name="TextBox 105">
                <a:extLst>
                  <a:ext uri="{FF2B5EF4-FFF2-40B4-BE49-F238E27FC236}">
                    <a16:creationId xmlns:a16="http://schemas.microsoft.com/office/drawing/2014/main" id="{F7EE5AFF-DE38-4050-80E3-9E9CC4143FAB}"/>
                  </a:ext>
                </a:extLst>
              </p:cNvPr>
              <p:cNvSpPr txBox="1">
                <a:spLocks noRot="1" noChangeAspect="1" noMove="1" noResize="1" noEditPoints="1" noAdjustHandles="1" noChangeArrowheads="1" noChangeShapeType="1" noTextEdit="1"/>
              </p:cNvSpPr>
              <p:nvPr/>
            </p:nvSpPr>
            <p:spPr>
              <a:xfrm>
                <a:off x="2032763" y="6096714"/>
                <a:ext cx="3692036" cy="276999"/>
              </a:xfrm>
              <a:prstGeom prst="rect">
                <a:avLst/>
              </a:prstGeom>
              <a:blipFill>
                <a:blip r:embed="rId33"/>
                <a:stretch>
                  <a:fillRect l="-825" b="-15217"/>
                </a:stretch>
              </a:blipFill>
            </p:spPr>
            <p:txBody>
              <a:bodyPr/>
              <a:lstStyle/>
              <a:p>
                <a:r>
                  <a:rPr lang="en-SG">
                    <a:noFill/>
                  </a:rPr>
                  <a:t> </a:t>
                </a:r>
              </a:p>
            </p:txBody>
          </p:sp>
        </mc:Fallback>
      </mc:AlternateContent>
    </p:spTree>
    <p:extLst>
      <p:ext uri="{BB962C8B-B14F-4D97-AF65-F5344CB8AC3E}">
        <p14:creationId xmlns:p14="http://schemas.microsoft.com/office/powerpoint/2010/main" val="3576427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90500" y="-219601"/>
            <a:ext cx="7734299"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Recap: L2 - Drawing F.B.D</a:t>
            </a:r>
          </a:p>
        </p:txBody>
      </p:sp>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7</a:t>
            </a:fld>
            <a:endParaRPr lang="en-US" altLang="en-US"/>
          </a:p>
        </p:txBody>
      </p:sp>
      <p:sp>
        <p:nvSpPr>
          <p:cNvPr id="32" name="TextBox 1"/>
          <p:cNvSpPr txBox="1">
            <a:spLocks noChangeArrowheads="1"/>
          </p:cNvSpPr>
          <p:nvPr/>
        </p:nvSpPr>
        <p:spPr bwMode="auto">
          <a:xfrm>
            <a:off x="405927" y="1834326"/>
            <a:ext cx="9417963"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AutoNum type="arabicParenR"/>
            </a:pPr>
            <a:r>
              <a:rPr lang="en-US" altLang="en-US" sz="1800" dirty="0">
                <a:solidFill>
                  <a:srgbClr val="C00000"/>
                </a:solidFill>
              </a:rPr>
              <a:t>Isolate the body of interest (to be a free body)</a:t>
            </a:r>
          </a:p>
          <a:p>
            <a:pPr>
              <a:spcBef>
                <a:spcPct val="0"/>
              </a:spcBef>
              <a:buClrTx/>
              <a:buSzTx/>
              <a:buFontTx/>
              <a:buAutoNum type="arabicParenR"/>
            </a:pPr>
            <a:r>
              <a:rPr lang="en-US" altLang="en-US" sz="1800" dirty="0"/>
              <a:t>Draw your axis system (Cartesian, polar…)</a:t>
            </a:r>
          </a:p>
          <a:p>
            <a:pPr>
              <a:spcBef>
                <a:spcPct val="0"/>
              </a:spcBef>
              <a:buClrTx/>
              <a:buSzTx/>
              <a:buFontTx/>
              <a:buAutoNum type="arabicParenR"/>
            </a:pPr>
            <a:r>
              <a:rPr lang="en-US" altLang="en-US" sz="1800" dirty="0"/>
              <a:t>Draw all non-constrained applied forces first, such as weight, wind force, applied forces</a:t>
            </a:r>
          </a:p>
          <a:p>
            <a:pPr>
              <a:spcBef>
                <a:spcPct val="0"/>
              </a:spcBef>
              <a:buClrTx/>
              <a:buSzTx/>
              <a:buFontTx/>
              <a:buAutoNum type="arabicParenR"/>
            </a:pPr>
            <a:r>
              <a:rPr lang="en-US" altLang="en-US" sz="1800" dirty="0">
                <a:solidFill>
                  <a:srgbClr val="C00000"/>
                </a:solidFill>
              </a:rPr>
              <a:t>Draw all constrained forces based on the supports and connections (see F.B.D tables)</a:t>
            </a:r>
          </a:p>
          <a:p>
            <a:pPr>
              <a:spcBef>
                <a:spcPct val="0"/>
              </a:spcBef>
              <a:buClrTx/>
              <a:buSzTx/>
              <a:buFontTx/>
              <a:buAutoNum type="arabicParenR"/>
            </a:pPr>
            <a:r>
              <a:rPr lang="en-US" altLang="en-US" sz="1800" dirty="0"/>
              <a:t>Draw appropriate dimensions (angles and distances)</a:t>
            </a:r>
          </a:p>
          <a:p>
            <a:pPr>
              <a:spcBef>
                <a:spcPct val="0"/>
              </a:spcBef>
              <a:buClrTx/>
              <a:buSzTx/>
              <a:buFontTx/>
              <a:buAutoNum type="arabicParenR"/>
            </a:pPr>
            <a:r>
              <a:rPr lang="en-US" altLang="en-US" sz="1800" dirty="0"/>
              <a:t>Remove the internal forces of two free bodies if have</a:t>
            </a:r>
            <a:endParaRPr lang="en-SG" altLang="en-US" sz="1800" dirty="0"/>
          </a:p>
        </p:txBody>
      </p:sp>
      <p:sp>
        <p:nvSpPr>
          <p:cNvPr id="33" name="TextBox 2"/>
          <p:cNvSpPr txBox="1">
            <a:spLocks noChangeArrowheads="1"/>
          </p:cNvSpPr>
          <p:nvPr/>
        </p:nvSpPr>
        <p:spPr bwMode="auto">
          <a:xfrm>
            <a:off x="666119" y="1061704"/>
            <a:ext cx="324947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2400" b="1" u="sng" dirty="0">
                <a:solidFill>
                  <a:srgbClr val="0070C0"/>
                </a:solidFill>
                <a:latin typeface="+mn-lt"/>
              </a:rPr>
              <a:t>Steps of drawing F. B. D:</a:t>
            </a:r>
            <a:endParaRPr lang="en-SG" altLang="en-US" sz="2400" b="1" u="sng" dirty="0">
              <a:solidFill>
                <a:srgbClr val="0070C0"/>
              </a:solidFill>
              <a:latin typeface="+mn-lt"/>
            </a:endParaRPr>
          </a:p>
        </p:txBody>
      </p:sp>
      <p:pic>
        <p:nvPicPr>
          <p:cNvPr id="34" name="Picture 33"/>
          <p:cNvPicPr>
            <a:picLocks noChangeAspect="1"/>
          </p:cNvPicPr>
          <p:nvPr/>
        </p:nvPicPr>
        <p:blipFill rotWithShape="1">
          <a:blip r:embed="rId3"/>
          <a:srcRect r="3605" b="2608"/>
          <a:stretch/>
        </p:blipFill>
        <p:spPr>
          <a:xfrm>
            <a:off x="1086047" y="3693443"/>
            <a:ext cx="2266753" cy="2164060"/>
          </a:xfrm>
          <a:prstGeom prst="rect">
            <a:avLst/>
          </a:prstGeom>
        </p:spPr>
      </p:pic>
      <p:grpSp>
        <p:nvGrpSpPr>
          <p:cNvPr id="41" name="Group 40"/>
          <p:cNvGrpSpPr/>
          <p:nvPr/>
        </p:nvGrpSpPr>
        <p:grpSpPr>
          <a:xfrm>
            <a:off x="4469396" y="3681040"/>
            <a:ext cx="2626729" cy="2659063"/>
            <a:chOff x="4469396" y="3681040"/>
            <a:chExt cx="2626729" cy="2659063"/>
          </a:xfrm>
        </p:grpSpPr>
        <p:grpSp>
          <p:nvGrpSpPr>
            <p:cNvPr id="35" name="Group 34"/>
            <p:cNvGrpSpPr/>
            <p:nvPr/>
          </p:nvGrpSpPr>
          <p:grpSpPr>
            <a:xfrm>
              <a:off x="4469396" y="3681040"/>
              <a:ext cx="2626729" cy="2659063"/>
              <a:chOff x="4078871" y="1738312"/>
              <a:chExt cx="2626729" cy="2659063"/>
            </a:xfrm>
          </p:grpSpPr>
          <p:pic>
            <p:nvPicPr>
              <p:cNvPr id="36" name="Picture 35"/>
              <p:cNvPicPr>
                <a:picLocks noChangeAspect="1"/>
              </p:cNvPicPr>
              <p:nvPr/>
            </p:nvPicPr>
            <p:blipFill rotWithShape="1">
              <a:blip r:embed="rId4"/>
              <a:srcRect r="2741" b="10695"/>
              <a:stretch/>
            </p:blipFill>
            <p:spPr>
              <a:xfrm>
                <a:off x="4078871" y="1738312"/>
                <a:ext cx="2626729" cy="2205038"/>
              </a:xfrm>
              <a:prstGeom prst="rect">
                <a:avLst/>
              </a:prstGeom>
            </p:spPr>
          </p:pic>
          <p:sp>
            <p:nvSpPr>
              <p:cNvPr id="37" name="Line 25"/>
              <p:cNvSpPr>
                <a:spLocks noChangeShapeType="1"/>
              </p:cNvSpPr>
              <p:nvPr/>
            </p:nvSpPr>
            <p:spPr bwMode="auto">
              <a:xfrm flipV="1">
                <a:off x="4910140" y="3749675"/>
                <a:ext cx="0" cy="647700"/>
              </a:xfrm>
              <a:prstGeom prst="line">
                <a:avLst/>
              </a:prstGeom>
              <a:noFill/>
              <a:ln w="508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SG"/>
              </a:p>
            </p:txBody>
          </p:sp>
        </p:grpSp>
        <p:cxnSp>
          <p:nvCxnSpPr>
            <p:cNvPr id="38" name="Straight Arrow Connector 37"/>
            <p:cNvCxnSpPr/>
            <p:nvPr/>
          </p:nvCxnSpPr>
          <p:spPr>
            <a:xfrm>
              <a:off x="6115050" y="4775473"/>
              <a:ext cx="0" cy="653777"/>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39" name="Right Arrow 38"/>
          <p:cNvSpPr/>
          <p:nvPr/>
        </p:nvSpPr>
        <p:spPr>
          <a:xfrm>
            <a:off x="3124200" y="4686300"/>
            <a:ext cx="1095375"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0" name="TextBox 39"/>
          <p:cNvSpPr txBox="1"/>
          <p:nvPr/>
        </p:nvSpPr>
        <p:spPr>
          <a:xfrm>
            <a:off x="3230494" y="4313808"/>
            <a:ext cx="832151" cy="461665"/>
          </a:xfrm>
          <a:prstGeom prst="rect">
            <a:avLst/>
          </a:prstGeom>
          <a:noFill/>
        </p:spPr>
        <p:txBody>
          <a:bodyPr wrap="none" rtlCol="0">
            <a:spAutoFit/>
          </a:bodyPr>
          <a:lstStyle/>
          <a:p>
            <a:r>
              <a:rPr lang="en-SG" sz="2400" b="1" dirty="0">
                <a:solidFill>
                  <a:srgbClr val="FF0000"/>
                </a:solidFill>
              </a:rPr>
              <a:t>F.B.D</a:t>
            </a:r>
          </a:p>
        </p:txBody>
      </p:sp>
    </p:spTree>
    <p:extLst>
      <p:ext uri="{BB962C8B-B14F-4D97-AF65-F5344CB8AC3E}">
        <p14:creationId xmlns:p14="http://schemas.microsoft.com/office/powerpoint/2010/main" val="299116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3 (solution)</a:t>
            </a:r>
          </a:p>
        </p:txBody>
      </p:sp>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70</a:t>
            </a:fld>
            <a:endParaRPr lang="en-US" altLang="en-US"/>
          </a:p>
        </p:txBody>
      </p:sp>
      <p:sp>
        <p:nvSpPr>
          <p:cNvPr id="14" name="Text Box 40"/>
          <p:cNvSpPr txBox="1">
            <a:spLocks noChangeArrowheads="1"/>
          </p:cNvSpPr>
          <p:nvPr/>
        </p:nvSpPr>
        <p:spPr bwMode="auto">
          <a:xfrm>
            <a:off x="943399" y="4884052"/>
            <a:ext cx="67643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sp>
        <p:nvSpPr>
          <p:cNvPr id="15" name="Text Box 41"/>
          <p:cNvSpPr txBox="1">
            <a:spLocks noChangeArrowheads="1"/>
          </p:cNvSpPr>
          <p:nvPr/>
        </p:nvSpPr>
        <p:spPr bwMode="auto">
          <a:xfrm>
            <a:off x="813224" y="4812614"/>
            <a:ext cx="7518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grpSp>
        <p:nvGrpSpPr>
          <p:cNvPr id="28" name="Group 124"/>
          <p:cNvGrpSpPr>
            <a:grpSpLocks/>
          </p:cNvGrpSpPr>
          <p:nvPr/>
        </p:nvGrpSpPr>
        <p:grpSpPr bwMode="auto">
          <a:xfrm>
            <a:off x="5882111" y="759727"/>
            <a:ext cx="2989263" cy="2024062"/>
            <a:chOff x="3650" y="245"/>
            <a:chExt cx="1883" cy="1275"/>
          </a:xfrm>
        </p:grpSpPr>
        <p:sp>
          <p:nvSpPr>
            <p:cNvPr id="29" name="Line 9"/>
            <p:cNvSpPr>
              <a:spLocks noChangeShapeType="1"/>
            </p:cNvSpPr>
            <p:nvPr/>
          </p:nvSpPr>
          <p:spPr bwMode="auto">
            <a:xfrm rot="5400000">
              <a:off x="4038" y="1303"/>
              <a:ext cx="0" cy="434"/>
            </a:xfrm>
            <a:prstGeom prst="line">
              <a:avLst/>
            </a:prstGeom>
            <a:noFill/>
            <a:ln w="76200">
              <a:pattFill prst="dkDnDiag">
                <a:fgClr>
                  <a:srgbClr val="000000"/>
                </a:fgClr>
                <a:bgClr>
                  <a:srgbClr val="FFFFFF"/>
                </a:bgClr>
              </a:patt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30" name="Rectangle 66"/>
            <p:cNvSpPr>
              <a:spLocks noChangeArrowheads="1"/>
            </p:cNvSpPr>
            <p:nvPr/>
          </p:nvSpPr>
          <p:spPr bwMode="auto">
            <a:xfrm>
              <a:off x="3977" y="276"/>
              <a:ext cx="130" cy="1218"/>
            </a:xfrm>
            <a:prstGeom prst="rect">
              <a:avLst/>
            </a:prstGeom>
            <a:solidFill>
              <a:srgbClr val="CCFF99"/>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31" name="Text Box 6"/>
            <p:cNvSpPr txBox="1">
              <a:spLocks noChangeArrowheads="1"/>
            </p:cNvSpPr>
            <p:nvPr/>
          </p:nvSpPr>
          <p:spPr bwMode="auto">
            <a:xfrm>
              <a:off x="3935" y="976"/>
              <a:ext cx="2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A</a:t>
              </a:r>
            </a:p>
          </p:txBody>
        </p:sp>
        <p:graphicFrame>
          <p:nvGraphicFramePr>
            <p:cNvPr id="32" name="Object 8"/>
            <p:cNvGraphicFramePr>
              <a:graphicFrameLocks noChangeAspect="1"/>
            </p:cNvGraphicFramePr>
            <p:nvPr>
              <p:extLst/>
            </p:nvPr>
          </p:nvGraphicFramePr>
          <p:xfrm>
            <a:off x="4905" y="491"/>
            <a:ext cx="448" cy="158"/>
          </p:xfrm>
          <a:graphic>
            <a:graphicData uri="http://schemas.openxmlformats.org/presentationml/2006/ole">
              <mc:AlternateContent xmlns:mc="http://schemas.openxmlformats.org/markup-compatibility/2006">
                <mc:Choice xmlns:v="urn:schemas-microsoft-com:vml" Requires="v">
                  <p:oleObj spid="_x0000_s37890" name="Equation" r:id="rId4" imgW="494870" imgH="177646" progId="Equation.3">
                    <p:embed/>
                  </p:oleObj>
                </mc:Choice>
                <mc:Fallback>
                  <p:oleObj name="Equation" r:id="rId4" imgW="494870" imgH="177646" progId="Equation.3">
                    <p:embed/>
                    <p:pic>
                      <p:nvPicPr>
                        <p:cNvPr id="32"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5" y="491"/>
                          <a:ext cx="448" cy="1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Rectangle 43"/>
            <p:cNvSpPr>
              <a:spLocks noChangeArrowheads="1"/>
            </p:cNvSpPr>
            <p:nvPr/>
          </p:nvSpPr>
          <p:spPr bwMode="auto">
            <a:xfrm>
              <a:off x="4653" y="655"/>
              <a:ext cx="880" cy="662"/>
            </a:xfrm>
            <a:prstGeom prst="rect">
              <a:avLst/>
            </a:prstGeom>
            <a:solidFill>
              <a:srgbClr val="FFFF99"/>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grpSp>
          <p:nvGrpSpPr>
            <p:cNvPr id="34" name="Group 51"/>
            <p:cNvGrpSpPr>
              <a:grpSpLocks/>
            </p:cNvGrpSpPr>
            <p:nvPr/>
          </p:nvGrpSpPr>
          <p:grpSpPr bwMode="auto">
            <a:xfrm rot="-569767">
              <a:off x="4020" y="245"/>
              <a:ext cx="675" cy="502"/>
              <a:chOff x="3829" y="644"/>
              <a:chExt cx="738" cy="555"/>
            </a:xfrm>
          </p:grpSpPr>
          <p:sp>
            <p:nvSpPr>
              <p:cNvPr id="52" name="Rectangle 52"/>
              <p:cNvSpPr>
                <a:spLocks noChangeArrowheads="1"/>
              </p:cNvSpPr>
              <p:nvPr/>
            </p:nvSpPr>
            <p:spPr bwMode="auto">
              <a:xfrm rot="2234090">
                <a:off x="3829" y="901"/>
                <a:ext cx="738" cy="61"/>
              </a:xfrm>
              <a:prstGeom prst="rect">
                <a:avLst/>
              </a:prstGeom>
              <a:solidFill>
                <a:schemeClr val="accent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53" name="Oval 53"/>
              <p:cNvSpPr>
                <a:spLocks noChangeArrowheads="1"/>
              </p:cNvSpPr>
              <p:nvPr/>
            </p:nvSpPr>
            <p:spPr bwMode="auto">
              <a:xfrm>
                <a:off x="4439" y="1104"/>
                <a:ext cx="95" cy="95"/>
              </a:xfrm>
              <a:prstGeom prst="ellipse">
                <a:avLst/>
              </a:prstGeom>
              <a:solidFill>
                <a:srgbClr val="FFCCCC"/>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54" name="Oval 54"/>
              <p:cNvSpPr>
                <a:spLocks noChangeArrowheads="1"/>
              </p:cNvSpPr>
              <p:nvPr/>
            </p:nvSpPr>
            <p:spPr bwMode="auto">
              <a:xfrm>
                <a:off x="3837" y="644"/>
                <a:ext cx="95" cy="95"/>
              </a:xfrm>
              <a:prstGeom prst="ellipse">
                <a:avLst/>
              </a:prstGeom>
              <a:solidFill>
                <a:srgbClr val="FFCCCC"/>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55" name="Oval 55"/>
              <p:cNvSpPr>
                <a:spLocks noChangeArrowheads="1"/>
              </p:cNvSpPr>
              <p:nvPr/>
            </p:nvSpPr>
            <p:spPr bwMode="auto">
              <a:xfrm>
                <a:off x="4466" y="1131"/>
                <a:ext cx="48" cy="41"/>
              </a:xfrm>
              <a:prstGeom prst="ellipse">
                <a:avLst/>
              </a:prstGeom>
              <a:solidFill>
                <a:schemeClr val="tx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56" name="Oval 56"/>
              <p:cNvSpPr>
                <a:spLocks noChangeArrowheads="1"/>
              </p:cNvSpPr>
              <p:nvPr/>
            </p:nvSpPr>
            <p:spPr bwMode="auto">
              <a:xfrm>
                <a:off x="3857" y="671"/>
                <a:ext cx="48" cy="41"/>
              </a:xfrm>
              <a:prstGeom prst="ellipse">
                <a:avLst/>
              </a:prstGeom>
              <a:solidFill>
                <a:schemeClr val="tx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grpSp>
        <p:sp>
          <p:nvSpPr>
            <p:cNvPr id="35" name="Rectangle 58"/>
            <p:cNvSpPr>
              <a:spLocks noChangeArrowheads="1"/>
            </p:cNvSpPr>
            <p:nvPr/>
          </p:nvSpPr>
          <p:spPr bwMode="auto">
            <a:xfrm rot="1664323">
              <a:off x="3731" y="1047"/>
              <a:ext cx="998" cy="56"/>
            </a:xfrm>
            <a:prstGeom prst="rect">
              <a:avLst/>
            </a:prstGeom>
            <a:solidFill>
              <a:schemeClr val="accent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36" name="Oval 59"/>
            <p:cNvSpPr>
              <a:spLocks noChangeArrowheads="1"/>
            </p:cNvSpPr>
            <p:nvPr/>
          </p:nvSpPr>
          <p:spPr bwMode="auto">
            <a:xfrm rot="-569767">
              <a:off x="4622" y="1259"/>
              <a:ext cx="87" cy="87"/>
            </a:xfrm>
            <a:prstGeom prst="ellipse">
              <a:avLst/>
            </a:prstGeom>
            <a:solidFill>
              <a:srgbClr val="FFCCCC"/>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37" name="Oval 60"/>
            <p:cNvSpPr>
              <a:spLocks noChangeArrowheads="1"/>
            </p:cNvSpPr>
            <p:nvPr/>
          </p:nvSpPr>
          <p:spPr bwMode="auto">
            <a:xfrm rot="-569767">
              <a:off x="3998" y="933"/>
              <a:ext cx="87" cy="86"/>
            </a:xfrm>
            <a:prstGeom prst="ellipse">
              <a:avLst/>
            </a:prstGeom>
            <a:solidFill>
              <a:srgbClr val="FFCCCC"/>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38" name="Oval 61"/>
            <p:cNvSpPr>
              <a:spLocks noChangeArrowheads="1"/>
            </p:cNvSpPr>
            <p:nvPr/>
          </p:nvSpPr>
          <p:spPr bwMode="auto">
            <a:xfrm rot="-569767">
              <a:off x="4647" y="1284"/>
              <a:ext cx="44" cy="36"/>
            </a:xfrm>
            <a:prstGeom prst="ellipse">
              <a:avLst/>
            </a:prstGeom>
            <a:solidFill>
              <a:schemeClr val="tx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40" name="Text Box 19"/>
            <p:cNvSpPr txBox="1">
              <a:spLocks noChangeArrowheads="1"/>
            </p:cNvSpPr>
            <p:nvPr/>
          </p:nvSpPr>
          <p:spPr bwMode="auto">
            <a:xfrm>
              <a:off x="4661" y="1088"/>
              <a:ext cx="22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B</a:t>
              </a:r>
            </a:p>
          </p:txBody>
        </p:sp>
        <p:sp>
          <p:nvSpPr>
            <p:cNvPr id="41" name="Text Box 65"/>
            <p:cNvSpPr txBox="1">
              <a:spLocks noChangeArrowheads="1"/>
            </p:cNvSpPr>
            <p:nvPr/>
          </p:nvSpPr>
          <p:spPr bwMode="auto">
            <a:xfrm>
              <a:off x="4667" y="666"/>
              <a:ext cx="22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C</a:t>
              </a:r>
            </a:p>
          </p:txBody>
        </p:sp>
        <p:sp>
          <p:nvSpPr>
            <p:cNvPr id="42" name="Oval 67"/>
            <p:cNvSpPr>
              <a:spLocks noChangeArrowheads="1"/>
            </p:cNvSpPr>
            <p:nvPr/>
          </p:nvSpPr>
          <p:spPr bwMode="auto">
            <a:xfrm rot="-569767">
              <a:off x="4024" y="961"/>
              <a:ext cx="44" cy="37"/>
            </a:xfrm>
            <a:prstGeom prst="ellipse">
              <a:avLst/>
            </a:prstGeom>
            <a:solidFill>
              <a:schemeClr val="tx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graphicFrame>
          <p:nvGraphicFramePr>
            <p:cNvPr id="43" name="Object 68"/>
            <p:cNvGraphicFramePr>
              <a:graphicFrameLocks noChangeAspect="1"/>
            </p:cNvGraphicFramePr>
            <p:nvPr/>
          </p:nvGraphicFramePr>
          <p:xfrm>
            <a:off x="4157" y="907"/>
            <a:ext cx="447" cy="159"/>
          </p:xfrm>
          <a:graphic>
            <a:graphicData uri="http://schemas.openxmlformats.org/presentationml/2006/ole">
              <mc:AlternateContent xmlns:mc="http://schemas.openxmlformats.org/markup-compatibility/2006">
                <mc:Choice xmlns:v="urn:schemas-microsoft-com:vml" Requires="v">
                  <p:oleObj spid="_x0000_s37891" name="Equation" r:id="rId6" imgW="494870" imgH="177646" progId="Equation.3">
                    <p:embed/>
                  </p:oleObj>
                </mc:Choice>
                <mc:Fallback>
                  <p:oleObj name="Equation" r:id="rId6" imgW="494870" imgH="177646" progId="Equation.3">
                    <p:embed/>
                    <p:pic>
                      <p:nvPicPr>
                        <p:cNvPr id="43" name="Object 6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7" y="907"/>
                          <a:ext cx="447"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69"/>
            <p:cNvGraphicFramePr>
              <a:graphicFrameLocks noChangeAspect="1"/>
            </p:cNvGraphicFramePr>
            <p:nvPr/>
          </p:nvGraphicFramePr>
          <p:xfrm>
            <a:off x="4201" y="275"/>
            <a:ext cx="449" cy="159"/>
          </p:xfrm>
          <a:graphic>
            <a:graphicData uri="http://schemas.openxmlformats.org/presentationml/2006/ole">
              <mc:AlternateContent xmlns:mc="http://schemas.openxmlformats.org/markup-compatibility/2006">
                <mc:Choice xmlns:v="urn:schemas-microsoft-com:vml" Requires="v">
                  <p:oleObj spid="_x0000_s37892" name="Equation" r:id="rId8" imgW="494870" imgH="177646" progId="Equation.3">
                    <p:embed/>
                  </p:oleObj>
                </mc:Choice>
                <mc:Fallback>
                  <p:oleObj name="Equation" r:id="rId8" imgW="494870" imgH="177646" progId="Equation.3">
                    <p:embed/>
                    <p:pic>
                      <p:nvPicPr>
                        <p:cNvPr id="44" name="Object 6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1" y="275"/>
                          <a:ext cx="449"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Text Box 70"/>
            <p:cNvSpPr txBox="1">
              <a:spLocks noChangeArrowheads="1"/>
            </p:cNvSpPr>
            <p:nvPr/>
          </p:nvSpPr>
          <p:spPr bwMode="auto">
            <a:xfrm>
              <a:off x="3935" y="347"/>
              <a:ext cx="20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D</a:t>
              </a:r>
            </a:p>
          </p:txBody>
        </p:sp>
        <p:sp>
          <p:nvSpPr>
            <p:cNvPr id="46" name="Line 72"/>
            <p:cNvSpPr>
              <a:spLocks noChangeShapeType="1"/>
            </p:cNvSpPr>
            <p:nvPr/>
          </p:nvSpPr>
          <p:spPr bwMode="auto">
            <a:xfrm>
              <a:off x="3838" y="1504"/>
              <a:ext cx="422" cy="0"/>
            </a:xfrm>
            <a:prstGeom prst="line">
              <a:avLst/>
            </a:prstGeom>
            <a:noFill/>
            <a:ln w="38100">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47" name="AutoShape 73"/>
            <p:cNvSpPr>
              <a:spLocks noChangeArrowheads="1"/>
            </p:cNvSpPr>
            <p:nvPr/>
          </p:nvSpPr>
          <p:spPr bwMode="auto">
            <a:xfrm flipV="1">
              <a:off x="4839" y="1335"/>
              <a:ext cx="559" cy="6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82 w 21600"/>
                <a:gd name="T13" fmla="*/ 4513 h 21600"/>
                <a:gd name="T14" fmla="*/ 17118 w 21600"/>
                <a:gd name="T15" fmla="*/ 17087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rgbClr val="000000"/>
              </a:solidFill>
              <a:miter lim="800000"/>
              <a:headEnd/>
              <a:tailEnd type="none" w="med" len="lg"/>
            </a:ln>
          </p:spPr>
          <p:txBody>
            <a:bodyPr wrap="none" anchor="ctr"/>
            <a:lstStyle/>
            <a:p>
              <a:endParaRPr lang="en-SG"/>
            </a:p>
          </p:txBody>
        </p:sp>
        <p:sp>
          <p:nvSpPr>
            <p:cNvPr id="48" name="Text Box 76"/>
            <p:cNvSpPr txBox="1">
              <a:spLocks noChangeArrowheads="1"/>
            </p:cNvSpPr>
            <p:nvPr/>
          </p:nvSpPr>
          <p:spPr bwMode="auto">
            <a:xfrm>
              <a:off x="3650" y="957"/>
              <a:ext cx="2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a:t>M</a:t>
              </a:r>
            </a:p>
          </p:txBody>
        </p:sp>
        <p:sp>
          <p:nvSpPr>
            <p:cNvPr id="49" name="Text Box 77"/>
            <p:cNvSpPr txBox="1">
              <a:spLocks noChangeArrowheads="1"/>
            </p:cNvSpPr>
            <p:nvPr/>
          </p:nvSpPr>
          <p:spPr bwMode="auto">
            <a:xfrm>
              <a:off x="4159" y="493"/>
              <a:ext cx="2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l-GR" altLang="en-US" sz="1800" i="1" dirty="0">
                  <a:cs typeface="Arial" panose="020B0604020202020204" pitchFamily="34" charset="0"/>
                </a:rPr>
                <a:t>θ</a:t>
              </a:r>
            </a:p>
          </p:txBody>
        </p:sp>
        <p:sp>
          <p:nvSpPr>
            <p:cNvPr id="50" name="Oval 97"/>
            <p:cNvSpPr>
              <a:spLocks noChangeArrowheads="1"/>
            </p:cNvSpPr>
            <p:nvPr/>
          </p:nvSpPr>
          <p:spPr bwMode="auto">
            <a:xfrm rot="-569767">
              <a:off x="3755" y="799"/>
              <a:ext cx="87" cy="86"/>
            </a:xfrm>
            <a:prstGeom prst="ellipse">
              <a:avLst/>
            </a:prstGeom>
            <a:solidFill>
              <a:srgbClr val="FFCCCC"/>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51" name="Arc 99"/>
            <p:cNvSpPr>
              <a:spLocks/>
            </p:cNvSpPr>
            <p:nvPr/>
          </p:nvSpPr>
          <p:spPr bwMode="auto">
            <a:xfrm rot="20112224" flipH="1">
              <a:off x="3676" y="718"/>
              <a:ext cx="223" cy="238"/>
            </a:xfrm>
            <a:custGeom>
              <a:avLst/>
              <a:gdLst>
                <a:gd name="T0" fmla="*/ 0 w 34140"/>
                <a:gd name="T1" fmla="*/ 0 h 31901"/>
                <a:gd name="T2" fmla="*/ 0 w 34140"/>
                <a:gd name="T3" fmla="*/ 0 h 31901"/>
                <a:gd name="T4" fmla="*/ 0 w 34140"/>
                <a:gd name="T5" fmla="*/ 0 h 31901"/>
                <a:gd name="T6" fmla="*/ 0 60000 65536"/>
                <a:gd name="T7" fmla="*/ 0 60000 65536"/>
                <a:gd name="T8" fmla="*/ 0 60000 65536"/>
                <a:gd name="T9" fmla="*/ 0 w 34140"/>
                <a:gd name="T10" fmla="*/ 0 h 31901"/>
                <a:gd name="T11" fmla="*/ 34140 w 34140"/>
                <a:gd name="T12" fmla="*/ 31901 h 31901"/>
              </a:gdLst>
              <a:ahLst/>
              <a:cxnLst>
                <a:cxn ang="T6">
                  <a:pos x="T0" y="T1"/>
                </a:cxn>
                <a:cxn ang="T7">
                  <a:pos x="T2" y="T3"/>
                </a:cxn>
                <a:cxn ang="T8">
                  <a:pos x="T4" y="T5"/>
                </a:cxn>
              </a:cxnLst>
              <a:rect l="T9" t="T10" r="T11" b="T12"/>
              <a:pathLst>
                <a:path w="34140" h="31901" fill="none" extrusionOk="0">
                  <a:moveTo>
                    <a:pt x="-1" y="4012"/>
                  </a:moveTo>
                  <a:cubicBezTo>
                    <a:pt x="3660" y="1402"/>
                    <a:pt x="8044" y="-1"/>
                    <a:pt x="12540" y="0"/>
                  </a:cubicBezTo>
                  <a:cubicBezTo>
                    <a:pt x="24469" y="0"/>
                    <a:pt x="34140" y="9670"/>
                    <a:pt x="34140" y="21600"/>
                  </a:cubicBezTo>
                  <a:cubicBezTo>
                    <a:pt x="34140" y="25197"/>
                    <a:pt x="33241" y="28738"/>
                    <a:pt x="31525" y="31901"/>
                  </a:cubicBezTo>
                </a:path>
                <a:path w="34140" h="31901" stroke="0" extrusionOk="0">
                  <a:moveTo>
                    <a:pt x="-1" y="4012"/>
                  </a:moveTo>
                  <a:cubicBezTo>
                    <a:pt x="3660" y="1402"/>
                    <a:pt x="8044" y="-1"/>
                    <a:pt x="12540" y="0"/>
                  </a:cubicBezTo>
                  <a:cubicBezTo>
                    <a:pt x="24469" y="0"/>
                    <a:pt x="34140" y="9670"/>
                    <a:pt x="34140" y="21600"/>
                  </a:cubicBezTo>
                  <a:cubicBezTo>
                    <a:pt x="34140" y="25197"/>
                    <a:pt x="33241" y="28738"/>
                    <a:pt x="31525" y="31901"/>
                  </a:cubicBezTo>
                  <a:lnTo>
                    <a:pt x="12540" y="21600"/>
                  </a:lnTo>
                  <a:lnTo>
                    <a:pt x="-1" y="4012"/>
                  </a:lnTo>
                  <a:close/>
                </a:path>
              </a:pathLst>
            </a:custGeom>
            <a:noFill/>
            <a:ln w="9525">
              <a:solidFill>
                <a:srgbClr val="000000"/>
              </a:solidFill>
              <a:miter lim="800000"/>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pSp>
      <p:sp>
        <p:nvSpPr>
          <p:cNvPr id="80" name="Text Box 125"/>
          <p:cNvSpPr txBox="1">
            <a:spLocks noChangeArrowheads="1"/>
          </p:cNvSpPr>
          <p:nvPr/>
        </p:nvSpPr>
        <p:spPr bwMode="auto">
          <a:xfrm>
            <a:off x="8026824" y="2124977"/>
            <a:ext cx="7747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50000"/>
              </a:spcBef>
              <a:buClrTx/>
              <a:buSzTx/>
              <a:buFontTx/>
              <a:buNone/>
            </a:pPr>
            <a:r>
              <a:rPr lang="en-US" altLang="en-US" sz="1800"/>
              <a:t>Plate</a:t>
            </a:r>
          </a:p>
        </p:txBody>
      </p:sp>
      <p:graphicFrame>
        <p:nvGraphicFramePr>
          <p:cNvPr id="4" name="Object 3"/>
          <p:cNvGraphicFramePr>
            <a:graphicFrameLocks noChangeAspect="1"/>
          </p:cNvGraphicFramePr>
          <p:nvPr>
            <p:extLst/>
          </p:nvPr>
        </p:nvGraphicFramePr>
        <p:xfrm>
          <a:off x="813224" y="2636152"/>
          <a:ext cx="4284662" cy="2543175"/>
        </p:xfrm>
        <a:graphic>
          <a:graphicData uri="http://schemas.openxmlformats.org/presentationml/2006/ole">
            <mc:AlternateContent xmlns:mc="http://schemas.openxmlformats.org/markup-compatibility/2006">
              <mc:Choice xmlns:v="urn:schemas-microsoft-com:vml" Requires="v">
                <p:oleObj spid="_x0000_s37893" name="公式" r:id="rId9" imgW="2717640" imgH="1612800" progId="Equation.3">
                  <p:embed/>
                </p:oleObj>
              </mc:Choice>
              <mc:Fallback>
                <p:oleObj name="公式" r:id="rId9" imgW="2717640" imgH="1612800" progId="Equation.3">
                  <p:embed/>
                  <p:pic>
                    <p:nvPicPr>
                      <p:cNvPr id="4" name="Object 3"/>
                      <p:cNvPicPr/>
                      <p:nvPr/>
                    </p:nvPicPr>
                    <p:blipFill>
                      <a:blip r:embed="rId10"/>
                      <a:stretch>
                        <a:fillRect/>
                      </a:stretch>
                    </p:blipFill>
                    <p:spPr>
                      <a:xfrm>
                        <a:off x="813224" y="2636152"/>
                        <a:ext cx="4284662" cy="2543175"/>
                      </a:xfrm>
                      <a:prstGeom prst="rect">
                        <a:avLst/>
                      </a:prstGeom>
                    </p:spPr>
                  </p:pic>
                </p:oleObj>
              </mc:Fallback>
            </mc:AlternateContent>
          </a:graphicData>
        </a:graphic>
      </p:graphicFrame>
      <p:sp>
        <p:nvSpPr>
          <p:cNvPr id="82" name="Arc 81"/>
          <p:cNvSpPr/>
          <p:nvPr/>
        </p:nvSpPr>
        <p:spPr>
          <a:xfrm rot="6521764">
            <a:off x="6513364" y="1928041"/>
            <a:ext cx="321820" cy="338737"/>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83" name="Text Box 77"/>
          <p:cNvSpPr txBox="1">
            <a:spLocks noChangeArrowheads="1"/>
          </p:cNvSpPr>
          <p:nvPr/>
        </p:nvSpPr>
        <p:spPr bwMode="auto">
          <a:xfrm>
            <a:off x="6670630" y="2175989"/>
            <a:ext cx="4016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l-GR" altLang="en-US" sz="1800" i="1" dirty="0">
                <a:cs typeface="Arial" panose="020B0604020202020204" pitchFamily="34" charset="0"/>
              </a:rPr>
              <a:t>θ</a:t>
            </a:r>
          </a:p>
        </p:txBody>
      </p:sp>
      <p:sp>
        <p:nvSpPr>
          <p:cNvPr id="84" name="Arc 83"/>
          <p:cNvSpPr/>
          <p:nvPr/>
        </p:nvSpPr>
        <p:spPr>
          <a:xfrm rot="6521764">
            <a:off x="6513364" y="907701"/>
            <a:ext cx="321820" cy="338737"/>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grpSp>
        <p:nvGrpSpPr>
          <p:cNvPr id="86" name="Group 85"/>
          <p:cNvGrpSpPr/>
          <p:nvPr/>
        </p:nvGrpSpPr>
        <p:grpSpPr>
          <a:xfrm>
            <a:off x="7041780" y="3674998"/>
            <a:ext cx="2893360" cy="2180987"/>
            <a:chOff x="7616458" y="3001744"/>
            <a:chExt cx="2893360" cy="2180987"/>
          </a:xfrm>
        </p:grpSpPr>
        <p:grpSp>
          <p:nvGrpSpPr>
            <p:cNvPr id="70" name="Group 123"/>
            <p:cNvGrpSpPr>
              <a:grpSpLocks/>
            </p:cNvGrpSpPr>
            <p:nvPr/>
          </p:nvGrpSpPr>
          <p:grpSpPr bwMode="auto">
            <a:xfrm>
              <a:off x="7616458" y="3001744"/>
              <a:ext cx="1984375" cy="1387475"/>
              <a:chOff x="3572" y="3121"/>
              <a:chExt cx="1250" cy="874"/>
            </a:xfrm>
          </p:grpSpPr>
          <p:sp>
            <p:nvSpPr>
              <p:cNvPr id="71" name="Rectangle 112"/>
              <p:cNvSpPr>
                <a:spLocks noChangeArrowheads="1"/>
              </p:cNvSpPr>
              <p:nvPr/>
            </p:nvSpPr>
            <p:spPr bwMode="auto">
              <a:xfrm>
                <a:off x="3942" y="3333"/>
                <a:ext cx="880" cy="662"/>
              </a:xfrm>
              <a:prstGeom prst="rect">
                <a:avLst/>
              </a:prstGeom>
              <a:solidFill>
                <a:srgbClr val="FFFF99"/>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72" name="Line 114"/>
              <p:cNvSpPr>
                <a:spLocks noChangeShapeType="1"/>
              </p:cNvSpPr>
              <p:nvPr/>
            </p:nvSpPr>
            <p:spPr bwMode="auto">
              <a:xfrm>
                <a:off x="3585" y="3138"/>
                <a:ext cx="372" cy="203"/>
              </a:xfrm>
              <a:prstGeom prst="line">
                <a:avLst/>
              </a:prstGeom>
              <a:noFill/>
              <a:ln w="28575">
                <a:solidFill>
                  <a:srgbClr val="000000"/>
                </a:solidFill>
                <a:prstDash val="dash"/>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73" name="Line 115"/>
              <p:cNvSpPr>
                <a:spLocks noChangeShapeType="1"/>
              </p:cNvSpPr>
              <p:nvPr/>
            </p:nvSpPr>
            <p:spPr bwMode="auto">
              <a:xfrm>
                <a:off x="3572" y="3783"/>
                <a:ext cx="372" cy="203"/>
              </a:xfrm>
              <a:prstGeom prst="line">
                <a:avLst/>
              </a:prstGeom>
              <a:noFill/>
              <a:ln w="28575">
                <a:solidFill>
                  <a:srgbClr val="000000"/>
                </a:solidFill>
                <a:prstDash val="dash"/>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74" name="Line 116"/>
              <p:cNvSpPr>
                <a:spLocks noChangeShapeType="1"/>
              </p:cNvSpPr>
              <p:nvPr/>
            </p:nvSpPr>
            <p:spPr bwMode="auto">
              <a:xfrm flipV="1">
                <a:off x="3951" y="3131"/>
                <a:ext cx="94" cy="203"/>
              </a:xfrm>
              <a:prstGeom prst="line">
                <a:avLst/>
              </a:prstGeom>
              <a:noFill/>
              <a:ln w="38100">
                <a:solidFill>
                  <a:srgbClr val="0066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75" name="Line 117"/>
              <p:cNvSpPr>
                <a:spLocks noChangeShapeType="1"/>
              </p:cNvSpPr>
              <p:nvPr/>
            </p:nvSpPr>
            <p:spPr bwMode="auto">
              <a:xfrm flipV="1">
                <a:off x="3952" y="3783"/>
                <a:ext cx="94" cy="203"/>
              </a:xfrm>
              <a:prstGeom prst="line">
                <a:avLst/>
              </a:prstGeom>
              <a:noFill/>
              <a:ln w="38100">
                <a:solidFill>
                  <a:srgbClr val="0066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graphicFrame>
            <p:nvGraphicFramePr>
              <p:cNvPr id="76" name="Object 118"/>
              <p:cNvGraphicFramePr>
                <a:graphicFrameLocks noChangeAspect="1"/>
              </p:cNvGraphicFramePr>
              <p:nvPr/>
            </p:nvGraphicFramePr>
            <p:xfrm>
              <a:off x="4052" y="3121"/>
              <a:ext cx="172" cy="204"/>
            </p:xfrm>
            <a:graphic>
              <a:graphicData uri="http://schemas.openxmlformats.org/presentationml/2006/ole">
                <mc:AlternateContent xmlns:mc="http://schemas.openxmlformats.org/markup-compatibility/2006">
                  <mc:Choice xmlns:v="urn:schemas-microsoft-com:vml" Requires="v">
                    <p:oleObj spid="_x0000_s37894" name="Equation" r:id="rId11" imgW="190500" imgH="228600" progId="Equation.3">
                      <p:embed/>
                    </p:oleObj>
                  </mc:Choice>
                  <mc:Fallback>
                    <p:oleObj name="Equation" r:id="rId11" imgW="190500" imgH="228600" progId="Equation.3">
                      <p:embed/>
                      <p:pic>
                        <p:nvPicPr>
                          <p:cNvPr id="76" name="Object 1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52" y="3121"/>
                            <a:ext cx="172"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 name="Object 119"/>
              <p:cNvGraphicFramePr>
                <a:graphicFrameLocks noChangeAspect="1"/>
              </p:cNvGraphicFramePr>
              <p:nvPr/>
            </p:nvGraphicFramePr>
            <p:xfrm>
              <a:off x="4046" y="3738"/>
              <a:ext cx="172" cy="192"/>
            </p:xfrm>
            <a:graphic>
              <a:graphicData uri="http://schemas.openxmlformats.org/presentationml/2006/ole">
                <mc:AlternateContent xmlns:mc="http://schemas.openxmlformats.org/markup-compatibility/2006">
                  <mc:Choice xmlns:v="urn:schemas-microsoft-com:vml" Requires="v">
                    <p:oleObj spid="_x0000_s37895" name="Equation" r:id="rId13" imgW="190335" imgH="215713" progId="Equation.3">
                      <p:embed/>
                    </p:oleObj>
                  </mc:Choice>
                  <mc:Fallback>
                    <p:oleObj name="Equation" r:id="rId13" imgW="190335" imgH="215713" progId="Equation.3">
                      <p:embed/>
                      <p:pic>
                        <p:nvPicPr>
                          <p:cNvPr id="77" name="Object 1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46" y="3738"/>
                            <a:ext cx="172"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8" name="Text Box 121"/>
              <p:cNvSpPr txBox="1">
                <a:spLocks noChangeArrowheads="1"/>
              </p:cNvSpPr>
              <p:nvPr/>
            </p:nvSpPr>
            <p:spPr bwMode="auto">
              <a:xfrm>
                <a:off x="4310" y="3571"/>
                <a:ext cx="21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200"/>
                  <a:t>X</a:t>
                </a:r>
              </a:p>
            </p:txBody>
          </p:sp>
          <p:sp>
            <p:nvSpPr>
              <p:cNvPr id="79" name="Text Box 122"/>
              <p:cNvSpPr txBox="1">
                <a:spLocks noChangeArrowheads="1"/>
              </p:cNvSpPr>
              <p:nvPr/>
            </p:nvSpPr>
            <p:spPr bwMode="auto">
              <a:xfrm>
                <a:off x="4411" y="3544"/>
                <a:ext cx="23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G</a:t>
                </a:r>
              </a:p>
            </p:txBody>
          </p:sp>
        </p:grpSp>
        <p:sp>
          <p:nvSpPr>
            <p:cNvPr id="81" name="TextBox 80"/>
            <p:cNvSpPr txBox="1"/>
            <p:nvPr/>
          </p:nvSpPr>
          <p:spPr>
            <a:xfrm>
              <a:off x="7656152" y="4536400"/>
              <a:ext cx="2853666" cy="646331"/>
            </a:xfrm>
            <a:prstGeom prst="rect">
              <a:avLst/>
            </a:prstGeom>
            <a:noFill/>
          </p:spPr>
          <p:txBody>
            <a:bodyPr wrap="none" rtlCol="0">
              <a:spAutoFit/>
            </a:bodyPr>
            <a:lstStyle/>
            <a:p>
              <a:r>
                <a:rPr lang="en-SG" b="1" i="1" dirty="0" err="1">
                  <a:latin typeface="Times New Roman" panose="02020603050405020304" pitchFamily="18" charset="0"/>
                  <a:cs typeface="Times New Roman" panose="02020603050405020304" pitchFamily="18" charset="0"/>
                </a:rPr>
                <a:t>v</a:t>
              </a:r>
              <a:r>
                <a:rPr lang="en-SG" baseline="-25000" dirty="0" err="1">
                  <a:latin typeface="Times New Roman" panose="02020603050405020304" pitchFamily="18" charset="0"/>
                  <a:cs typeface="Times New Roman" panose="02020603050405020304" pitchFamily="18" charset="0"/>
                </a:rPr>
                <a:t>C</a:t>
              </a:r>
              <a:r>
                <a:rPr lang="en-SG" dirty="0">
                  <a:latin typeface="Times New Roman" panose="02020603050405020304" pitchFamily="18" charset="0"/>
                  <a:cs typeface="Times New Roman" panose="02020603050405020304" pitchFamily="18" charset="0"/>
                </a:rPr>
                <a:t> = </a:t>
              </a:r>
              <a:r>
                <a:rPr lang="en-SG" b="1" i="1" dirty="0" err="1">
                  <a:latin typeface="Times New Roman" panose="02020603050405020304" pitchFamily="18" charset="0"/>
                  <a:cs typeface="Times New Roman" panose="02020603050405020304" pitchFamily="18" charset="0"/>
                </a:rPr>
                <a:t>v</a:t>
              </a:r>
              <a:r>
                <a:rPr lang="en-SG" baseline="-25000" dirty="0" err="1">
                  <a:latin typeface="Times New Roman" panose="02020603050405020304" pitchFamily="18" charset="0"/>
                  <a:cs typeface="Times New Roman" panose="02020603050405020304" pitchFamily="18" charset="0"/>
                </a:rPr>
                <a:t>B</a:t>
              </a:r>
              <a:r>
                <a:rPr lang="en-SG" baseline="-25000" dirty="0">
                  <a:latin typeface="Times New Roman" panose="02020603050405020304" pitchFamily="18" charset="0"/>
                  <a:cs typeface="Times New Roman" panose="02020603050405020304" pitchFamily="18" charset="0"/>
                </a:rPr>
                <a:t> </a:t>
              </a:r>
              <a:r>
                <a:rPr lang="en-SG" dirty="0">
                  <a:latin typeface="Times New Roman" panose="02020603050405020304" pitchFamily="18" charset="0"/>
                  <a:cs typeface="Times New Roman" panose="02020603050405020304" pitchFamily="18" charset="0"/>
                </a:rPr>
                <a:t>(same magnitude and</a:t>
              </a:r>
            </a:p>
            <a:p>
              <a:r>
                <a:rPr lang="en-SG" dirty="0">
                  <a:latin typeface="Times New Roman" panose="02020603050405020304" pitchFamily="18" charset="0"/>
                  <a:cs typeface="Times New Roman" panose="02020603050405020304" pitchFamily="18" charset="0"/>
                </a:rPr>
                <a:t>              direction)</a:t>
              </a:r>
              <a:endParaRPr lang="en-SG" baseline="-25000" dirty="0">
                <a:latin typeface="Times New Roman" panose="02020603050405020304" pitchFamily="18" charset="0"/>
                <a:cs typeface="Times New Roman" panose="02020603050405020304" pitchFamily="18" charset="0"/>
              </a:endParaRPr>
            </a:p>
          </p:txBody>
        </p:sp>
      </p:grpSp>
      <p:grpSp>
        <p:nvGrpSpPr>
          <p:cNvPr id="12" name="Group 11"/>
          <p:cNvGrpSpPr/>
          <p:nvPr/>
        </p:nvGrpSpPr>
        <p:grpSpPr>
          <a:xfrm>
            <a:off x="7502230" y="3820302"/>
            <a:ext cx="211615" cy="121397"/>
            <a:chOff x="7502230" y="3820302"/>
            <a:chExt cx="211615" cy="121397"/>
          </a:xfrm>
        </p:grpSpPr>
        <p:cxnSp>
          <p:nvCxnSpPr>
            <p:cNvPr id="9" name="Straight Connector 8"/>
            <p:cNvCxnSpPr/>
            <p:nvPr/>
          </p:nvCxnSpPr>
          <p:spPr>
            <a:xfrm flipV="1">
              <a:off x="7502230" y="3820366"/>
              <a:ext cx="49957" cy="121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7561445" y="3820302"/>
              <a:ext cx="152400" cy="72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2" name="Group 61"/>
          <p:cNvGrpSpPr/>
          <p:nvPr/>
        </p:nvGrpSpPr>
        <p:grpSpPr>
          <a:xfrm>
            <a:off x="7485911" y="4866167"/>
            <a:ext cx="211615" cy="121397"/>
            <a:chOff x="7502230" y="3820302"/>
            <a:chExt cx="211615" cy="121397"/>
          </a:xfrm>
        </p:grpSpPr>
        <p:cxnSp>
          <p:nvCxnSpPr>
            <p:cNvPr id="63" name="Straight Connector 62"/>
            <p:cNvCxnSpPr/>
            <p:nvPr/>
          </p:nvCxnSpPr>
          <p:spPr>
            <a:xfrm flipV="1">
              <a:off x="7502230" y="3820366"/>
              <a:ext cx="49957" cy="121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7561445" y="3820302"/>
              <a:ext cx="152400" cy="720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C91FD9D9-B19D-4497-BD05-EBC3579AC657}"/>
                  </a:ext>
                </a:extLst>
              </p:cNvPr>
              <p:cNvSpPr txBox="1"/>
              <p:nvPr/>
            </p:nvSpPr>
            <p:spPr>
              <a:xfrm>
                <a:off x="2248330" y="3101172"/>
                <a:ext cx="8773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i="1">
                              <a:latin typeface="Cambria Math" panose="02040503050406030204" pitchFamily="18" charset="0"/>
                            </a:rPr>
                          </m:ctrlPr>
                        </m:sSubPr>
                        <m:e>
                          <m:r>
                            <a:rPr lang="en-US" b="1" i="1">
                              <a:latin typeface="Cambria Math" panose="02040503050406030204" pitchFamily="18" charset="0"/>
                            </a:rPr>
                            <m:t>𝒗</m:t>
                          </m:r>
                        </m:e>
                        <m:sub>
                          <m:r>
                            <a:rPr lang="en-US" i="1">
                              <a:latin typeface="Cambria Math" panose="02040503050406030204" pitchFamily="18" charset="0"/>
                            </a:rPr>
                            <m:t>𝐶</m:t>
                          </m:r>
                        </m:sub>
                      </m:sSub>
                      <m:r>
                        <a:rPr lang="en-US" b="0" i="1" smtClean="0">
                          <a:latin typeface="Cambria Math" panose="02040503050406030204" pitchFamily="18" charset="0"/>
                        </a:rPr>
                        <m:t>=</m:t>
                      </m:r>
                      <m:sSub>
                        <m:sSubPr>
                          <m:ctrlPr>
                            <a:rPr lang="en-SG" i="1" smtClean="0">
                              <a:latin typeface="Cambria Math" panose="02040503050406030204" pitchFamily="18" charset="0"/>
                            </a:rPr>
                          </m:ctrlPr>
                        </m:sSubPr>
                        <m:e>
                          <m:r>
                            <a:rPr lang="en-US" b="1" i="1">
                              <a:latin typeface="Cambria Math" panose="02040503050406030204" pitchFamily="18" charset="0"/>
                            </a:rPr>
                            <m:t>𝒗</m:t>
                          </m:r>
                        </m:e>
                        <m:sub>
                          <m:r>
                            <a:rPr lang="en-US" b="0" i="1" smtClean="0">
                              <a:latin typeface="Cambria Math" panose="02040503050406030204" pitchFamily="18" charset="0"/>
                            </a:rPr>
                            <m:t>𝐵</m:t>
                          </m:r>
                        </m:sub>
                      </m:sSub>
                    </m:oMath>
                  </m:oMathPara>
                </a14:m>
                <a:endParaRPr lang="en-SG" dirty="0"/>
              </a:p>
            </p:txBody>
          </p:sp>
        </mc:Choice>
        <mc:Fallback xmlns="">
          <p:sp>
            <p:nvSpPr>
              <p:cNvPr id="61" name="TextBox 60">
                <a:extLst>
                  <a:ext uri="{FF2B5EF4-FFF2-40B4-BE49-F238E27FC236}">
                    <a16:creationId xmlns:a16="http://schemas.microsoft.com/office/drawing/2014/main" id="{C91FD9D9-B19D-4497-BD05-EBC3579AC657}"/>
                  </a:ext>
                </a:extLst>
              </p:cNvPr>
              <p:cNvSpPr txBox="1">
                <a:spLocks noRot="1" noChangeAspect="1" noMove="1" noResize="1" noEditPoints="1" noAdjustHandles="1" noChangeArrowheads="1" noChangeShapeType="1" noTextEdit="1"/>
              </p:cNvSpPr>
              <p:nvPr/>
            </p:nvSpPr>
            <p:spPr>
              <a:xfrm>
                <a:off x="2248330" y="3101172"/>
                <a:ext cx="877355" cy="276999"/>
              </a:xfrm>
              <a:prstGeom prst="rect">
                <a:avLst/>
              </a:prstGeom>
              <a:blipFill>
                <a:blip r:embed="rId15"/>
                <a:stretch>
                  <a:fillRect l="-3472" r="-2083" b="-15556"/>
                </a:stretch>
              </a:blipFill>
            </p:spPr>
            <p:txBody>
              <a:bodyPr/>
              <a:lstStyle/>
              <a:p>
                <a:r>
                  <a:rPr lang="en-SG">
                    <a:noFill/>
                  </a:rPr>
                  <a:t> </a:t>
                </a:r>
              </a:p>
            </p:txBody>
          </p:sp>
        </mc:Fallback>
      </mc:AlternateContent>
      <p:graphicFrame>
        <p:nvGraphicFramePr>
          <p:cNvPr id="65" name="Object 64">
            <a:extLst>
              <a:ext uri="{FF2B5EF4-FFF2-40B4-BE49-F238E27FC236}">
                <a16:creationId xmlns:a16="http://schemas.microsoft.com/office/drawing/2014/main" id="{088F0B77-D6C6-4BCE-8831-5A05D9F4094B}"/>
              </a:ext>
            </a:extLst>
          </p:cNvPr>
          <p:cNvGraphicFramePr>
            <a:graphicFrameLocks noChangeAspect="1"/>
          </p:cNvGraphicFramePr>
          <p:nvPr>
            <p:extLst/>
          </p:nvPr>
        </p:nvGraphicFramePr>
        <p:xfrm>
          <a:off x="8963450" y="1775727"/>
          <a:ext cx="674164" cy="238734"/>
        </p:xfrm>
        <a:graphic>
          <a:graphicData uri="http://schemas.openxmlformats.org/presentationml/2006/ole">
            <mc:AlternateContent xmlns:mc="http://schemas.openxmlformats.org/markup-compatibility/2006">
              <mc:Choice xmlns:v="urn:schemas-microsoft-com:vml" Requires="v">
                <p:oleObj spid="_x0000_s37896" name="Equation" r:id="rId16" imgW="494870" imgH="177646" progId="Equation.3">
                  <p:embed/>
                </p:oleObj>
              </mc:Choice>
              <mc:Fallback>
                <p:oleObj name="Equation" r:id="rId16" imgW="494870" imgH="177646" progId="Equation.3">
                  <p:embed/>
                  <p:pic>
                    <p:nvPicPr>
                      <p:cNvPr id="65" name="Object 64">
                        <a:extLst>
                          <a:ext uri="{FF2B5EF4-FFF2-40B4-BE49-F238E27FC236}">
                            <a16:creationId xmlns:a16="http://schemas.microsoft.com/office/drawing/2014/main" id="{088F0B77-D6C6-4BCE-8831-5A05D9F4094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963450" y="1775727"/>
                        <a:ext cx="674164" cy="238734"/>
                      </a:xfrm>
                      <a:prstGeom prst="rect">
                        <a:avLst/>
                      </a:prstGeom>
                      <a:noFill/>
                      <a:ln>
                        <a:noFill/>
                      </a:ln>
                      <a:effectLst/>
                      <a:extLst/>
                    </p:spPr>
                  </p:pic>
                </p:oleObj>
              </mc:Fallback>
            </mc:AlternateContent>
          </a:graphicData>
        </a:graphic>
      </p:graphicFrame>
      <mc:AlternateContent xmlns:mc="http://schemas.openxmlformats.org/markup-compatibility/2006" xmlns:a14="http://schemas.microsoft.com/office/drawing/2010/main">
        <mc:Choice Requires="a14">
          <p:sp>
            <p:nvSpPr>
              <p:cNvPr id="3" name="TextBox 2"/>
              <p:cNvSpPr txBox="1"/>
              <p:nvPr/>
            </p:nvSpPr>
            <p:spPr>
              <a:xfrm>
                <a:off x="5041761" y="4063869"/>
                <a:ext cx="955326" cy="369332"/>
              </a:xfrm>
              <a:prstGeom prst="rect">
                <a:avLst/>
              </a:prstGeom>
              <a:noFill/>
            </p:spPr>
            <p:txBody>
              <a:bodyPr wrap="none" rtlCol="0">
                <a:spAutoFit/>
              </a:bodyPr>
              <a:lstStyle/>
              <a:p>
                <a:r>
                  <a:rPr lang="en-SG" dirty="0">
                    <a:ea typeface="Cambria Math" panose="02040503050406030204" pitchFamily="18" charset="0"/>
                  </a:rPr>
                  <a:t>(</a:t>
                </a:r>
                <a14:m>
                  <m:oMath xmlns:m="http://schemas.openxmlformats.org/officeDocument/2006/math">
                    <m:r>
                      <a:rPr lang="en-SG" i="1" smtClean="0">
                        <a:latin typeface="Cambria Math" panose="02040503050406030204" pitchFamily="18" charset="0"/>
                        <a:ea typeface="Cambria Math" panose="02040503050406030204" pitchFamily="18" charset="0"/>
                      </a:rPr>
                      <m:t>𝜌</m:t>
                    </m:r>
                    <m:r>
                      <a:rPr lang="en-SG" b="0" i="1" smtClean="0">
                        <a:latin typeface="Cambria Math" panose="02040503050406030204" pitchFamily="18" charset="0"/>
                        <a:ea typeface="Cambria Math" panose="02040503050406030204" pitchFamily="18" charset="0"/>
                      </a:rPr>
                      <m:t>=∞</m:t>
                    </m:r>
                  </m:oMath>
                </a14:m>
                <a:r>
                  <a:rPr lang="en-SG" dirty="0"/>
                  <a:t>)</a:t>
                </a:r>
              </a:p>
            </p:txBody>
          </p:sp>
        </mc:Choice>
        <mc:Fallback xmlns="">
          <p:sp>
            <p:nvSpPr>
              <p:cNvPr id="3" name="TextBox 2"/>
              <p:cNvSpPr txBox="1">
                <a:spLocks noRot="1" noChangeAspect="1" noMove="1" noResize="1" noEditPoints="1" noAdjustHandles="1" noChangeArrowheads="1" noChangeShapeType="1" noTextEdit="1"/>
              </p:cNvSpPr>
              <p:nvPr/>
            </p:nvSpPr>
            <p:spPr>
              <a:xfrm>
                <a:off x="5041761" y="4063869"/>
                <a:ext cx="955326" cy="369332"/>
              </a:xfrm>
              <a:prstGeom prst="rect">
                <a:avLst/>
              </a:prstGeom>
              <a:blipFill>
                <a:blip r:embed="rId18"/>
                <a:stretch>
                  <a:fillRect l="-5096" t="-10000" r="-5096" b="-26667"/>
                </a:stretch>
              </a:blipFill>
            </p:spPr>
            <p:txBody>
              <a:bodyPr/>
              <a:lstStyle/>
              <a:p>
                <a:r>
                  <a:rPr lang="en-SG">
                    <a:noFill/>
                  </a:rPr>
                  <a:t> </a:t>
                </a:r>
              </a:p>
            </p:txBody>
          </p:sp>
        </mc:Fallback>
      </mc:AlternateContent>
    </p:spTree>
    <p:extLst>
      <p:ext uri="{BB962C8B-B14F-4D97-AF65-F5344CB8AC3E}">
        <p14:creationId xmlns:p14="http://schemas.microsoft.com/office/powerpoint/2010/main" val="9325582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71</a:t>
            </a:fld>
            <a:endParaRPr lang="en-US" altLang="en-US"/>
          </a:p>
        </p:txBody>
      </p:sp>
      <p:sp>
        <p:nvSpPr>
          <p:cNvPr id="57" name="TextBox 56"/>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3 (solution)</a:t>
            </a:r>
          </a:p>
        </p:txBody>
      </p:sp>
      <p:sp>
        <p:nvSpPr>
          <p:cNvPr id="3" name="Rectangle 2"/>
          <p:cNvSpPr/>
          <p:nvPr/>
        </p:nvSpPr>
        <p:spPr>
          <a:xfrm>
            <a:off x="475450" y="758736"/>
            <a:ext cx="6100837" cy="707886"/>
          </a:xfrm>
          <a:prstGeom prst="rect">
            <a:avLst/>
          </a:prstGeom>
        </p:spPr>
        <p:txBody>
          <a:bodyPr wrap="none">
            <a:spAutoFit/>
          </a:bodyPr>
          <a:lstStyle/>
          <a:p>
            <a:r>
              <a:rPr lang="en-US" altLang="en-US" sz="2000" dirty="0"/>
              <a:t>Draw the FBD and EFD for the plate. </a:t>
            </a:r>
          </a:p>
          <a:p>
            <a:r>
              <a:rPr lang="en-US" altLang="en-US" sz="2000" dirty="0"/>
              <a:t>Note: for convenience, we use T&amp;N components instead.</a:t>
            </a:r>
            <a:endParaRPr lang="en-SG" sz="2000" dirty="0"/>
          </a:p>
        </p:txBody>
      </p:sp>
      <p:grpSp>
        <p:nvGrpSpPr>
          <p:cNvPr id="68" name="Group 67"/>
          <p:cNvGrpSpPr/>
          <p:nvPr/>
        </p:nvGrpSpPr>
        <p:grpSpPr>
          <a:xfrm>
            <a:off x="1163420" y="1399278"/>
            <a:ext cx="6217349" cy="2191305"/>
            <a:chOff x="1163420" y="1399278"/>
            <a:chExt cx="6217349" cy="2191305"/>
          </a:xfrm>
        </p:grpSpPr>
        <p:sp>
          <p:nvSpPr>
            <p:cNvPr id="59" name="TextBox 58"/>
            <p:cNvSpPr txBox="1"/>
            <p:nvPr/>
          </p:nvSpPr>
          <p:spPr>
            <a:xfrm>
              <a:off x="5454432" y="1399278"/>
              <a:ext cx="809709" cy="461665"/>
            </a:xfrm>
            <a:prstGeom prst="rect">
              <a:avLst/>
            </a:prstGeom>
            <a:noFill/>
          </p:spPr>
          <p:txBody>
            <a:bodyPr wrap="none" rtlCol="0">
              <a:spAutoFit/>
            </a:bodyPr>
            <a:lstStyle/>
            <a:p>
              <a:r>
                <a:rPr lang="en-SG" sz="2400" b="1" dirty="0">
                  <a:solidFill>
                    <a:srgbClr val="FF0000"/>
                  </a:solidFill>
                </a:rPr>
                <a:t>E.F.D</a:t>
              </a:r>
            </a:p>
          </p:txBody>
        </p:sp>
        <p:grpSp>
          <p:nvGrpSpPr>
            <p:cNvPr id="8" name="Group 7"/>
            <p:cNvGrpSpPr/>
            <p:nvPr/>
          </p:nvGrpSpPr>
          <p:grpSpPr>
            <a:xfrm>
              <a:off x="1163420" y="1416919"/>
              <a:ext cx="6217349" cy="2173664"/>
              <a:chOff x="1163420" y="1416919"/>
              <a:chExt cx="6217349" cy="2173664"/>
            </a:xfrm>
          </p:grpSpPr>
          <p:sp>
            <p:nvSpPr>
              <p:cNvPr id="14" name="Rectangle 15"/>
              <p:cNvSpPr>
                <a:spLocks noChangeArrowheads="1"/>
              </p:cNvSpPr>
              <p:nvPr/>
            </p:nvSpPr>
            <p:spPr bwMode="auto">
              <a:xfrm>
                <a:off x="2269907" y="1897063"/>
                <a:ext cx="1397000" cy="1050925"/>
              </a:xfrm>
              <a:prstGeom prst="rect">
                <a:avLst/>
              </a:prstGeom>
              <a:solidFill>
                <a:srgbClr val="FFFF99"/>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5" name="Text Box 28"/>
              <p:cNvSpPr txBox="1">
                <a:spLocks noChangeArrowheads="1"/>
              </p:cNvSpPr>
              <p:nvPr/>
            </p:nvSpPr>
            <p:spPr bwMode="auto">
              <a:xfrm>
                <a:off x="1798420" y="2454275"/>
                <a:ext cx="436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b="1" i="1" dirty="0" err="1"/>
                  <a:t>B</a:t>
                </a:r>
                <a:r>
                  <a:rPr lang="en-US" altLang="en-US" sz="1800" i="1" baseline="-25000" dirty="0" err="1"/>
                  <a:t>n</a:t>
                </a:r>
                <a:endParaRPr lang="en-US" altLang="en-US" sz="1800" i="1" dirty="0"/>
              </a:p>
            </p:txBody>
          </p:sp>
          <p:sp>
            <p:nvSpPr>
              <p:cNvPr id="16" name="Text Box 29"/>
              <p:cNvSpPr txBox="1">
                <a:spLocks noChangeArrowheads="1"/>
              </p:cNvSpPr>
              <p:nvPr/>
            </p:nvSpPr>
            <p:spPr bwMode="auto">
              <a:xfrm>
                <a:off x="1973164" y="1480623"/>
                <a:ext cx="4762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wrap="square">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b="1" i="1" dirty="0"/>
                  <a:t>C</a:t>
                </a:r>
                <a:r>
                  <a:rPr lang="en-US" altLang="en-US" sz="1800" i="1" baseline="-25000" dirty="0"/>
                  <a:t>n</a:t>
                </a:r>
              </a:p>
            </p:txBody>
          </p:sp>
          <p:sp>
            <p:nvSpPr>
              <p:cNvPr id="17" name="Text Box 38"/>
              <p:cNvSpPr txBox="1">
                <a:spLocks noChangeArrowheads="1"/>
              </p:cNvSpPr>
              <p:nvPr/>
            </p:nvSpPr>
            <p:spPr bwMode="auto">
              <a:xfrm>
                <a:off x="1163420" y="1919288"/>
                <a:ext cx="13366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l-GR" altLang="en-US" sz="1800" i="1">
                  <a:cs typeface="Arial" panose="020B0604020202020204" pitchFamily="34" charset="0"/>
                </a:endParaRPr>
              </a:p>
            </p:txBody>
          </p:sp>
          <p:sp>
            <p:nvSpPr>
              <p:cNvPr id="18" name="Line 39"/>
              <p:cNvSpPr>
                <a:spLocks noChangeShapeType="1"/>
              </p:cNvSpPr>
              <p:nvPr/>
            </p:nvSpPr>
            <p:spPr bwMode="auto">
              <a:xfrm>
                <a:off x="1866682" y="2762250"/>
                <a:ext cx="419100" cy="182563"/>
              </a:xfrm>
              <a:prstGeom prst="line">
                <a:avLst/>
              </a:prstGeom>
              <a:noFill/>
              <a:ln w="2857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19" name="Line 40"/>
              <p:cNvSpPr>
                <a:spLocks noChangeShapeType="1"/>
              </p:cNvSpPr>
              <p:nvPr/>
            </p:nvSpPr>
            <p:spPr bwMode="auto">
              <a:xfrm>
                <a:off x="1865095" y="1700213"/>
                <a:ext cx="409575" cy="203200"/>
              </a:xfrm>
              <a:prstGeom prst="line">
                <a:avLst/>
              </a:prstGeom>
              <a:noFill/>
              <a:ln w="28575">
                <a:solidFill>
                  <a:srgbClr val="000000"/>
                </a:solidFill>
                <a:miter lim="800000"/>
                <a:headEnd type="triangle" w="med" len="lg"/>
                <a:tailEnd/>
              </a:ln>
              <a:extLst>
                <a:ext uri="{909E8E84-426E-40DD-AFC4-6F175D3DCCD1}">
                  <a14:hiddenFill xmlns:a14="http://schemas.microsoft.com/office/drawing/2010/main">
                    <a:noFill/>
                  </a14:hiddenFill>
                </a:ext>
              </a:extLst>
            </p:spPr>
            <p:txBody>
              <a:bodyPr wrap="none"/>
              <a:lstStyle/>
              <a:p>
                <a:endParaRPr lang="en-SG"/>
              </a:p>
            </p:txBody>
          </p:sp>
          <p:sp>
            <p:nvSpPr>
              <p:cNvPr id="20" name="Line 41"/>
              <p:cNvSpPr>
                <a:spLocks noChangeShapeType="1"/>
              </p:cNvSpPr>
              <p:nvPr/>
            </p:nvSpPr>
            <p:spPr bwMode="auto">
              <a:xfrm>
                <a:off x="2973170" y="2354263"/>
                <a:ext cx="11113" cy="527050"/>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21" name="Line 42"/>
              <p:cNvSpPr>
                <a:spLocks noChangeShapeType="1"/>
              </p:cNvSpPr>
              <p:nvPr/>
            </p:nvSpPr>
            <p:spPr bwMode="auto">
              <a:xfrm flipH="1">
                <a:off x="1585695" y="1922463"/>
                <a:ext cx="677863" cy="0"/>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22" name="Line 43"/>
              <p:cNvSpPr>
                <a:spLocks noChangeShapeType="1"/>
              </p:cNvSpPr>
              <p:nvPr/>
            </p:nvSpPr>
            <p:spPr bwMode="auto">
              <a:xfrm flipV="1">
                <a:off x="2038132" y="2933700"/>
                <a:ext cx="214313" cy="398463"/>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23" name="Text Box 44"/>
              <p:cNvSpPr txBox="1">
                <a:spLocks noChangeArrowheads="1"/>
              </p:cNvSpPr>
              <p:nvPr/>
            </p:nvSpPr>
            <p:spPr bwMode="auto">
              <a:xfrm>
                <a:off x="1714282" y="2951163"/>
                <a:ext cx="436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b="1" i="1" dirty="0" err="1"/>
                  <a:t>B</a:t>
                </a:r>
                <a:r>
                  <a:rPr lang="en-US" altLang="en-US" sz="1800" i="1" baseline="-25000" dirty="0" err="1"/>
                  <a:t>t</a:t>
                </a:r>
                <a:endParaRPr lang="en-US" altLang="en-US" sz="1800" i="1" dirty="0"/>
              </a:p>
            </p:txBody>
          </p:sp>
          <p:sp>
            <p:nvSpPr>
              <p:cNvPr id="24" name="Text Box 45"/>
              <p:cNvSpPr txBox="1">
                <a:spLocks noChangeArrowheads="1"/>
              </p:cNvSpPr>
              <p:nvPr/>
            </p:nvSpPr>
            <p:spPr bwMode="auto">
              <a:xfrm>
                <a:off x="3008095" y="2603500"/>
                <a:ext cx="5889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b="1" i="1" dirty="0"/>
                  <a:t>W</a:t>
                </a:r>
              </a:p>
            </p:txBody>
          </p:sp>
          <p:sp>
            <p:nvSpPr>
              <p:cNvPr id="25" name="Text Box 52"/>
              <p:cNvSpPr txBox="1">
                <a:spLocks noChangeArrowheads="1"/>
              </p:cNvSpPr>
              <p:nvPr/>
            </p:nvSpPr>
            <p:spPr bwMode="auto">
              <a:xfrm>
                <a:off x="4368582" y="2211388"/>
                <a:ext cx="352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2400" i="1" dirty="0">
                    <a:solidFill>
                      <a:srgbClr val="FF0000"/>
                    </a:solidFill>
                  </a:rPr>
                  <a:t>=</a:t>
                </a:r>
              </a:p>
            </p:txBody>
          </p:sp>
          <p:sp>
            <p:nvSpPr>
              <p:cNvPr id="26" name="Rectangle 49"/>
              <p:cNvSpPr>
                <a:spLocks noChangeArrowheads="1"/>
              </p:cNvSpPr>
              <p:nvPr/>
            </p:nvSpPr>
            <p:spPr bwMode="auto">
              <a:xfrm>
                <a:off x="5202020" y="1878013"/>
                <a:ext cx="1397000" cy="1050925"/>
              </a:xfrm>
              <a:prstGeom prst="rect">
                <a:avLst/>
              </a:prstGeom>
              <a:solidFill>
                <a:srgbClr val="FFFF99"/>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7" name="Text Box 51"/>
              <p:cNvSpPr txBox="1">
                <a:spLocks noChangeArrowheads="1"/>
              </p:cNvSpPr>
              <p:nvPr/>
            </p:nvSpPr>
            <p:spPr bwMode="auto">
              <a:xfrm>
                <a:off x="5300445" y="2392363"/>
                <a:ext cx="6302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i="1"/>
              </a:p>
            </p:txBody>
          </p:sp>
          <p:sp>
            <p:nvSpPr>
              <p:cNvPr id="28" name="Line 54"/>
              <p:cNvSpPr>
                <a:spLocks noChangeShapeType="1"/>
              </p:cNvSpPr>
              <p:nvPr/>
            </p:nvSpPr>
            <p:spPr bwMode="auto">
              <a:xfrm>
                <a:off x="5454432" y="2259013"/>
                <a:ext cx="419100" cy="182563"/>
              </a:xfrm>
              <a:prstGeom prst="line">
                <a:avLst/>
              </a:prstGeom>
              <a:noFill/>
              <a:ln w="28575">
                <a:solidFill>
                  <a:srgbClr val="000000"/>
                </a:solidFill>
                <a:miter lim="800000"/>
                <a:headEnd type="triangle" w="med" len="lg"/>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29" name="Line 58"/>
              <p:cNvSpPr>
                <a:spLocks noChangeShapeType="1"/>
              </p:cNvSpPr>
              <p:nvPr/>
            </p:nvSpPr>
            <p:spPr bwMode="auto">
              <a:xfrm flipV="1">
                <a:off x="5864007" y="1979613"/>
                <a:ext cx="203200" cy="473075"/>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30" name="Text Box 59"/>
              <p:cNvSpPr txBox="1">
                <a:spLocks noChangeArrowheads="1"/>
              </p:cNvSpPr>
              <p:nvPr/>
            </p:nvSpPr>
            <p:spPr bwMode="auto">
              <a:xfrm>
                <a:off x="6000532" y="1963738"/>
                <a:ext cx="6524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i="1"/>
              </a:p>
            </p:txBody>
          </p:sp>
          <p:sp>
            <p:nvSpPr>
              <p:cNvPr id="31" name="Arc 62"/>
              <p:cNvSpPr>
                <a:spLocks/>
              </p:cNvSpPr>
              <p:nvPr/>
            </p:nvSpPr>
            <p:spPr bwMode="auto">
              <a:xfrm flipV="1">
                <a:off x="5852895" y="2308225"/>
                <a:ext cx="236538" cy="390525"/>
              </a:xfrm>
              <a:custGeom>
                <a:avLst/>
                <a:gdLst>
                  <a:gd name="T0" fmla="*/ 0 w 21600"/>
                  <a:gd name="T1" fmla="*/ 0 h 27968"/>
                  <a:gd name="T2" fmla="*/ 0 w 21600"/>
                  <a:gd name="T3" fmla="*/ 0 h 27968"/>
                  <a:gd name="T4" fmla="*/ 0 w 21600"/>
                  <a:gd name="T5" fmla="*/ 0 h 27968"/>
                  <a:gd name="T6" fmla="*/ 0 60000 65536"/>
                  <a:gd name="T7" fmla="*/ 0 60000 65536"/>
                  <a:gd name="T8" fmla="*/ 0 60000 65536"/>
                  <a:gd name="T9" fmla="*/ 0 w 21600"/>
                  <a:gd name="T10" fmla="*/ 0 h 27968"/>
                  <a:gd name="T11" fmla="*/ 21600 w 21600"/>
                  <a:gd name="T12" fmla="*/ 27968 h 27968"/>
                </a:gdLst>
                <a:ahLst/>
                <a:cxnLst>
                  <a:cxn ang="T6">
                    <a:pos x="T0" y="T1"/>
                  </a:cxn>
                  <a:cxn ang="T7">
                    <a:pos x="T2" y="T3"/>
                  </a:cxn>
                  <a:cxn ang="T8">
                    <a:pos x="T4" y="T5"/>
                  </a:cxn>
                </a:cxnLst>
                <a:rect l="T9" t="T10" r="T11" b="T12"/>
                <a:pathLst>
                  <a:path w="21600" h="27968" fill="none" extrusionOk="0">
                    <a:moveTo>
                      <a:pt x="-1" y="0"/>
                    </a:moveTo>
                    <a:cubicBezTo>
                      <a:pt x="11929" y="0"/>
                      <a:pt x="21600" y="9670"/>
                      <a:pt x="21600" y="21600"/>
                    </a:cubicBezTo>
                    <a:cubicBezTo>
                      <a:pt x="21600" y="23758"/>
                      <a:pt x="21276" y="25905"/>
                      <a:pt x="20639" y="27967"/>
                    </a:cubicBezTo>
                  </a:path>
                  <a:path w="21600" h="27968" stroke="0" extrusionOk="0">
                    <a:moveTo>
                      <a:pt x="-1" y="0"/>
                    </a:moveTo>
                    <a:cubicBezTo>
                      <a:pt x="11929" y="0"/>
                      <a:pt x="21600" y="9670"/>
                      <a:pt x="21600" y="21600"/>
                    </a:cubicBezTo>
                    <a:cubicBezTo>
                      <a:pt x="21600" y="23758"/>
                      <a:pt x="21276" y="25905"/>
                      <a:pt x="20639" y="27967"/>
                    </a:cubicBezTo>
                    <a:lnTo>
                      <a:pt x="0" y="21600"/>
                    </a:lnTo>
                    <a:lnTo>
                      <a:pt x="-1" y="0"/>
                    </a:lnTo>
                    <a:close/>
                  </a:path>
                </a:pathLst>
              </a:custGeom>
              <a:noFill/>
              <a:ln w="28575">
                <a:solidFill>
                  <a:srgbClr val="000000"/>
                </a:solidFill>
                <a:miter lim="800000"/>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32" name="Text Box 63"/>
              <p:cNvSpPr txBox="1">
                <a:spLocks noChangeArrowheads="1"/>
              </p:cNvSpPr>
              <p:nvPr/>
            </p:nvSpPr>
            <p:spPr bwMode="auto">
              <a:xfrm>
                <a:off x="6133882" y="2600325"/>
                <a:ext cx="612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graphicFrame>
            <p:nvGraphicFramePr>
              <p:cNvPr id="33" name="Object 64"/>
              <p:cNvGraphicFramePr>
                <a:graphicFrameLocks noChangeAspect="1"/>
              </p:cNvGraphicFramePr>
              <p:nvPr>
                <p:extLst/>
              </p:nvPr>
            </p:nvGraphicFramePr>
            <p:xfrm>
              <a:off x="5989420" y="2517775"/>
              <a:ext cx="379413" cy="336550"/>
            </p:xfrm>
            <a:graphic>
              <a:graphicData uri="http://schemas.openxmlformats.org/presentationml/2006/ole">
                <mc:AlternateContent xmlns:mc="http://schemas.openxmlformats.org/markup-compatibility/2006">
                  <mc:Choice xmlns:v="urn:schemas-microsoft-com:vml" Requires="v">
                    <p:oleObj spid="_x0000_s38914" name="Equation" r:id="rId4" imgW="228501" imgH="203112" progId="Equation.3">
                      <p:embed/>
                    </p:oleObj>
                  </mc:Choice>
                  <mc:Fallback>
                    <p:oleObj name="Equation" r:id="rId4" imgW="228501" imgH="203112" progId="Equation.3">
                      <p:embed/>
                      <p:pic>
                        <p:nvPicPr>
                          <p:cNvPr id="33" name="Object 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9420" y="2517775"/>
                            <a:ext cx="37941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66"/>
              <p:cNvGraphicFramePr>
                <a:graphicFrameLocks noChangeAspect="1"/>
              </p:cNvGraphicFramePr>
              <p:nvPr>
                <p:extLst/>
              </p:nvPr>
            </p:nvGraphicFramePr>
            <p:xfrm>
              <a:off x="6642581" y="3081338"/>
              <a:ext cx="738188" cy="336550"/>
            </p:xfrm>
            <a:graphic>
              <a:graphicData uri="http://schemas.openxmlformats.org/presentationml/2006/ole">
                <mc:AlternateContent xmlns:mc="http://schemas.openxmlformats.org/markup-compatibility/2006">
                  <mc:Choice xmlns:v="urn:schemas-microsoft-com:vml" Requires="v">
                    <p:oleObj spid="_x0000_s38915" name="Equation" r:id="rId6" imgW="444307" imgH="203112" progId="Equation.3">
                      <p:embed/>
                    </p:oleObj>
                  </mc:Choice>
                  <mc:Fallback>
                    <p:oleObj name="Equation" r:id="rId6" imgW="444307" imgH="203112" progId="Equation.3">
                      <p:embed/>
                      <p:pic>
                        <p:nvPicPr>
                          <p:cNvPr id="34" name="Object 6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2581" y="3081338"/>
                            <a:ext cx="738188" cy="336550"/>
                          </a:xfrm>
                          <a:prstGeom prst="rect">
                            <a:avLst/>
                          </a:prstGeom>
                          <a:noFill/>
                          <a:ln>
                            <a:solidFill>
                              <a:srgbClr val="FF0000"/>
                            </a:solidFill>
                          </a:ln>
                          <a:effectLst/>
                          <a:extLst/>
                        </p:spPr>
                      </p:pic>
                    </p:oleObj>
                  </mc:Fallback>
                </mc:AlternateContent>
              </a:graphicData>
            </a:graphic>
          </p:graphicFrame>
          <p:graphicFrame>
            <p:nvGraphicFramePr>
              <p:cNvPr id="35" name="Object 67"/>
              <p:cNvGraphicFramePr>
                <a:graphicFrameLocks noChangeAspect="1"/>
              </p:cNvGraphicFramePr>
              <p:nvPr>
                <p:extLst/>
              </p:nvPr>
            </p:nvGraphicFramePr>
            <p:xfrm>
              <a:off x="5051721" y="3011100"/>
              <a:ext cx="1409482" cy="579483"/>
            </p:xfrm>
            <a:graphic>
              <a:graphicData uri="http://schemas.openxmlformats.org/presentationml/2006/ole">
                <mc:AlternateContent xmlns:mc="http://schemas.openxmlformats.org/markup-compatibility/2006">
                  <mc:Choice xmlns:v="urn:schemas-microsoft-com:vml" Requires="v">
                    <p:oleObj spid="_x0000_s38916" name="公式" r:id="rId8" imgW="1511280" imgH="622080" progId="Equation.3">
                      <p:embed/>
                    </p:oleObj>
                  </mc:Choice>
                  <mc:Fallback>
                    <p:oleObj name="公式" r:id="rId8" imgW="1511280" imgH="622080" progId="Equation.3">
                      <p:embed/>
                      <p:pic>
                        <p:nvPicPr>
                          <p:cNvPr id="35" name="Object 67"/>
                          <p:cNvPicPr>
                            <a:picLocks noChangeAspect="1" noChangeArrowheads="1"/>
                          </p:cNvPicPr>
                          <p:nvPr/>
                        </p:nvPicPr>
                        <p:blipFill>
                          <a:blip r:embed="rId9"/>
                          <a:srcRect/>
                          <a:stretch>
                            <a:fillRect/>
                          </a:stretch>
                        </p:blipFill>
                        <p:spPr bwMode="auto">
                          <a:xfrm>
                            <a:off x="5051721" y="3011100"/>
                            <a:ext cx="1409482" cy="579483"/>
                          </a:xfrm>
                          <a:prstGeom prst="rect">
                            <a:avLst/>
                          </a:prstGeom>
                          <a:noFill/>
                          <a:ln>
                            <a:solidFill>
                              <a:srgbClr val="FF0000"/>
                            </a:solidFill>
                          </a:ln>
                          <a:effectLst/>
                          <a:extLst/>
                        </p:spPr>
                      </p:pic>
                    </p:oleObj>
                  </mc:Fallback>
                </mc:AlternateContent>
              </a:graphicData>
            </a:graphic>
          </p:graphicFrame>
          <p:graphicFrame>
            <p:nvGraphicFramePr>
              <p:cNvPr id="40" name="Object 72"/>
              <p:cNvGraphicFramePr>
                <a:graphicFrameLocks noChangeAspect="1"/>
              </p:cNvGraphicFramePr>
              <p:nvPr>
                <p:extLst/>
              </p:nvPr>
            </p:nvGraphicFramePr>
            <p:xfrm>
              <a:off x="5386170" y="2370138"/>
              <a:ext cx="461963" cy="376238"/>
            </p:xfrm>
            <a:graphic>
              <a:graphicData uri="http://schemas.openxmlformats.org/presentationml/2006/ole">
                <mc:AlternateContent xmlns:mc="http://schemas.openxmlformats.org/markup-compatibility/2006">
                  <mc:Choice xmlns:v="urn:schemas-microsoft-com:vml" Requires="v">
                    <p:oleObj spid="_x0000_s38917" name="Equation" r:id="rId10" imgW="279400" imgH="228600" progId="Equation.3">
                      <p:embed/>
                    </p:oleObj>
                  </mc:Choice>
                  <mc:Fallback>
                    <p:oleObj name="Equation" r:id="rId10" imgW="279400" imgH="228600" progId="Equation.3">
                      <p:embed/>
                      <p:pic>
                        <p:nvPicPr>
                          <p:cNvPr id="40" name="Object 7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86170" y="2370138"/>
                            <a:ext cx="461963" cy="376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73"/>
              <p:cNvGraphicFramePr>
                <a:graphicFrameLocks noChangeAspect="1"/>
              </p:cNvGraphicFramePr>
              <p:nvPr>
                <p:extLst/>
              </p:nvPr>
            </p:nvGraphicFramePr>
            <p:xfrm>
              <a:off x="6049745" y="1962150"/>
              <a:ext cx="476250" cy="407988"/>
            </p:xfrm>
            <a:graphic>
              <a:graphicData uri="http://schemas.openxmlformats.org/presentationml/2006/ole">
                <mc:AlternateContent xmlns:mc="http://schemas.openxmlformats.org/markup-compatibility/2006">
                  <mc:Choice xmlns:v="urn:schemas-microsoft-com:vml" Requires="v">
                    <p:oleObj spid="_x0000_s38918" name="Equation" r:id="rId12" imgW="266584" imgH="228501" progId="Equation.3">
                      <p:embed/>
                    </p:oleObj>
                  </mc:Choice>
                  <mc:Fallback>
                    <p:oleObj name="Equation" r:id="rId12" imgW="266584" imgH="228501" progId="Equation.3">
                      <p:embed/>
                      <p:pic>
                        <p:nvPicPr>
                          <p:cNvPr id="41" name="Object 7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49745" y="1962150"/>
                            <a:ext cx="476250" cy="407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 name="Object 75"/>
              <p:cNvGraphicFramePr>
                <a:graphicFrameLocks noChangeAspect="1"/>
              </p:cNvGraphicFramePr>
              <p:nvPr>
                <p:extLst/>
              </p:nvPr>
            </p:nvGraphicFramePr>
            <p:xfrm>
              <a:off x="1225332" y="1677988"/>
              <a:ext cx="638175" cy="268288"/>
            </p:xfrm>
            <a:graphic>
              <a:graphicData uri="http://schemas.openxmlformats.org/presentationml/2006/ole">
                <mc:AlternateContent xmlns:mc="http://schemas.openxmlformats.org/markup-compatibility/2006">
                  <mc:Choice xmlns:v="urn:schemas-microsoft-com:vml" Requires="v">
                    <p:oleObj spid="_x0000_s38919" name="Equation" r:id="rId14" imgW="482391" imgH="203112" progId="Equation.3">
                      <p:embed/>
                    </p:oleObj>
                  </mc:Choice>
                  <mc:Fallback>
                    <p:oleObj name="Equation" r:id="rId14" imgW="482391" imgH="203112" progId="Equation.3">
                      <p:embed/>
                      <p:pic>
                        <p:nvPicPr>
                          <p:cNvPr id="43" name="Object 7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25332" y="1677988"/>
                            <a:ext cx="638175" cy="268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Line 76"/>
              <p:cNvSpPr>
                <a:spLocks noChangeShapeType="1"/>
              </p:cNvSpPr>
              <p:nvPr/>
            </p:nvSpPr>
            <p:spPr bwMode="auto">
              <a:xfrm>
                <a:off x="3762157" y="1890713"/>
                <a:ext cx="2365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SG"/>
              </a:p>
            </p:txBody>
          </p:sp>
          <p:sp>
            <p:nvSpPr>
              <p:cNvPr id="45" name="Line 77"/>
              <p:cNvSpPr>
                <a:spLocks noChangeShapeType="1"/>
              </p:cNvSpPr>
              <p:nvPr/>
            </p:nvSpPr>
            <p:spPr bwMode="auto">
              <a:xfrm>
                <a:off x="3762157" y="2967038"/>
                <a:ext cx="1730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SG"/>
              </a:p>
            </p:txBody>
          </p:sp>
          <p:sp>
            <p:nvSpPr>
              <p:cNvPr id="46" name="Line 78"/>
              <p:cNvSpPr>
                <a:spLocks noChangeShapeType="1"/>
              </p:cNvSpPr>
              <p:nvPr/>
            </p:nvSpPr>
            <p:spPr bwMode="auto">
              <a:xfrm>
                <a:off x="3827245" y="1879600"/>
                <a:ext cx="0" cy="1119188"/>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47" name="Text Box 79"/>
              <p:cNvSpPr txBox="1">
                <a:spLocks noChangeArrowheads="1"/>
              </p:cNvSpPr>
              <p:nvPr/>
            </p:nvSpPr>
            <p:spPr bwMode="auto">
              <a:xfrm>
                <a:off x="3809782" y="2030413"/>
                <a:ext cx="4587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eaVert">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50000"/>
                  </a:spcBef>
                  <a:buClrTx/>
                  <a:buSzTx/>
                  <a:buFontTx/>
                  <a:buNone/>
                </a:pPr>
                <a:r>
                  <a:rPr lang="en-US" altLang="en-US" sz="1800"/>
                  <a:t>0.6 m</a:t>
                </a:r>
              </a:p>
            </p:txBody>
          </p:sp>
          <p:sp>
            <p:nvSpPr>
              <p:cNvPr id="48" name="Text Box 80"/>
              <p:cNvSpPr txBox="1">
                <a:spLocks noChangeArrowheads="1"/>
              </p:cNvSpPr>
              <p:nvPr/>
            </p:nvSpPr>
            <p:spPr bwMode="auto">
              <a:xfrm>
                <a:off x="2558832" y="3008313"/>
                <a:ext cx="81756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50000"/>
                  </a:spcBef>
                  <a:buClrTx/>
                  <a:buSzTx/>
                  <a:buFontTx/>
                  <a:buNone/>
                </a:pPr>
                <a:r>
                  <a:rPr lang="en-US" altLang="en-US" sz="1800"/>
                  <a:t>0.9 m</a:t>
                </a:r>
              </a:p>
            </p:txBody>
          </p:sp>
          <p:sp>
            <p:nvSpPr>
              <p:cNvPr id="49" name="Line 81"/>
              <p:cNvSpPr>
                <a:spLocks noChangeShapeType="1"/>
              </p:cNvSpPr>
              <p:nvPr/>
            </p:nvSpPr>
            <p:spPr bwMode="auto">
              <a:xfrm>
                <a:off x="2288957" y="3030538"/>
                <a:ext cx="0" cy="377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SG"/>
              </a:p>
            </p:txBody>
          </p:sp>
          <p:sp>
            <p:nvSpPr>
              <p:cNvPr id="50" name="Line 82"/>
              <p:cNvSpPr>
                <a:spLocks noChangeShapeType="1"/>
              </p:cNvSpPr>
              <p:nvPr/>
            </p:nvSpPr>
            <p:spPr bwMode="auto">
              <a:xfrm>
                <a:off x="3655795" y="3043238"/>
                <a:ext cx="0" cy="3778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SG"/>
              </a:p>
            </p:txBody>
          </p:sp>
          <p:sp>
            <p:nvSpPr>
              <p:cNvPr id="51" name="Line 83"/>
              <p:cNvSpPr>
                <a:spLocks noChangeShapeType="1"/>
              </p:cNvSpPr>
              <p:nvPr/>
            </p:nvSpPr>
            <p:spPr bwMode="auto">
              <a:xfrm>
                <a:off x="2309595" y="3386138"/>
                <a:ext cx="136525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52" name="Line 84"/>
              <p:cNvSpPr>
                <a:spLocks noChangeShapeType="1"/>
              </p:cNvSpPr>
              <p:nvPr/>
            </p:nvSpPr>
            <p:spPr bwMode="auto">
              <a:xfrm flipH="1">
                <a:off x="2816007" y="2343150"/>
                <a:ext cx="160338" cy="3651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SG"/>
              </a:p>
            </p:txBody>
          </p:sp>
          <p:graphicFrame>
            <p:nvGraphicFramePr>
              <p:cNvPr id="53" name="Object 85"/>
              <p:cNvGraphicFramePr>
                <a:graphicFrameLocks noChangeAspect="1"/>
              </p:cNvGraphicFramePr>
              <p:nvPr>
                <p:extLst/>
              </p:nvPr>
            </p:nvGraphicFramePr>
            <p:xfrm>
              <a:off x="2646145" y="2640013"/>
              <a:ext cx="319088" cy="268288"/>
            </p:xfrm>
            <a:graphic>
              <a:graphicData uri="http://schemas.openxmlformats.org/presentationml/2006/ole">
                <mc:AlternateContent xmlns:mc="http://schemas.openxmlformats.org/markup-compatibility/2006">
                  <mc:Choice xmlns:v="urn:schemas-microsoft-com:vml" Requires="v">
                    <p:oleObj spid="_x0000_s38920" name="Equation" r:id="rId16" imgW="241195" imgH="203112" progId="Equation.3">
                      <p:embed/>
                    </p:oleObj>
                  </mc:Choice>
                  <mc:Fallback>
                    <p:oleObj name="Equation" r:id="rId16" imgW="241195" imgH="203112" progId="Equation.3">
                      <p:embed/>
                      <p:pic>
                        <p:nvPicPr>
                          <p:cNvPr id="53" name="Object 8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46145" y="2640013"/>
                            <a:ext cx="319088" cy="268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 name="Line 87"/>
              <p:cNvSpPr>
                <a:spLocks noChangeShapeType="1"/>
              </p:cNvSpPr>
              <p:nvPr/>
            </p:nvSpPr>
            <p:spPr bwMode="auto">
              <a:xfrm>
                <a:off x="5849720" y="1751013"/>
                <a:ext cx="0" cy="67786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SG"/>
              </a:p>
            </p:txBody>
          </p:sp>
          <p:graphicFrame>
            <p:nvGraphicFramePr>
              <p:cNvPr id="55" name="Object 88"/>
              <p:cNvGraphicFramePr>
                <a:graphicFrameLocks noChangeAspect="1"/>
              </p:cNvGraphicFramePr>
              <p:nvPr>
                <p:extLst/>
              </p:nvPr>
            </p:nvGraphicFramePr>
            <p:xfrm>
              <a:off x="5763995" y="1811338"/>
              <a:ext cx="319088" cy="268288"/>
            </p:xfrm>
            <a:graphic>
              <a:graphicData uri="http://schemas.openxmlformats.org/presentationml/2006/ole">
                <mc:AlternateContent xmlns:mc="http://schemas.openxmlformats.org/markup-compatibility/2006">
                  <mc:Choice xmlns:v="urn:schemas-microsoft-com:vml" Requires="v">
                    <p:oleObj spid="_x0000_s38921" name="Equation" r:id="rId18" imgW="241195" imgH="203112" progId="Equation.3">
                      <p:embed/>
                    </p:oleObj>
                  </mc:Choice>
                  <mc:Fallback>
                    <p:oleObj name="Equation" r:id="rId18" imgW="241195" imgH="203112" progId="Equation.3">
                      <p:embed/>
                      <p:pic>
                        <p:nvPicPr>
                          <p:cNvPr id="55" name="Object 8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763995" y="1811338"/>
                            <a:ext cx="319088" cy="268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TextBox 57"/>
              <p:cNvSpPr txBox="1"/>
              <p:nvPr/>
            </p:nvSpPr>
            <p:spPr>
              <a:xfrm>
                <a:off x="2598046" y="1416919"/>
                <a:ext cx="832151" cy="461665"/>
              </a:xfrm>
              <a:prstGeom prst="rect">
                <a:avLst/>
              </a:prstGeom>
              <a:noFill/>
            </p:spPr>
            <p:txBody>
              <a:bodyPr wrap="none" rtlCol="0">
                <a:spAutoFit/>
              </a:bodyPr>
              <a:lstStyle/>
              <a:p>
                <a:r>
                  <a:rPr lang="en-SG" sz="2400" b="1" dirty="0">
                    <a:solidFill>
                      <a:srgbClr val="FF0000"/>
                    </a:solidFill>
                  </a:rPr>
                  <a:t>F.B.D</a:t>
                </a:r>
              </a:p>
            </p:txBody>
          </p:sp>
          <p:sp>
            <p:nvSpPr>
              <p:cNvPr id="4" name="Rectangle 3"/>
              <p:cNvSpPr/>
              <p:nvPr/>
            </p:nvSpPr>
            <p:spPr>
              <a:xfrm>
                <a:off x="4951195" y="2786856"/>
                <a:ext cx="314510" cy="369332"/>
              </a:xfrm>
              <a:prstGeom prst="rect">
                <a:avLst/>
              </a:prstGeom>
            </p:spPr>
            <p:txBody>
              <a:bodyPr wrap="none">
                <a:spAutoFit/>
              </a:bodyPr>
              <a:lstStyle/>
              <a:p>
                <a:r>
                  <a:rPr lang="en-US" altLang="en-US" b="1" dirty="0"/>
                  <a:t>B</a:t>
                </a:r>
                <a:endParaRPr lang="en-SG" b="1" dirty="0"/>
              </a:p>
            </p:txBody>
          </p:sp>
          <p:sp>
            <p:nvSpPr>
              <p:cNvPr id="60" name="Rectangle 59"/>
              <p:cNvSpPr/>
              <p:nvPr/>
            </p:nvSpPr>
            <p:spPr>
              <a:xfrm>
                <a:off x="2884777" y="2043670"/>
                <a:ext cx="330540" cy="369332"/>
              </a:xfrm>
              <a:prstGeom prst="rect">
                <a:avLst/>
              </a:prstGeom>
            </p:spPr>
            <p:txBody>
              <a:bodyPr wrap="none">
                <a:spAutoFit/>
              </a:bodyPr>
              <a:lstStyle/>
              <a:p>
                <a:r>
                  <a:rPr lang="en-US" altLang="en-US" dirty="0"/>
                  <a:t>G</a:t>
                </a:r>
                <a:endParaRPr lang="en-SG" dirty="0"/>
              </a:p>
            </p:txBody>
          </p:sp>
          <p:sp>
            <p:nvSpPr>
              <p:cNvPr id="61" name="Rectangle 60"/>
              <p:cNvSpPr/>
              <p:nvPr/>
            </p:nvSpPr>
            <p:spPr>
              <a:xfrm>
                <a:off x="5741600" y="2348257"/>
                <a:ext cx="330540" cy="369332"/>
              </a:xfrm>
              <a:prstGeom prst="rect">
                <a:avLst/>
              </a:prstGeom>
            </p:spPr>
            <p:txBody>
              <a:bodyPr wrap="square">
                <a:spAutoFit/>
              </a:bodyPr>
              <a:lstStyle/>
              <a:p>
                <a:r>
                  <a:rPr lang="en-US" altLang="en-US" dirty="0"/>
                  <a:t>G</a:t>
                </a:r>
                <a:endParaRPr lang="en-SG" dirty="0"/>
              </a:p>
            </p:txBody>
          </p:sp>
        </p:grpSp>
      </p:grpSp>
      <p:grpSp>
        <p:nvGrpSpPr>
          <p:cNvPr id="63" name="Group 62"/>
          <p:cNvGrpSpPr/>
          <p:nvPr/>
        </p:nvGrpSpPr>
        <p:grpSpPr>
          <a:xfrm>
            <a:off x="330607" y="3624264"/>
            <a:ext cx="8780799" cy="2682875"/>
            <a:chOff x="647482" y="3570288"/>
            <a:chExt cx="8780799" cy="2682875"/>
          </a:xfrm>
        </p:grpSpPr>
        <p:sp>
          <p:nvSpPr>
            <p:cNvPr id="9" name="Text Box 9"/>
            <p:cNvSpPr txBox="1">
              <a:spLocks noChangeArrowheads="1"/>
            </p:cNvSpPr>
            <p:nvPr/>
          </p:nvSpPr>
          <p:spPr bwMode="auto">
            <a:xfrm>
              <a:off x="647482" y="4751387"/>
              <a:ext cx="7518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mc:AlternateContent xmlns:mc="http://schemas.openxmlformats.org/markup-compatibility/2006" xmlns:a14="http://schemas.microsoft.com/office/drawing/2010/main">
          <mc:Choice Requires="a14">
            <p:graphicFrame>
              <p:nvGraphicFramePr>
                <p:cNvPr id="12" name="Object 7"/>
                <p:cNvGraphicFramePr>
                  <a:graphicFrameLocks noChangeAspect="1"/>
                </p:cNvGraphicFramePr>
                <p:nvPr>
                  <p:extLst/>
                </p:nvPr>
              </p:nvGraphicFramePr>
              <p:xfrm>
                <a:off x="1304707" y="3570288"/>
                <a:ext cx="6637338" cy="2682875"/>
              </p:xfrm>
              <a:graphic>
                <a:graphicData uri="http://schemas.openxmlformats.org/presentationml/2006/ole">
                  <mc:AlternateContent>
                    <mc:Choice xmlns:v="urn:schemas-microsoft-com:vml" Requires="v">
                      <p:oleObj spid="_x0000_s38922" name="公式" r:id="rId19" imgW="6095880" imgH="2463480" progId="Equation.3">
                        <p:embed/>
                      </p:oleObj>
                    </mc:Choice>
                    <mc:Fallback>
                      <p:oleObj name="公式" r:id="rId19" imgW="6095880" imgH="2463480" progId="Equation.3">
                        <p:embed/>
                        <p:pic>
                          <p:nvPicPr>
                            <p:cNvPr id="12" name="Object 7"/>
                            <p:cNvPicPr>
                              <a:picLocks noChangeAspect="1" noChangeArrowheads="1"/>
                            </p:cNvPicPr>
                            <p:nvPr/>
                          </p:nvPicPr>
                          <p:blipFill>
                            <a:blip r:embed="rId20"/>
                            <a:srcRect/>
                            <a:stretch>
                              <a:fillRect/>
                            </a:stretch>
                          </p:blipFill>
                          <p:spPr bwMode="auto">
                            <a:xfrm>
                              <a:off x="1304707" y="3570288"/>
                              <a:ext cx="6637338" cy="2682875"/>
                            </a:xfrm>
                            <a:prstGeom prst="rect">
                              <a:avLst/>
                            </a:prstGeom>
                            <a:noFill/>
                            <a:ln>
                              <a:noFill/>
                            </a:ln>
                            <a:effectLst/>
                            <a:extLst/>
                          </p:spPr>
                        </p:pic>
                      </p:oleObj>
                    </mc:Fallback>
                  </mc:AlternateContent>
                </a:graphicData>
              </a:graphic>
            </p:graphicFrame>
          </mc:Choice>
          <mc:Fallback xmlns="">
            <p:graphicFrame>
              <p:nvGraphicFramePr>
                <p:cNvPr id="12" name="Object 7"/>
                <p:cNvGraphicFramePr>
                  <a:graphicFrameLocks noChangeAspect="1"/>
                </p:cNvGraphicFramePr>
                <p:nvPr>
                  <p:extLst>
                    <p:ext uri="{D42A27DB-BD31-4B8C-83A1-F6EECF244321}">
                      <p14:modId xmlns:p14="http://schemas.microsoft.com/office/powerpoint/2010/main" val="186476504"/>
                    </p:ext>
                  </p:extLst>
                </p:nvPr>
              </p:nvGraphicFramePr>
              <p:xfrm>
                <a:off x="1304707" y="3570288"/>
                <a:ext cx="6637338" cy="2682875"/>
              </p:xfrm>
              <a:graphic>
                <a:graphicData uri="http://schemas.openxmlformats.org/presentationml/2006/ole">
                  <mc:AlternateContent>
                    <mc:Choice xmlns:v="urn:schemas-microsoft-com:vml" Requires="v">
                      <p:oleObj spid="_x0000_s49692" name="公式" r:id="rId21" imgW="6095880" imgH="2463480" progId="Equation.3">
                        <p:embed/>
                      </p:oleObj>
                    </mc:Choice>
                    <mc:Fallback>
                      <p:oleObj name="公式" r:id="rId21" imgW="6095880" imgH="2463480" progId="Equation.3">
                        <p:embed/>
                        <p:pic>
                          <p:nvPicPr>
                            <p:cNvPr id="23560" name="Object 7"/>
                            <p:cNvPicPr>
                              <a:picLocks noChangeAspect="1" noChangeArrowheads="1"/>
                            </p:cNvPicPr>
                            <p:nvPr/>
                          </p:nvPicPr>
                          <p:blipFill>
                            <a:blip r:embed="rId22"/>
                            <a:srcRect/>
                            <a:stretch>
                              <a:fillRect/>
                            </a:stretch>
                          </p:blipFill>
                          <p:spPr bwMode="auto">
                            <a:xfrm>
                              <a:off x="1304707" y="3570288"/>
                              <a:ext cx="6637338" cy="2682875"/>
                            </a:xfrm>
                            <a:prstGeom prst="rect">
                              <a:avLst/>
                            </a:prstGeom>
                            <a:noFill/>
                            <a:ln>
                              <a:noFill/>
                            </a:ln>
                            <a:effectLst/>
                            <a:extLst/>
                          </p:spPr>
                        </p:pic>
                      </p:oleObj>
                    </mc:Fallback>
                  </mc:AlternateContent>
                </a:graphicData>
              </a:graphic>
            </p:graphicFrame>
          </mc:Fallback>
        </mc:AlternateContent>
        <p:sp>
          <p:nvSpPr>
            <p:cNvPr id="13" name="Text Box 8"/>
            <p:cNvSpPr txBox="1">
              <a:spLocks noChangeArrowheads="1"/>
            </p:cNvSpPr>
            <p:nvPr/>
          </p:nvSpPr>
          <p:spPr bwMode="auto">
            <a:xfrm>
              <a:off x="777657" y="4822825"/>
              <a:ext cx="6764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sp>
          <p:nvSpPr>
            <p:cNvPr id="36" name="Line 68"/>
            <p:cNvSpPr>
              <a:spLocks noChangeShapeType="1"/>
            </p:cNvSpPr>
            <p:nvPr/>
          </p:nvSpPr>
          <p:spPr bwMode="auto">
            <a:xfrm>
              <a:off x="1514257" y="4010025"/>
              <a:ext cx="0" cy="558800"/>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37" name="Line 69"/>
            <p:cNvSpPr>
              <a:spLocks noChangeShapeType="1"/>
            </p:cNvSpPr>
            <p:nvPr/>
          </p:nvSpPr>
          <p:spPr bwMode="auto">
            <a:xfrm flipV="1">
              <a:off x="1514257" y="4021138"/>
              <a:ext cx="204788" cy="549275"/>
            </a:xfrm>
            <a:prstGeom prst="line">
              <a:avLst/>
            </a:prstGeom>
            <a:noFill/>
            <a:ln w="2857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38" name="Text Box 70"/>
            <p:cNvSpPr txBox="1">
              <a:spLocks noChangeArrowheads="1"/>
            </p:cNvSpPr>
            <p:nvPr/>
          </p:nvSpPr>
          <p:spPr bwMode="auto">
            <a:xfrm>
              <a:off x="1642845" y="3956050"/>
              <a:ext cx="247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a:t>t</a:t>
              </a:r>
            </a:p>
          </p:txBody>
        </p:sp>
        <mc:AlternateContent xmlns:mc="http://schemas.openxmlformats.org/markup-compatibility/2006" xmlns:a14="http://schemas.microsoft.com/office/drawing/2010/main">
          <mc:Choice Requires="a14">
            <p:graphicFrame>
              <p:nvGraphicFramePr>
                <p:cNvPr id="39" name="Object 71"/>
                <p:cNvGraphicFramePr>
                  <a:graphicFrameLocks noChangeAspect="1"/>
                </p:cNvGraphicFramePr>
                <p:nvPr>
                  <p:extLst/>
                </p:nvPr>
              </p:nvGraphicFramePr>
              <p:xfrm>
                <a:off x="1203107" y="4035425"/>
                <a:ext cx="288925" cy="230188"/>
              </p:xfrm>
              <a:graphic>
                <a:graphicData uri="http://schemas.openxmlformats.org/presentationml/2006/ole">
                  <mc:AlternateContent>
                    <mc:Choice xmlns:v="urn:schemas-microsoft-com:vml" Requires="v">
                      <p:oleObj spid="_x0000_s38923" name="Equation" r:id="rId23" imgW="253780" imgH="203024" progId="Equation.3">
                        <p:embed/>
                      </p:oleObj>
                    </mc:Choice>
                    <mc:Fallback>
                      <p:oleObj name="Equation" r:id="rId23" imgW="253780" imgH="203024" progId="Equation.3">
                        <p:embed/>
                        <p:pic>
                          <p:nvPicPr>
                            <p:cNvPr id="39" name="Object 71"/>
                            <p:cNvPicPr>
                              <a:picLocks noChangeAspect="1" noChangeArrowheads="1"/>
                            </p:cNvPicPr>
                            <p:nvPr/>
                          </p:nvPicPr>
                          <p:blipFill>
                            <a:blip r:embed="rId24">
                              <a:extLst>
                                <a:ext uri="{28A0092B-C50C-407E-A947-70E740481C1C}">
                                  <a14:useLocalDpi val="0"/>
                                </a:ext>
                              </a:extLst>
                            </a:blip>
                            <a:srcRect/>
                            <a:stretch>
                              <a:fillRect/>
                            </a:stretch>
                          </p:blipFill>
                          <p:spPr bwMode="auto">
                            <a:xfrm>
                              <a:off x="1203107" y="4035425"/>
                              <a:ext cx="288925" cy="2301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39" name="Object 71"/>
                <p:cNvGraphicFramePr>
                  <a:graphicFrameLocks noChangeAspect="1"/>
                </p:cNvGraphicFramePr>
                <p:nvPr>
                  <p:extLst>
                    <p:ext uri="{D42A27DB-BD31-4B8C-83A1-F6EECF244321}">
                      <p14:modId xmlns:p14="http://schemas.microsoft.com/office/powerpoint/2010/main" val="1956836879"/>
                    </p:ext>
                  </p:extLst>
                </p:nvPr>
              </p:nvGraphicFramePr>
              <p:xfrm>
                <a:off x="1203107" y="4035425"/>
                <a:ext cx="288925" cy="230188"/>
              </p:xfrm>
              <a:graphic>
                <a:graphicData uri="http://schemas.openxmlformats.org/presentationml/2006/ole">
                  <mc:AlternateContent>
                    <mc:Choice xmlns:v="urn:schemas-microsoft-com:vml" Requires="v">
                      <p:oleObj spid="_x0000_s49693" name="Equation" r:id="rId25" imgW="253780" imgH="203024" progId="Equation.3">
                        <p:embed/>
                      </p:oleObj>
                    </mc:Choice>
                    <mc:Fallback>
                      <p:oleObj name="Equation" r:id="rId25" imgW="253780" imgH="203024" progId="Equation.3">
                        <p:embed/>
                        <p:pic>
                          <p:nvPicPr>
                            <p:cNvPr id="23587" name="Object 7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203107" y="4035425"/>
                              <a:ext cx="288925"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42" name="Freeform 74"/>
            <p:cNvSpPr>
              <a:spLocks/>
            </p:cNvSpPr>
            <p:nvPr/>
          </p:nvSpPr>
          <p:spPr bwMode="auto">
            <a:xfrm>
              <a:off x="1517432" y="4268788"/>
              <a:ext cx="85725" cy="11113"/>
            </a:xfrm>
            <a:custGeom>
              <a:avLst/>
              <a:gdLst>
                <a:gd name="T0" fmla="*/ 0 w 54"/>
                <a:gd name="T1" fmla="*/ 0 h 7"/>
                <a:gd name="T2" fmla="*/ 54 w 54"/>
                <a:gd name="T3" fmla="*/ 7 h 7"/>
                <a:gd name="T4" fmla="*/ 0 60000 65536"/>
                <a:gd name="T5" fmla="*/ 0 60000 65536"/>
                <a:gd name="T6" fmla="*/ 0 w 54"/>
                <a:gd name="T7" fmla="*/ 0 h 7"/>
                <a:gd name="T8" fmla="*/ 54 w 54"/>
                <a:gd name="T9" fmla="*/ 7 h 7"/>
              </a:gdLst>
              <a:ahLst/>
              <a:cxnLst>
                <a:cxn ang="T4">
                  <a:pos x="T0" y="T1"/>
                </a:cxn>
                <a:cxn ang="T5">
                  <a:pos x="T2" y="T3"/>
                </a:cxn>
              </a:cxnLst>
              <a:rect l="T6" t="T7" r="T8" b="T9"/>
              <a:pathLst>
                <a:path w="54" h="7">
                  <a:moveTo>
                    <a:pt x="0" y="0"/>
                  </a:moveTo>
                  <a:cubicBezTo>
                    <a:pt x="21" y="2"/>
                    <a:pt x="42" y="5"/>
                    <a:pt x="54" y="7"/>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56" name="Arc 89"/>
            <p:cNvSpPr>
              <a:spLocks/>
            </p:cNvSpPr>
            <p:nvPr/>
          </p:nvSpPr>
          <p:spPr bwMode="auto">
            <a:xfrm flipV="1">
              <a:off x="1134845" y="5064125"/>
              <a:ext cx="217488" cy="301625"/>
            </a:xfrm>
            <a:custGeom>
              <a:avLst/>
              <a:gdLst>
                <a:gd name="T0" fmla="*/ 0 w 21967"/>
                <a:gd name="T1" fmla="*/ 0 h 43200"/>
                <a:gd name="T2" fmla="*/ 0 w 21967"/>
                <a:gd name="T3" fmla="*/ 0 h 43200"/>
                <a:gd name="T4" fmla="*/ 0 w 21967"/>
                <a:gd name="T5" fmla="*/ 0 h 43200"/>
                <a:gd name="T6" fmla="*/ 0 60000 65536"/>
                <a:gd name="T7" fmla="*/ 0 60000 65536"/>
                <a:gd name="T8" fmla="*/ 0 60000 65536"/>
                <a:gd name="T9" fmla="*/ 0 w 21967"/>
                <a:gd name="T10" fmla="*/ 0 h 43200"/>
                <a:gd name="T11" fmla="*/ 21967 w 21967"/>
                <a:gd name="T12" fmla="*/ 43200 h 43200"/>
              </a:gdLst>
              <a:ahLst/>
              <a:cxnLst>
                <a:cxn ang="T6">
                  <a:pos x="T0" y="T1"/>
                </a:cxn>
                <a:cxn ang="T7">
                  <a:pos x="T2" y="T3"/>
                </a:cxn>
                <a:cxn ang="T8">
                  <a:pos x="T4" y="T5"/>
                </a:cxn>
              </a:cxnLst>
              <a:rect l="T9" t="T10" r="T11" b="T12"/>
              <a:pathLst>
                <a:path w="21967" h="43200" fill="none" extrusionOk="0">
                  <a:moveTo>
                    <a:pt x="366" y="0"/>
                  </a:moveTo>
                  <a:cubicBezTo>
                    <a:pt x="12296" y="0"/>
                    <a:pt x="21967" y="9670"/>
                    <a:pt x="21967" y="21600"/>
                  </a:cubicBezTo>
                  <a:cubicBezTo>
                    <a:pt x="21967" y="33529"/>
                    <a:pt x="12296" y="43200"/>
                    <a:pt x="367" y="43200"/>
                  </a:cubicBezTo>
                  <a:cubicBezTo>
                    <a:pt x="244" y="43200"/>
                    <a:pt x="122" y="43198"/>
                    <a:pt x="0" y="43196"/>
                  </a:cubicBezTo>
                </a:path>
                <a:path w="21967" h="43200" stroke="0" extrusionOk="0">
                  <a:moveTo>
                    <a:pt x="366" y="0"/>
                  </a:moveTo>
                  <a:cubicBezTo>
                    <a:pt x="12296" y="0"/>
                    <a:pt x="21967" y="9670"/>
                    <a:pt x="21967" y="21600"/>
                  </a:cubicBezTo>
                  <a:cubicBezTo>
                    <a:pt x="21967" y="33529"/>
                    <a:pt x="12296" y="43200"/>
                    <a:pt x="367" y="43200"/>
                  </a:cubicBezTo>
                  <a:cubicBezTo>
                    <a:pt x="244" y="43200"/>
                    <a:pt x="122" y="43198"/>
                    <a:pt x="0" y="43196"/>
                  </a:cubicBezTo>
                  <a:lnTo>
                    <a:pt x="367" y="21600"/>
                  </a:lnTo>
                  <a:lnTo>
                    <a:pt x="366" y="0"/>
                  </a:lnTo>
                  <a:close/>
                </a:path>
              </a:pathLst>
            </a:custGeom>
            <a:noFill/>
            <a:ln w="9525">
              <a:solidFill>
                <a:srgbClr val="000000"/>
              </a:solidFill>
              <a:round/>
              <a:headEnd/>
              <a:tailEnd type="arrow"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mc:AlternateContent xmlns:mc="http://schemas.openxmlformats.org/markup-compatibility/2006" xmlns:a14="http://schemas.microsoft.com/office/drawing/2010/main">
          <mc:Choice Requires="a14">
            <p:sp>
              <p:nvSpPr>
                <p:cNvPr id="62" name="TextBox 61"/>
                <p:cNvSpPr txBox="1"/>
                <p:nvPr/>
              </p:nvSpPr>
              <p:spPr>
                <a:xfrm>
                  <a:off x="3442732" y="5080029"/>
                  <a:ext cx="5985549" cy="325345"/>
                </a:xfrm>
                <a:prstGeom prst="rect">
                  <a:avLst/>
                </a:prstGeom>
                <a:noFill/>
              </p:spPr>
              <p:txBody>
                <a:bodyPr wrap="none" lIns="0" tIns="0" rIns="0" bIns="0" rtlCol="0">
                  <a:spAutoFit/>
                </a:bodyPr>
                <a:lstStyle/>
                <a:p>
                  <a:r>
                    <a:rPr lang="en-SG" dirty="0"/>
                    <a:t>Note: </a:t>
                  </a:r>
                  <a14:m>
                    <m:oMath xmlns:m="http://schemas.openxmlformats.org/officeDocument/2006/math">
                      <m:nary>
                        <m:naryPr>
                          <m:chr m:val="∑"/>
                          <m:limLoc m:val="subSup"/>
                          <m:supHide m:val="on"/>
                          <m:ctrlPr>
                            <a:rPr lang="en-SG" i="1" smtClean="0">
                              <a:latin typeface="Cambria Math" panose="02040503050406030204" pitchFamily="18" charset="0"/>
                            </a:rPr>
                          </m:ctrlPr>
                        </m:naryPr>
                        <m:sub>
                          <m:r>
                            <m:rPr>
                              <m:brk m:alnAt="9"/>
                            </m:rPr>
                            <a:rPr lang="en-SG" b="0" i="1" smtClean="0">
                              <a:latin typeface="Cambria Math" panose="02040503050406030204" pitchFamily="18" charset="0"/>
                            </a:rPr>
                            <m:t>𝐸</m:t>
                          </m:r>
                          <m:r>
                            <a:rPr lang="en-SG" b="0" i="1" smtClean="0">
                              <a:latin typeface="Cambria Math" panose="02040503050406030204" pitchFamily="18" charset="0"/>
                            </a:rPr>
                            <m:t>𝐹𝐷</m:t>
                          </m:r>
                        </m:sub>
                        <m:sup/>
                        <m:e>
                          <m:sSub>
                            <m:sSubPr>
                              <m:ctrlPr>
                                <a:rPr lang="en-SG" i="1">
                                  <a:latin typeface="Cambria Math" panose="02040503050406030204" pitchFamily="18" charset="0"/>
                                </a:rPr>
                              </m:ctrlPr>
                            </m:sSubPr>
                            <m:e>
                              <m:bar>
                                <m:barPr>
                                  <m:ctrlPr>
                                    <a:rPr lang="en-SG" i="1">
                                      <a:latin typeface="Cambria Math" panose="02040503050406030204" pitchFamily="18" charset="0"/>
                                    </a:rPr>
                                  </m:ctrlPr>
                                </m:barPr>
                                <m:e>
                                  <m:r>
                                    <a:rPr lang="en-SG" i="1">
                                      <a:latin typeface="Cambria Math" panose="02040503050406030204" pitchFamily="18" charset="0"/>
                                    </a:rPr>
                                    <m:t>𝑀</m:t>
                                  </m:r>
                                </m:e>
                              </m:bar>
                            </m:e>
                            <m:sub>
                              <m:r>
                                <a:rPr lang="en-SG" i="1">
                                  <a:latin typeface="Cambria Math" panose="02040503050406030204" pitchFamily="18" charset="0"/>
                                </a:rPr>
                                <m:t>𝐵</m:t>
                              </m:r>
                            </m:sub>
                          </m:sSub>
                        </m:e>
                      </m:nary>
                      <m:r>
                        <a:rPr lang="en-SG" b="0" i="1" smtClean="0">
                          <a:latin typeface="Cambria Math" panose="02040503050406030204" pitchFamily="18" charset="0"/>
                        </a:rPr>
                        <m:t>=</m:t>
                      </m:r>
                      <m:r>
                        <a:rPr lang="en-SG" b="0" i="1" smtClean="0">
                          <a:latin typeface="Cambria Math" panose="02040503050406030204" pitchFamily="18" charset="0"/>
                        </a:rPr>
                        <m:t>𝑚</m:t>
                      </m:r>
                      <m:sSub>
                        <m:sSubPr>
                          <m:ctrlPr>
                            <a:rPr lang="en-SG" b="0" i="1" smtClean="0">
                              <a:latin typeface="Cambria Math" panose="02040503050406030204" pitchFamily="18" charset="0"/>
                            </a:rPr>
                          </m:ctrlPr>
                        </m:sSubPr>
                        <m:e>
                          <m:bar>
                            <m:barPr>
                              <m:pos m:val="top"/>
                              <m:ctrlPr>
                                <a:rPr lang="en-SG" b="0" i="1" smtClean="0">
                                  <a:latin typeface="Cambria Math" panose="02040503050406030204" pitchFamily="18" charset="0"/>
                                </a:rPr>
                              </m:ctrlPr>
                            </m:barPr>
                            <m:e>
                              <m:r>
                                <a:rPr lang="en-SG" i="1">
                                  <a:latin typeface="Cambria Math" panose="02040503050406030204" pitchFamily="18" charset="0"/>
                                </a:rPr>
                                <m:t>𝑎</m:t>
                              </m:r>
                            </m:e>
                          </m:bar>
                        </m:e>
                        <m:sub>
                          <m:r>
                            <a:rPr lang="en-SG" b="0" i="1" smtClean="0">
                              <a:latin typeface="Cambria Math" panose="02040503050406030204" pitchFamily="18" charset="0"/>
                            </a:rPr>
                            <m:t>𝑛</m:t>
                          </m:r>
                        </m:sub>
                      </m:sSub>
                      <m:r>
                        <a:rPr lang="en-SG" b="0" i="1" smtClean="0">
                          <a:latin typeface="Cambria Math" panose="02040503050406030204" pitchFamily="18" charset="0"/>
                        </a:rPr>
                        <m:t> </m:t>
                      </m:r>
                      <m:r>
                        <a:rPr lang="en-SG" b="0" i="1" smtClean="0">
                          <a:latin typeface="Cambria Math" panose="02040503050406030204" pitchFamily="18" charset="0"/>
                        </a:rPr>
                        <m:t>𝑎𝑏𝑜𝑢𝑡</m:t>
                      </m:r>
                      <m:r>
                        <a:rPr lang="en-SG" b="0" i="1" smtClean="0">
                          <a:latin typeface="Cambria Math" panose="02040503050406030204" pitchFamily="18" charset="0"/>
                        </a:rPr>
                        <m:t> </m:t>
                      </m:r>
                      <m:r>
                        <a:rPr lang="en-SG" b="0" i="1" smtClean="0">
                          <a:latin typeface="Cambria Math" panose="02040503050406030204" pitchFamily="18" charset="0"/>
                        </a:rPr>
                        <m:t>𝐵</m:t>
                      </m:r>
                      <m:r>
                        <a:rPr lang="en-SG" b="0" i="1" smtClean="0">
                          <a:latin typeface="Cambria Math" panose="02040503050406030204" pitchFamily="18" charset="0"/>
                        </a:rPr>
                        <m:t>+</m:t>
                      </m:r>
                      <m:r>
                        <a:rPr lang="en-SG" i="1">
                          <a:latin typeface="Cambria Math" panose="02040503050406030204" pitchFamily="18" charset="0"/>
                        </a:rPr>
                        <m:t>𝑚</m:t>
                      </m:r>
                      <m:sSub>
                        <m:sSubPr>
                          <m:ctrlPr>
                            <a:rPr lang="en-SG" i="1">
                              <a:latin typeface="Cambria Math" panose="02040503050406030204" pitchFamily="18" charset="0"/>
                            </a:rPr>
                          </m:ctrlPr>
                        </m:sSubPr>
                        <m:e>
                          <m:bar>
                            <m:barPr>
                              <m:pos m:val="top"/>
                              <m:ctrlPr>
                                <a:rPr lang="en-SG" i="1">
                                  <a:latin typeface="Cambria Math" panose="02040503050406030204" pitchFamily="18" charset="0"/>
                                </a:rPr>
                              </m:ctrlPr>
                            </m:barPr>
                            <m:e>
                              <m:r>
                                <a:rPr lang="en-SG" i="1">
                                  <a:latin typeface="Cambria Math" panose="02040503050406030204" pitchFamily="18" charset="0"/>
                                </a:rPr>
                                <m:t>𝑎</m:t>
                              </m:r>
                            </m:e>
                          </m:bar>
                        </m:e>
                        <m:sub>
                          <m:r>
                            <a:rPr lang="en-SG" b="0" i="1" smtClean="0">
                              <a:latin typeface="Cambria Math" panose="02040503050406030204" pitchFamily="18" charset="0"/>
                            </a:rPr>
                            <m:t>𝑡</m:t>
                          </m:r>
                        </m:sub>
                      </m:sSub>
                      <m:r>
                        <a:rPr lang="en-SG" i="1">
                          <a:latin typeface="Cambria Math" panose="02040503050406030204" pitchFamily="18" charset="0"/>
                        </a:rPr>
                        <m:t> </m:t>
                      </m:r>
                      <m:r>
                        <a:rPr lang="en-SG" i="1">
                          <a:latin typeface="Cambria Math" panose="02040503050406030204" pitchFamily="18" charset="0"/>
                        </a:rPr>
                        <m:t>𝑎𝑏𝑜𝑢𝑡</m:t>
                      </m:r>
                      <m:r>
                        <a:rPr lang="en-SG" i="1">
                          <a:latin typeface="Cambria Math" panose="02040503050406030204" pitchFamily="18" charset="0"/>
                        </a:rPr>
                        <m:t> </m:t>
                      </m:r>
                      <m:r>
                        <a:rPr lang="en-SG" i="1">
                          <a:latin typeface="Cambria Math" panose="02040503050406030204" pitchFamily="18" charset="0"/>
                        </a:rPr>
                        <m:t>𝐵</m:t>
                      </m:r>
                      <m:r>
                        <a:rPr lang="en-SG" b="0" i="1" smtClean="0">
                          <a:latin typeface="Cambria Math" panose="02040503050406030204" pitchFamily="18" charset="0"/>
                        </a:rPr>
                        <m:t>+</m:t>
                      </m:r>
                      <m:bar>
                        <m:barPr>
                          <m:pos m:val="top"/>
                          <m:ctrlPr>
                            <a:rPr lang="en-SG" b="0" i="1" smtClean="0">
                              <a:latin typeface="Cambria Math" panose="02040503050406030204" pitchFamily="18" charset="0"/>
                            </a:rPr>
                          </m:ctrlPr>
                        </m:barPr>
                        <m:e>
                          <m:r>
                            <a:rPr lang="en-SG" b="0" i="1" smtClean="0">
                              <a:latin typeface="Cambria Math" panose="02040503050406030204" pitchFamily="18" charset="0"/>
                            </a:rPr>
                            <m:t>𝐼</m:t>
                          </m:r>
                        </m:e>
                      </m:bar>
                      <m:r>
                        <a:rPr lang="en-SG" b="0" i="1" smtClean="0">
                          <a:latin typeface="Cambria Math" panose="02040503050406030204" pitchFamily="18" charset="0"/>
                          <a:ea typeface="Cambria Math" panose="02040503050406030204" pitchFamily="18" charset="0"/>
                        </a:rPr>
                        <m:t>𝛼</m:t>
                      </m:r>
                      <m:r>
                        <a:rPr lang="en-SG" b="0" i="1" smtClean="0">
                          <a:latin typeface="Cambria Math" panose="02040503050406030204" pitchFamily="18" charset="0"/>
                          <a:ea typeface="Cambria Math" panose="02040503050406030204" pitchFamily="18" charset="0"/>
                        </a:rPr>
                        <m:t> </m:t>
                      </m:r>
                      <m:r>
                        <a:rPr lang="en-SG" b="0" i="1" smtClean="0">
                          <a:latin typeface="Cambria Math" panose="02040503050406030204" pitchFamily="18" charset="0"/>
                          <a:ea typeface="Cambria Math" panose="02040503050406030204" pitchFamily="18" charset="0"/>
                        </a:rPr>
                        <m:t>𝑎𝑏𝑜𝑢𝑡</m:t>
                      </m:r>
                      <m:r>
                        <a:rPr lang="en-SG" b="0" i="1" smtClean="0">
                          <a:latin typeface="Cambria Math" panose="02040503050406030204" pitchFamily="18" charset="0"/>
                          <a:ea typeface="Cambria Math" panose="02040503050406030204" pitchFamily="18" charset="0"/>
                        </a:rPr>
                        <m:t> </m:t>
                      </m:r>
                      <m:r>
                        <a:rPr lang="en-SG" b="0" i="1" smtClean="0">
                          <a:latin typeface="Cambria Math" panose="02040503050406030204" pitchFamily="18" charset="0"/>
                          <a:ea typeface="Cambria Math" panose="02040503050406030204" pitchFamily="18" charset="0"/>
                        </a:rPr>
                        <m:t>𝐵</m:t>
                      </m:r>
                    </m:oMath>
                  </a14:m>
                  <a:endParaRPr lang="en-SG" dirty="0"/>
                </a:p>
              </p:txBody>
            </p:sp>
          </mc:Choice>
          <mc:Fallback xmlns="">
            <p:sp>
              <p:nvSpPr>
                <p:cNvPr id="62" name="TextBox 61"/>
                <p:cNvSpPr txBox="1">
                  <a:spLocks noRot="1" noChangeAspect="1" noMove="1" noResize="1" noEditPoints="1" noAdjustHandles="1" noChangeArrowheads="1" noChangeShapeType="1" noTextEdit="1"/>
                </p:cNvSpPr>
                <p:nvPr/>
              </p:nvSpPr>
              <p:spPr>
                <a:xfrm>
                  <a:off x="3442732" y="5080029"/>
                  <a:ext cx="5985549" cy="325345"/>
                </a:xfrm>
                <a:prstGeom prst="rect">
                  <a:avLst/>
                </a:prstGeom>
                <a:blipFill>
                  <a:blip r:embed="rId27"/>
                  <a:stretch>
                    <a:fillRect l="-2444" t="-135185" r="-305" b="-220370"/>
                  </a:stretch>
                </a:blipFill>
              </p:spPr>
              <p:txBody>
                <a:bodyPr/>
                <a:lstStyle/>
                <a:p>
                  <a:r>
                    <a:rPr lang="en-SG">
                      <a:noFill/>
                    </a:rPr>
                    <a:t> </a:t>
                  </a:r>
                </a:p>
              </p:txBody>
            </p:sp>
          </mc:Fallback>
        </mc:AlternateContent>
        <p:cxnSp>
          <p:nvCxnSpPr>
            <p:cNvPr id="64" name="Straight Connector 63"/>
            <p:cNvCxnSpPr/>
            <p:nvPr/>
          </p:nvCxnSpPr>
          <p:spPr>
            <a:xfrm flipV="1">
              <a:off x="5386170" y="5080029"/>
              <a:ext cx="277812" cy="396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8309382" y="5080029"/>
              <a:ext cx="277812" cy="396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571846" y="4795908"/>
              <a:ext cx="301686" cy="369332"/>
            </a:xfrm>
            <a:prstGeom prst="rect">
              <a:avLst/>
            </a:prstGeom>
            <a:noFill/>
          </p:spPr>
          <p:txBody>
            <a:bodyPr wrap="none" rtlCol="0">
              <a:spAutoFit/>
            </a:bodyPr>
            <a:lstStyle/>
            <a:p>
              <a:r>
                <a:rPr lang="en-SG" dirty="0"/>
                <a:t>0</a:t>
              </a:r>
            </a:p>
          </p:txBody>
        </p:sp>
        <p:sp>
          <p:nvSpPr>
            <p:cNvPr id="67" name="TextBox 66"/>
            <p:cNvSpPr txBox="1"/>
            <p:nvPr/>
          </p:nvSpPr>
          <p:spPr>
            <a:xfrm>
              <a:off x="8495395" y="4813855"/>
              <a:ext cx="301686" cy="369332"/>
            </a:xfrm>
            <a:prstGeom prst="rect">
              <a:avLst/>
            </a:prstGeom>
            <a:noFill/>
          </p:spPr>
          <p:txBody>
            <a:bodyPr wrap="none" rtlCol="0">
              <a:spAutoFit/>
            </a:bodyPr>
            <a:lstStyle/>
            <a:p>
              <a:r>
                <a:rPr lang="en-SG" dirty="0"/>
                <a:t>0</a:t>
              </a:r>
            </a:p>
          </p:txBody>
        </p:sp>
      </p:grpSp>
      <p:cxnSp>
        <p:nvCxnSpPr>
          <p:cNvPr id="69" name="Straight Connector 68">
            <a:extLst>
              <a:ext uri="{FF2B5EF4-FFF2-40B4-BE49-F238E27FC236}">
                <a16:creationId xmlns:a16="http://schemas.microsoft.com/office/drawing/2014/main" id="{25D86C93-7030-4203-8E2C-EF0542A16E3B}"/>
              </a:ext>
            </a:extLst>
          </p:cNvPr>
          <p:cNvCxnSpPr/>
          <p:nvPr/>
        </p:nvCxnSpPr>
        <p:spPr>
          <a:xfrm flipV="1">
            <a:off x="6720199" y="3155795"/>
            <a:ext cx="291476" cy="296069"/>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9E955948-F60C-436A-868C-4749B26E543C}"/>
              </a:ext>
            </a:extLst>
          </p:cNvPr>
          <p:cNvSpPr txBox="1"/>
          <p:nvPr/>
        </p:nvSpPr>
        <p:spPr>
          <a:xfrm>
            <a:off x="6917754" y="2915375"/>
            <a:ext cx="276038" cy="307777"/>
          </a:xfrm>
          <a:prstGeom prst="rect">
            <a:avLst/>
          </a:prstGeom>
          <a:noFill/>
        </p:spPr>
        <p:txBody>
          <a:bodyPr wrap="none" rtlCol="0">
            <a:spAutoFit/>
          </a:bodyPr>
          <a:lstStyle/>
          <a:p>
            <a:r>
              <a:rPr lang="en-US" sz="1400" dirty="0"/>
              <a:t>0</a:t>
            </a:r>
            <a:endParaRPr lang="en-SG" sz="1400" dirty="0"/>
          </a:p>
        </p:txBody>
      </p:sp>
      <p:sp>
        <p:nvSpPr>
          <p:cNvPr id="72" name="Arc 71">
            <a:extLst>
              <a:ext uri="{FF2B5EF4-FFF2-40B4-BE49-F238E27FC236}">
                <a16:creationId xmlns:a16="http://schemas.microsoft.com/office/drawing/2014/main" id="{6C8C52DB-00B6-49F8-8719-31CB4964296F}"/>
              </a:ext>
            </a:extLst>
          </p:cNvPr>
          <p:cNvSpPr/>
          <p:nvPr/>
        </p:nvSpPr>
        <p:spPr>
          <a:xfrm rot="8886733">
            <a:off x="2860918" y="2443081"/>
            <a:ext cx="178658" cy="16684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73" name="Arc 72">
            <a:extLst>
              <a:ext uri="{FF2B5EF4-FFF2-40B4-BE49-F238E27FC236}">
                <a16:creationId xmlns:a16="http://schemas.microsoft.com/office/drawing/2014/main" id="{455B9563-BA52-42C7-B836-4E18D2EFFBC2}"/>
              </a:ext>
            </a:extLst>
          </p:cNvPr>
          <p:cNvSpPr/>
          <p:nvPr/>
        </p:nvSpPr>
        <p:spPr>
          <a:xfrm rot="19419441">
            <a:off x="5812524" y="2199408"/>
            <a:ext cx="178658" cy="16684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74" name="TextBox 73">
            <a:extLst>
              <a:ext uri="{FF2B5EF4-FFF2-40B4-BE49-F238E27FC236}">
                <a16:creationId xmlns:a16="http://schemas.microsoft.com/office/drawing/2014/main" id="{E1D119B8-A1E4-4131-A92C-B52493B25F8A}"/>
              </a:ext>
            </a:extLst>
          </p:cNvPr>
          <p:cNvSpPr txBox="1"/>
          <p:nvPr/>
        </p:nvSpPr>
        <p:spPr>
          <a:xfrm>
            <a:off x="763995" y="5077383"/>
            <a:ext cx="300082" cy="369332"/>
          </a:xfrm>
          <a:prstGeom prst="rect">
            <a:avLst/>
          </a:prstGeom>
          <a:noFill/>
        </p:spPr>
        <p:txBody>
          <a:bodyPr wrap="none" rtlCol="0">
            <a:spAutoFit/>
          </a:bodyPr>
          <a:lstStyle/>
          <a:p>
            <a:r>
              <a:rPr lang="en-US" dirty="0"/>
              <a:t>+</a:t>
            </a:r>
            <a:endParaRPr lang="en-SG" dirty="0"/>
          </a:p>
        </p:txBody>
      </p:sp>
    </p:spTree>
    <p:extLst>
      <p:ext uri="{BB962C8B-B14F-4D97-AF65-F5344CB8AC3E}">
        <p14:creationId xmlns:p14="http://schemas.microsoft.com/office/powerpoint/2010/main" val="1896090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72</a:t>
            </a:fld>
            <a:endParaRPr lang="en-US" altLang="en-US"/>
          </a:p>
        </p:txBody>
      </p:sp>
      <p:sp>
        <p:nvSpPr>
          <p:cNvPr id="88" name="TextBox 87"/>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4</a:t>
            </a:r>
          </a:p>
        </p:txBody>
      </p:sp>
      <p:pic>
        <p:nvPicPr>
          <p:cNvPr id="3" name="Picture 2">
            <a:extLst>
              <a:ext uri="{FF2B5EF4-FFF2-40B4-BE49-F238E27FC236}">
                <a16:creationId xmlns:a16="http://schemas.microsoft.com/office/drawing/2014/main" id="{E676F7CB-9A01-4DA6-A0C6-E3AEEA6F6EB4}"/>
              </a:ext>
            </a:extLst>
          </p:cNvPr>
          <p:cNvPicPr>
            <a:picLocks noChangeAspect="1"/>
          </p:cNvPicPr>
          <p:nvPr/>
        </p:nvPicPr>
        <p:blipFill>
          <a:blip r:embed="rId3"/>
          <a:stretch>
            <a:fillRect/>
          </a:stretch>
        </p:blipFill>
        <p:spPr>
          <a:xfrm>
            <a:off x="652736" y="934032"/>
            <a:ext cx="1895000" cy="2116222"/>
          </a:xfrm>
          <a:prstGeom prst="rect">
            <a:avLst/>
          </a:prstGeom>
        </p:spPr>
      </p:pic>
      <p:sp>
        <p:nvSpPr>
          <p:cNvPr id="4" name="TextBox 3">
            <a:extLst>
              <a:ext uri="{FF2B5EF4-FFF2-40B4-BE49-F238E27FC236}">
                <a16:creationId xmlns:a16="http://schemas.microsoft.com/office/drawing/2014/main" id="{DA2688C4-C593-450A-94F1-B52ED07031F1}"/>
              </a:ext>
            </a:extLst>
          </p:cNvPr>
          <p:cNvSpPr txBox="1"/>
          <p:nvPr/>
        </p:nvSpPr>
        <p:spPr>
          <a:xfrm>
            <a:off x="1600236" y="715488"/>
            <a:ext cx="702436" cy="276999"/>
          </a:xfrm>
          <a:prstGeom prst="rect">
            <a:avLst/>
          </a:prstGeom>
          <a:noFill/>
        </p:spPr>
        <p:txBody>
          <a:bodyPr wrap="none" rtlCol="0">
            <a:spAutoFit/>
          </a:bodyPr>
          <a:lstStyle/>
          <a:p>
            <a:r>
              <a:rPr lang="en-US" sz="1200" dirty="0"/>
              <a:t>250 mm</a:t>
            </a:r>
            <a:endParaRPr lang="en-SG" sz="1200" dirty="0"/>
          </a:p>
        </p:txBody>
      </p:sp>
      <p:sp>
        <p:nvSpPr>
          <p:cNvPr id="9" name="TextBox 8">
            <a:extLst>
              <a:ext uri="{FF2B5EF4-FFF2-40B4-BE49-F238E27FC236}">
                <a16:creationId xmlns:a16="http://schemas.microsoft.com/office/drawing/2014/main" id="{5DC42EC0-4586-4A4B-94AE-42C91D18C478}"/>
              </a:ext>
            </a:extLst>
          </p:cNvPr>
          <p:cNvSpPr txBox="1"/>
          <p:nvPr/>
        </p:nvSpPr>
        <p:spPr>
          <a:xfrm>
            <a:off x="384814" y="1749805"/>
            <a:ext cx="702436" cy="276999"/>
          </a:xfrm>
          <a:prstGeom prst="rect">
            <a:avLst/>
          </a:prstGeom>
          <a:solidFill>
            <a:srgbClr val="F4F2E5"/>
          </a:solidFill>
        </p:spPr>
        <p:txBody>
          <a:bodyPr wrap="none" rtlCol="0">
            <a:spAutoFit/>
          </a:bodyPr>
          <a:lstStyle/>
          <a:p>
            <a:r>
              <a:rPr lang="en-US" sz="1200" dirty="0"/>
              <a:t>150 mm</a:t>
            </a:r>
            <a:endParaRPr lang="en-SG" sz="1200" dirty="0"/>
          </a:p>
        </p:txBody>
      </p:sp>
      <p:sp>
        <p:nvSpPr>
          <p:cNvPr id="10" name="TextBox 9">
            <a:extLst>
              <a:ext uri="{FF2B5EF4-FFF2-40B4-BE49-F238E27FC236}">
                <a16:creationId xmlns:a16="http://schemas.microsoft.com/office/drawing/2014/main" id="{959038B1-4C07-4A41-AFB3-3F629C58935B}"/>
              </a:ext>
            </a:extLst>
          </p:cNvPr>
          <p:cNvSpPr txBox="1"/>
          <p:nvPr/>
        </p:nvSpPr>
        <p:spPr>
          <a:xfrm>
            <a:off x="1137734" y="3050254"/>
            <a:ext cx="441146" cy="276999"/>
          </a:xfrm>
          <a:prstGeom prst="rect">
            <a:avLst/>
          </a:prstGeom>
          <a:noFill/>
        </p:spPr>
        <p:txBody>
          <a:bodyPr wrap="none" rtlCol="0">
            <a:spAutoFit/>
          </a:bodyPr>
          <a:lstStyle/>
          <a:p>
            <a:r>
              <a:rPr lang="en-US" sz="1200" dirty="0"/>
              <a:t>5 kg</a:t>
            </a:r>
            <a:endParaRPr lang="en-SG" sz="1200" dirty="0"/>
          </a:p>
        </p:txBody>
      </p:sp>
      <p:sp>
        <p:nvSpPr>
          <p:cNvPr id="11" name="TextBox 10">
            <a:extLst>
              <a:ext uri="{FF2B5EF4-FFF2-40B4-BE49-F238E27FC236}">
                <a16:creationId xmlns:a16="http://schemas.microsoft.com/office/drawing/2014/main" id="{D4351F88-C2C0-4EC2-875A-9833E2B31BDD}"/>
              </a:ext>
            </a:extLst>
          </p:cNvPr>
          <p:cNvSpPr txBox="1"/>
          <p:nvPr/>
        </p:nvSpPr>
        <p:spPr>
          <a:xfrm>
            <a:off x="1970266" y="2773255"/>
            <a:ext cx="558166" cy="276999"/>
          </a:xfrm>
          <a:prstGeom prst="rect">
            <a:avLst/>
          </a:prstGeom>
          <a:solidFill>
            <a:srgbClr val="F4F2E5"/>
          </a:solidFill>
        </p:spPr>
        <p:txBody>
          <a:bodyPr wrap="none" rtlCol="0">
            <a:spAutoFit/>
          </a:bodyPr>
          <a:lstStyle/>
          <a:p>
            <a:r>
              <a:rPr lang="en-US" sz="1200" dirty="0"/>
              <a:t>2.5 kg</a:t>
            </a:r>
            <a:endParaRPr lang="en-SG" sz="1200" dirty="0"/>
          </a:p>
        </p:txBody>
      </p:sp>
      <p:sp>
        <p:nvSpPr>
          <p:cNvPr id="7" name="TextBox 6">
            <a:extLst>
              <a:ext uri="{FF2B5EF4-FFF2-40B4-BE49-F238E27FC236}">
                <a16:creationId xmlns:a16="http://schemas.microsoft.com/office/drawing/2014/main" id="{7B64D8C5-DA0E-4C83-848E-2EF24BEAD379}"/>
              </a:ext>
            </a:extLst>
          </p:cNvPr>
          <p:cNvSpPr txBox="1"/>
          <p:nvPr/>
        </p:nvSpPr>
        <p:spPr>
          <a:xfrm>
            <a:off x="3387377" y="999068"/>
            <a:ext cx="5648563" cy="1200329"/>
          </a:xfrm>
          <a:prstGeom prst="rect">
            <a:avLst/>
          </a:prstGeom>
          <a:noFill/>
        </p:spPr>
        <p:txBody>
          <a:bodyPr wrap="square" rtlCol="0">
            <a:spAutoFit/>
          </a:bodyPr>
          <a:lstStyle/>
          <a:p>
            <a:r>
              <a:rPr lang="en-US" dirty="0"/>
              <a:t>A pulley of mass 6 kg and having a </a:t>
            </a:r>
            <a:r>
              <a:rPr lang="en-US" b="1" dirty="0"/>
              <a:t>radius of gyration </a:t>
            </a:r>
            <a:r>
              <a:rPr lang="en-US" dirty="0"/>
              <a:t>of 200 mm is connected to two blocks as shown. Assuming no axle friction, determine the angular acceleration of the pulley and the linear acceleration of each block.</a:t>
            </a:r>
            <a:endParaRPr lang="en-SG" dirty="0"/>
          </a:p>
        </p:txBody>
      </p:sp>
      <p:pic>
        <p:nvPicPr>
          <p:cNvPr id="12" name="Picture 11">
            <a:extLst>
              <a:ext uri="{FF2B5EF4-FFF2-40B4-BE49-F238E27FC236}">
                <a16:creationId xmlns:a16="http://schemas.microsoft.com/office/drawing/2014/main" id="{DEC1B8FD-9DBC-4593-8046-27EB3F4C0EF4}"/>
              </a:ext>
            </a:extLst>
          </p:cNvPr>
          <p:cNvPicPr>
            <a:picLocks noChangeAspect="1"/>
          </p:cNvPicPr>
          <p:nvPr/>
        </p:nvPicPr>
        <p:blipFill>
          <a:blip r:embed="rId4"/>
          <a:stretch>
            <a:fillRect/>
          </a:stretch>
        </p:blipFill>
        <p:spPr>
          <a:xfrm>
            <a:off x="844510" y="3429000"/>
            <a:ext cx="1759809" cy="2873932"/>
          </a:xfrm>
          <a:prstGeom prst="rect">
            <a:avLst/>
          </a:prstGeom>
        </p:spPr>
      </p:pic>
      <p:sp>
        <p:nvSpPr>
          <p:cNvPr id="13" name="TextBox 12">
            <a:extLst>
              <a:ext uri="{FF2B5EF4-FFF2-40B4-BE49-F238E27FC236}">
                <a16:creationId xmlns:a16="http://schemas.microsoft.com/office/drawing/2014/main" id="{F52674BE-AD75-4AFB-8ABB-A128227E6C50}"/>
              </a:ext>
            </a:extLst>
          </p:cNvPr>
          <p:cNvSpPr txBox="1"/>
          <p:nvPr/>
        </p:nvSpPr>
        <p:spPr>
          <a:xfrm>
            <a:off x="3433095" y="2747247"/>
            <a:ext cx="1043876" cy="369332"/>
          </a:xfrm>
          <a:prstGeom prst="rect">
            <a:avLst/>
          </a:prstGeom>
          <a:noFill/>
        </p:spPr>
        <p:txBody>
          <a:bodyPr wrap="none" rtlCol="0">
            <a:spAutoFit/>
          </a:bodyPr>
          <a:lstStyle/>
          <a:p>
            <a:r>
              <a:rPr lang="en-US" b="1" u="sng" dirty="0"/>
              <a:t>Solution:</a:t>
            </a:r>
            <a:endParaRPr lang="en-SG" b="1" u="sng" dirty="0"/>
          </a:p>
        </p:txBody>
      </p:sp>
      <p:sp>
        <p:nvSpPr>
          <p:cNvPr id="15" name="TextBox 14">
            <a:extLst>
              <a:ext uri="{FF2B5EF4-FFF2-40B4-BE49-F238E27FC236}">
                <a16:creationId xmlns:a16="http://schemas.microsoft.com/office/drawing/2014/main" id="{76C6AD89-A3E2-4E86-90B7-95E506EDF7C3}"/>
              </a:ext>
            </a:extLst>
          </p:cNvPr>
          <p:cNvSpPr txBox="1"/>
          <p:nvPr/>
        </p:nvSpPr>
        <p:spPr>
          <a:xfrm flipH="1">
            <a:off x="3387377" y="3327253"/>
            <a:ext cx="6251924" cy="2308324"/>
          </a:xfrm>
          <a:prstGeom prst="rect">
            <a:avLst/>
          </a:prstGeom>
          <a:noFill/>
        </p:spPr>
        <p:txBody>
          <a:bodyPr wrap="square" rtlCol="0">
            <a:spAutoFit/>
          </a:bodyPr>
          <a:lstStyle/>
          <a:p>
            <a:r>
              <a:rPr lang="en-US" b="1" dirty="0">
                <a:solidFill>
                  <a:schemeClr val="accent1">
                    <a:lumMod val="75000"/>
                  </a:schemeClr>
                </a:solidFill>
              </a:rPr>
              <a:t>Sense of Motion. </a:t>
            </a:r>
          </a:p>
          <a:p>
            <a:r>
              <a:rPr lang="en-US" dirty="0"/>
              <a:t>Although an arbitrary sense of motion can be assumed (since no friction forces are involved) and later checked by the sign of the  answer, we may prefer to determine the actual sense of rotation of the pulley first as shown.</a:t>
            </a:r>
          </a:p>
          <a:p>
            <a:r>
              <a:rPr lang="en-US" dirty="0"/>
              <a:t>The weight of block </a:t>
            </a:r>
            <a:r>
              <a:rPr lang="en-US" i="1" dirty="0"/>
              <a:t>B,</a:t>
            </a:r>
            <a:r>
              <a:rPr lang="en-US" dirty="0"/>
              <a:t> required to maintain the equilibrium of the pulley when it is acted upon by the 2.5-kg block </a:t>
            </a:r>
            <a:r>
              <a:rPr lang="en-US" i="1" dirty="0"/>
              <a:t>A,</a:t>
            </a:r>
            <a:r>
              <a:rPr lang="en-US" dirty="0"/>
              <a:t> is first determined. We check the moment about </a:t>
            </a:r>
            <a:r>
              <a:rPr lang="en-US" i="1" dirty="0"/>
              <a:t>G</a:t>
            </a:r>
            <a:endParaRPr lang="en-SG" i="1"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52A51C5-4E58-4194-8942-397FAAE1BA64}"/>
                  </a:ext>
                </a:extLst>
              </p:cNvPr>
              <p:cNvSpPr txBox="1"/>
              <p:nvPr/>
            </p:nvSpPr>
            <p:spPr>
              <a:xfrm>
                <a:off x="3468682" y="5635577"/>
                <a:ext cx="576273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𝐵</m:t>
                          </m:r>
                        </m:sub>
                      </m:sSub>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150 </m:t>
                          </m:r>
                          <m:r>
                            <a:rPr lang="en-US" b="0" i="1" smtClean="0">
                              <a:latin typeface="Cambria Math" panose="02040503050406030204" pitchFamily="18" charset="0"/>
                            </a:rPr>
                            <m:t>𝑚𝑚</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2.5 </m:t>
                          </m:r>
                          <m:r>
                            <a:rPr lang="en-US" b="0" i="1" smtClean="0">
                              <a:latin typeface="Cambria Math" panose="02040503050406030204" pitchFamily="18" charset="0"/>
                            </a:rPr>
                            <m:t>𝑘𝑔</m:t>
                          </m:r>
                        </m:e>
                      </m:d>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250 </m:t>
                          </m:r>
                          <m:r>
                            <a:rPr lang="en-US" b="0" i="1" smtClean="0">
                              <a:latin typeface="Cambria Math" panose="02040503050406030204" pitchFamily="18" charset="0"/>
                            </a:rPr>
                            <m:t>𝑚𝑚</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SG"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𝐵</m:t>
                          </m:r>
                        </m:sub>
                      </m:sSub>
                      <m:r>
                        <a:rPr lang="en-US" b="0" i="1" smtClean="0">
                          <a:latin typeface="Cambria Math" panose="02040503050406030204" pitchFamily="18" charset="0"/>
                        </a:rPr>
                        <m:t>=4.167 </m:t>
                      </m:r>
                      <m:r>
                        <a:rPr lang="en-US" b="0" i="1" smtClean="0">
                          <a:latin typeface="Cambria Math" panose="02040503050406030204" pitchFamily="18" charset="0"/>
                        </a:rPr>
                        <m:t>𝑘𝑔</m:t>
                      </m:r>
                    </m:oMath>
                  </m:oMathPara>
                </a14:m>
                <a:endParaRPr lang="en-SG" dirty="0"/>
              </a:p>
            </p:txBody>
          </p:sp>
        </mc:Choice>
        <mc:Fallback xmlns="">
          <p:sp>
            <p:nvSpPr>
              <p:cNvPr id="16" name="TextBox 15">
                <a:extLst>
                  <a:ext uri="{FF2B5EF4-FFF2-40B4-BE49-F238E27FC236}">
                    <a16:creationId xmlns:a16="http://schemas.microsoft.com/office/drawing/2014/main" id="{452A51C5-4E58-4194-8942-397FAAE1BA64}"/>
                  </a:ext>
                </a:extLst>
              </p:cNvPr>
              <p:cNvSpPr txBox="1">
                <a:spLocks noRot="1" noChangeAspect="1" noMove="1" noResize="1" noEditPoints="1" noAdjustHandles="1" noChangeArrowheads="1" noChangeShapeType="1" noTextEdit="1"/>
              </p:cNvSpPr>
              <p:nvPr/>
            </p:nvSpPr>
            <p:spPr>
              <a:xfrm>
                <a:off x="3468682" y="5635577"/>
                <a:ext cx="5762731" cy="276999"/>
              </a:xfrm>
              <a:prstGeom prst="rect">
                <a:avLst/>
              </a:prstGeom>
              <a:blipFill>
                <a:blip r:embed="rId5"/>
                <a:stretch>
                  <a:fillRect l="-106" t="-2174" r="-1058" b="-32609"/>
                </a:stretch>
              </a:blipFill>
            </p:spPr>
            <p:txBody>
              <a:bodyPr/>
              <a:lstStyle/>
              <a:p>
                <a:r>
                  <a:rPr lang="en-SG">
                    <a:noFill/>
                  </a:rPr>
                  <a:t> </a:t>
                </a:r>
              </a:p>
            </p:txBody>
          </p:sp>
        </mc:Fallback>
      </mc:AlternateContent>
      <p:sp>
        <p:nvSpPr>
          <p:cNvPr id="17" name="Rectangle 16">
            <a:extLst>
              <a:ext uri="{FF2B5EF4-FFF2-40B4-BE49-F238E27FC236}">
                <a16:creationId xmlns:a16="http://schemas.microsoft.com/office/drawing/2014/main" id="{0E8B0E69-762A-4797-B951-6D611A55F0FB}"/>
              </a:ext>
            </a:extLst>
          </p:cNvPr>
          <p:cNvSpPr/>
          <p:nvPr/>
        </p:nvSpPr>
        <p:spPr>
          <a:xfrm>
            <a:off x="3456178" y="5933600"/>
            <a:ext cx="6032677" cy="369332"/>
          </a:xfrm>
          <a:prstGeom prst="rect">
            <a:avLst/>
          </a:prstGeom>
        </p:spPr>
        <p:txBody>
          <a:bodyPr wrap="none">
            <a:spAutoFit/>
          </a:bodyPr>
          <a:lstStyle/>
          <a:p>
            <a:r>
              <a:rPr lang="en-US" dirty="0"/>
              <a:t>Since block </a:t>
            </a:r>
            <a:r>
              <a:rPr lang="en-US" i="1" dirty="0"/>
              <a:t>B</a:t>
            </a:r>
            <a:r>
              <a:rPr lang="en-US" dirty="0"/>
              <a:t> actually weights 5 kg, the pulley will rotate </a:t>
            </a:r>
            <a:r>
              <a:rPr lang="en-US" b="1" dirty="0"/>
              <a:t>CCW</a:t>
            </a:r>
            <a:r>
              <a:rPr lang="en-US" dirty="0"/>
              <a:t>.</a:t>
            </a:r>
            <a:endParaRPr lang="en-SG" dirty="0"/>
          </a:p>
        </p:txBody>
      </p:sp>
    </p:spTree>
    <p:extLst>
      <p:ext uri="{BB962C8B-B14F-4D97-AF65-F5344CB8AC3E}">
        <p14:creationId xmlns:p14="http://schemas.microsoft.com/office/powerpoint/2010/main" val="2720456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7488A4-064D-487A-B932-D3CCCD5955B7}"/>
              </a:ext>
            </a:extLst>
          </p:cNvPr>
          <p:cNvPicPr>
            <a:picLocks noChangeAspect="1"/>
          </p:cNvPicPr>
          <p:nvPr/>
        </p:nvPicPr>
        <p:blipFill>
          <a:blip r:embed="rId2"/>
          <a:stretch>
            <a:fillRect/>
          </a:stretch>
        </p:blipFill>
        <p:spPr>
          <a:xfrm>
            <a:off x="385229" y="3854634"/>
            <a:ext cx="2575428" cy="2314879"/>
          </a:xfrm>
          <a:prstGeom prst="rect">
            <a:avLst/>
          </a:prstGeom>
        </p:spPr>
      </p:pic>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73</a:t>
            </a:fld>
            <a:endParaRPr lang="en-US" altLang="en-US"/>
          </a:p>
        </p:txBody>
      </p:sp>
      <p:sp>
        <p:nvSpPr>
          <p:cNvPr id="88" name="TextBox 87"/>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4 (solution)</a:t>
            </a:r>
          </a:p>
        </p:txBody>
      </p:sp>
      <p:sp>
        <p:nvSpPr>
          <p:cNvPr id="13" name="TextBox 12">
            <a:extLst>
              <a:ext uri="{FF2B5EF4-FFF2-40B4-BE49-F238E27FC236}">
                <a16:creationId xmlns:a16="http://schemas.microsoft.com/office/drawing/2014/main" id="{F52674BE-AD75-4AFB-8ABB-A128227E6C50}"/>
              </a:ext>
            </a:extLst>
          </p:cNvPr>
          <p:cNvSpPr txBox="1"/>
          <p:nvPr/>
        </p:nvSpPr>
        <p:spPr>
          <a:xfrm>
            <a:off x="2884457" y="853988"/>
            <a:ext cx="1229311" cy="369332"/>
          </a:xfrm>
          <a:prstGeom prst="rect">
            <a:avLst/>
          </a:prstGeom>
          <a:noFill/>
        </p:spPr>
        <p:txBody>
          <a:bodyPr wrap="none" rtlCol="0">
            <a:spAutoFit/>
          </a:bodyPr>
          <a:lstStyle/>
          <a:p>
            <a:r>
              <a:rPr lang="en-US" b="1" u="sng" dirty="0">
                <a:solidFill>
                  <a:srgbClr val="0000FF"/>
                </a:solidFill>
              </a:rPr>
              <a:t>Kinematics</a:t>
            </a:r>
            <a:endParaRPr lang="en-SG" b="1" u="sng" dirty="0">
              <a:solidFill>
                <a:srgbClr val="0000FF"/>
              </a:solidFill>
            </a:endParaRPr>
          </a:p>
        </p:txBody>
      </p:sp>
      <p:pic>
        <p:nvPicPr>
          <p:cNvPr id="16" name="Picture 15">
            <a:extLst>
              <a:ext uri="{FF2B5EF4-FFF2-40B4-BE49-F238E27FC236}">
                <a16:creationId xmlns:a16="http://schemas.microsoft.com/office/drawing/2014/main" id="{F1466851-9406-467F-AEF9-92B360E0CC01}"/>
              </a:ext>
            </a:extLst>
          </p:cNvPr>
          <p:cNvPicPr>
            <a:picLocks noChangeAspect="1"/>
          </p:cNvPicPr>
          <p:nvPr/>
        </p:nvPicPr>
        <p:blipFill>
          <a:blip r:embed="rId4"/>
          <a:stretch>
            <a:fillRect/>
          </a:stretch>
        </p:blipFill>
        <p:spPr>
          <a:xfrm>
            <a:off x="541761" y="853988"/>
            <a:ext cx="1759809" cy="2873932"/>
          </a:xfrm>
          <a:prstGeom prst="rect">
            <a:avLst/>
          </a:prstGeom>
        </p:spPr>
      </p:pic>
      <p:sp>
        <p:nvSpPr>
          <p:cNvPr id="17" name="TextBox 16">
            <a:extLst>
              <a:ext uri="{FF2B5EF4-FFF2-40B4-BE49-F238E27FC236}">
                <a16:creationId xmlns:a16="http://schemas.microsoft.com/office/drawing/2014/main" id="{A88F9D0A-3C16-46D5-88BB-5A3CBF36D6A4}"/>
              </a:ext>
            </a:extLst>
          </p:cNvPr>
          <p:cNvSpPr txBox="1"/>
          <p:nvPr/>
        </p:nvSpPr>
        <p:spPr>
          <a:xfrm>
            <a:off x="541761" y="5892514"/>
            <a:ext cx="441146" cy="276999"/>
          </a:xfrm>
          <a:prstGeom prst="rect">
            <a:avLst/>
          </a:prstGeom>
          <a:solidFill>
            <a:srgbClr val="F4F2E5"/>
          </a:solidFill>
        </p:spPr>
        <p:txBody>
          <a:bodyPr wrap="none" rtlCol="0">
            <a:spAutoFit/>
          </a:bodyPr>
          <a:lstStyle/>
          <a:p>
            <a:r>
              <a:rPr lang="en-US" sz="1200" dirty="0">
                <a:solidFill>
                  <a:srgbClr val="C00000"/>
                </a:solidFill>
              </a:rPr>
              <a:t>5 kg</a:t>
            </a:r>
            <a:endParaRPr lang="en-SG" sz="1200" dirty="0">
              <a:solidFill>
                <a:srgbClr val="C00000"/>
              </a:solidFill>
            </a:endParaRPr>
          </a:p>
        </p:txBody>
      </p:sp>
      <p:sp>
        <p:nvSpPr>
          <p:cNvPr id="18" name="TextBox 17">
            <a:extLst>
              <a:ext uri="{FF2B5EF4-FFF2-40B4-BE49-F238E27FC236}">
                <a16:creationId xmlns:a16="http://schemas.microsoft.com/office/drawing/2014/main" id="{6BF98DE9-9D79-41C4-8B47-6EBEC5EEA35D}"/>
              </a:ext>
            </a:extLst>
          </p:cNvPr>
          <p:cNvSpPr txBox="1"/>
          <p:nvPr/>
        </p:nvSpPr>
        <p:spPr>
          <a:xfrm>
            <a:off x="1183793" y="5658433"/>
            <a:ext cx="558166" cy="276999"/>
          </a:xfrm>
          <a:prstGeom prst="rect">
            <a:avLst/>
          </a:prstGeom>
          <a:solidFill>
            <a:srgbClr val="F4F2E5"/>
          </a:solidFill>
        </p:spPr>
        <p:txBody>
          <a:bodyPr wrap="none" rtlCol="0">
            <a:spAutoFit/>
          </a:bodyPr>
          <a:lstStyle/>
          <a:p>
            <a:r>
              <a:rPr lang="en-US" sz="1200" dirty="0">
                <a:solidFill>
                  <a:srgbClr val="C00000"/>
                </a:solidFill>
              </a:rPr>
              <a:t>2.5 kg</a:t>
            </a:r>
            <a:endParaRPr lang="en-SG" sz="1200" dirty="0">
              <a:solidFill>
                <a:srgbClr val="C00000"/>
              </a:solidFill>
            </a:endParaRPr>
          </a:p>
        </p:txBody>
      </p:sp>
      <p:sp>
        <p:nvSpPr>
          <p:cNvPr id="20" name="TextBox 19">
            <a:extLst>
              <a:ext uri="{FF2B5EF4-FFF2-40B4-BE49-F238E27FC236}">
                <a16:creationId xmlns:a16="http://schemas.microsoft.com/office/drawing/2014/main" id="{463D8C69-9206-4461-A99E-FC0DEE301702}"/>
              </a:ext>
            </a:extLst>
          </p:cNvPr>
          <p:cNvSpPr txBox="1"/>
          <p:nvPr/>
        </p:nvSpPr>
        <p:spPr>
          <a:xfrm>
            <a:off x="822446" y="3861168"/>
            <a:ext cx="320922" cy="276999"/>
          </a:xfrm>
          <a:prstGeom prst="rect">
            <a:avLst/>
          </a:prstGeom>
          <a:solidFill>
            <a:srgbClr val="F4F2E5"/>
          </a:solidFill>
        </p:spPr>
        <p:txBody>
          <a:bodyPr wrap="none" rtlCol="0">
            <a:spAutoFit/>
          </a:bodyPr>
          <a:lstStyle/>
          <a:p>
            <a:r>
              <a:rPr lang="en-US" sz="1200" dirty="0">
                <a:solidFill>
                  <a:srgbClr val="C00000"/>
                </a:solidFill>
              </a:rPr>
              <a:t>W</a:t>
            </a:r>
            <a:endParaRPr lang="en-SG" sz="1200" dirty="0">
              <a:solidFill>
                <a:srgbClr val="C00000"/>
              </a:solidFill>
            </a:endParaRPr>
          </a:p>
        </p:txBody>
      </p:sp>
      <p:pic>
        <p:nvPicPr>
          <p:cNvPr id="23" name="Picture 22">
            <a:extLst>
              <a:ext uri="{FF2B5EF4-FFF2-40B4-BE49-F238E27FC236}">
                <a16:creationId xmlns:a16="http://schemas.microsoft.com/office/drawing/2014/main" id="{D31A9CDD-5D75-4B2E-9535-38FC41941F0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936" b="86471"/>
          <a:stretch/>
        </p:blipFill>
        <p:spPr>
          <a:xfrm>
            <a:off x="3586244" y="1230968"/>
            <a:ext cx="5523900" cy="776638"/>
          </a:xfrm>
          <a:prstGeom prst="rect">
            <a:avLst/>
          </a:prstGeom>
        </p:spPr>
      </p:pic>
      <p:sp>
        <p:nvSpPr>
          <p:cNvPr id="25" name="TextBox 24">
            <a:extLst>
              <a:ext uri="{FF2B5EF4-FFF2-40B4-BE49-F238E27FC236}">
                <a16:creationId xmlns:a16="http://schemas.microsoft.com/office/drawing/2014/main" id="{2ABDEF86-E487-4813-93E4-8ECB69724FDC}"/>
              </a:ext>
            </a:extLst>
          </p:cNvPr>
          <p:cNvSpPr txBox="1"/>
          <p:nvPr/>
        </p:nvSpPr>
        <p:spPr>
          <a:xfrm>
            <a:off x="3004103" y="1984979"/>
            <a:ext cx="928459" cy="369332"/>
          </a:xfrm>
          <a:prstGeom prst="rect">
            <a:avLst/>
          </a:prstGeom>
          <a:noFill/>
        </p:spPr>
        <p:txBody>
          <a:bodyPr wrap="none" rtlCol="0">
            <a:spAutoFit/>
          </a:bodyPr>
          <a:lstStyle/>
          <a:p>
            <a:r>
              <a:rPr lang="en-US" b="1" u="sng" dirty="0">
                <a:solidFill>
                  <a:srgbClr val="0000FF"/>
                </a:solidFill>
              </a:rPr>
              <a:t>Kinetics</a:t>
            </a:r>
            <a:endParaRPr lang="en-SG" b="1" u="sng" dirty="0">
              <a:solidFill>
                <a:srgbClr val="0000FF"/>
              </a:solidFill>
            </a:endParaRPr>
          </a:p>
        </p:txBody>
      </p:sp>
      <p:pic>
        <p:nvPicPr>
          <p:cNvPr id="26" name="Picture 25">
            <a:extLst>
              <a:ext uri="{FF2B5EF4-FFF2-40B4-BE49-F238E27FC236}">
                <a16:creationId xmlns:a16="http://schemas.microsoft.com/office/drawing/2014/main" id="{95A76573-2666-404B-A9F2-052C6769808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68279" b="9218"/>
          <a:stretch/>
        </p:blipFill>
        <p:spPr>
          <a:xfrm>
            <a:off x="3117189" y="5232111"/>
            <a:ext cx="6789884" cy="1267199"/>
          </a:xfrm>
          <a:prstGeom prst="rect">
            <a:avLst/>
          </a:prstGeom>
        </p:spPr>
      </p:pic>
      <p:pic>
        <p:nvPicPr>
          <p:cNvPr id="28" name="Picture 27">
            <a:extLst>
              <a:ext uri="{FF2B5EF4-FFF2-40B4-BE49-F238E27FC236}">
                <a16:creationId xmlns:a16="http://schemas.microsoft.com/office/drawing/2014/main" id="{36209B9B-190B-4247-854F-01E07624F0F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680" t="16711" b="31873"/>
          <a:stretch/>
        </p:blipFill>
        <p:spPr>
          <a:xfrm>
            <a:off x="3586244" y="2340887"/>
            <a:ext cx="5497310" cy="2882678"/>
          </a:xfrm>
          <a:prstGeom prst="rect">
            <a:avLst/>
          </a:prstGeom>
        </p:spPr>
      </p:pic>
    </p:spTree>
    <p:extLst>
      <p:ext uri="{BB962C8B-B14F-4D97-AF65-F5344CB8AC3E}">
        <p14:creationId xmlns:p14="http://schemas.microsoft.com/office/powerpoint/2010/main" val="14790236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74</a:t>
            </a:fld>
            <a:endParaRPr lang="en-US" altLang="en-US"/>
          </a:p>
        </p:txBody>
      </p:sp>
      <p:graphicFrame>
        <p:nvGraphicFramePr>
          <p:cNvPr id="10" name="Object 3"/>
          <p:cNvGraphicFramePr>
            <a:graphicFrameLocks noChangeAspect="1"/>
          </p:cNvGraphicFramePr>
          <p:nvPr/>
        </p:nvGraphicFramePr>
        <p:xfrm>
          <a:off x="773113" y="692150"/>
          <a:ext cx="4138612" cy="1693863"/>
        </p:xfrm>
        <a:graphic>
          <a:graphicData uri="http://schemas.openxmlformats.org/presentationml/2006/ole">
            <mc:AlternateContent xmlns:mc="http://schemas.openxmlformats.org/markup-compatibility/2006">
              <mc:Choice xmlns:v="urn:schemas-microsoft-com:vml" Requires="v">
                <p:oleObj spid="_x0000_s39938" name="Equation" r:id="rId4" imgW="2794000" imgH="1143000" progId="Equation.3">
                  <p:embed/>
                </p:oleObj>
              </mc:Choice>
              <mc:Fallback>
                <p:oleObj name="Equation" r:id="rId4" imgW="2794000" imgH="1143000" progId="Equation.3">
                  <p:embed/>
                  <p:pic>
                    <p:nvPicPr>
                      <p:cNvPr id="1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113" y="692150"/>
                        <a:ext cx="4138612" cy="1693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Line 22"/>
          <p:cNvSpPr>
            <a:spLocks noChangeShapeType="1"/>
          </p:cNvSpPr>
          <p:nvPr/>
        </p:nvSpPr>
        <p:spPr bwMode="auto">
          <a:xfrm>
            <a:off x="735013" y="2487613"/>
            <a:ext cx="4064000" cy="0"/>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12" name="Text Box 31"/>
          <p:cNvSpPr txBox="1">
            <a:spLocks noChangeArrowheads="1"/>
          </p:cNvSpPr>
          <p:nvPr/>
        </p:nvSpPr>
        <p:spPr bwMode="auto">
          <a:xfrm>
            <a:off x="1941513" y="2463800"/>
            <a:ext cx="2136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latin typeface="Calibri" panose="020F0502020204030204" pitchFamily="34" charset="0"/>
              </a:rPr>
              <a:t>Kinematics:</a:t>
            </a:r>
          </a:p>
        </p:txBody>
      </p:sp>
      <p:sp>
        <p:nvSpPr>
          <p:cNvPr id="13" name="Text Box 32"/>
          <p:cNvSpPr txBox="1">
            <a:spLocks noChangeArrowheads="1"/>
          </p:cNvSpPr>
          <p:nvPr/>
        </p:nvSpPr>
        <p:spPr bwMode="auto">
          <a:xfrm>
            <a:off x="682625" y="2484438"/>
            <a:ext cx="2371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Solution</a:t>
            </a:r>
          </a:p>
        </p:txBody>
      </p:sp>
      <p:graphicFrame>
        <p:nvGraphicFramePr>
          <p:cNvPr id="14" name="Object 34"/>
          <p:cNvGraphicFramePr>
            <a:graphicFrameLocks noGrp="1" noChangeAspect="1"/>
          </p:cNvGraphicFramePr>
          <p:nvPr>
            <p:ph sz="half" idx="1"/>
            <p:extLst/>
          </p:nvPr>
        </p:nvGraphicFramePr>
        <p:xfrm>
          <a:off x="1571625" y="2771777"/>
          <a:ext cx="2717800" cy="674687"/>
        </p:xfrm>
        <a:graphic>
          <a:graphicData uri="http://schemas.openxmlformats.org/presentationml/2006/ole">
            <mc:AlternateContent xmlns:mc="http://schemas.openxmlformats.org/markup-compatibility/2006">
              <mc:Choice xmlns:v="urn:schemas-microsoft-com:vml" Requires="v">
                <p:oleObj spid="_x0000_s39939" name="公式" r:id="rId6" imgW="1841400" imgH="457200" progId="Equation.3">
                  <p:embed/>
                </p:oleObj>
              </mc:Choice>
              <mc:Fallback>
                <p:oleObj name="公式" r:id="rId6" imgW="1841400" imgH="457200" progId="Equation.3">
                  <p:embed/>
                  <p:pic>
                    <p:nvPicPr>
                      <p:cNvPr id="14" name="Object 34"/>
                      <p:cNvPicPr>
                        <a:picLocks noChangeAspect="1" noChangeArrowheads="1"/>
                      </p:cNvPicPr>
                      <p:nvPr/>
                    </p:nvPicPr>
                    <p:blipFill>
                      <a:blip r:embed="rId7"/>
                      <a:srcRect/>
                      <a:stretch>
                        <a:fillRect/>
                      </a:stretch>
                    </p:blipFill>
                    <p:spPr bwMode="auto">
                      <a:xfrm>
                        <a:off x="1571625" y="2771777"/>
                        <a:ext cx="2717800" cy="674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 Box 40"/>
          <p:cNvSpPr txBox="1">
            <a:spLocks noChangeArrowheads="1"/>
          </p:cNvSpPr>
          <p:nvPr/>
        </p:nvSpPr>
        <p:spPr bwMode="auto">
          <a:xfrm>
            <a:off x="855663" y="4513263"/>
            <a:ext cx="67643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sp>
        <p:nvSpPr>
          <p:cNvPr id="16" name="Text Box 41"/>
          <p:cNvSpPr txBox="1">
            <a:spLocks noChangeArrowheads="1"/>
          </p:cNvSpPr>
          <p:nvPr/>
        </p:nvSpPr>
        <p:spPr bwMode="auto">
          <a:xfrm>
            <a:off x="725488" y="4441825"/>
            <a:ext cx="7518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grpSp>
        <p:nvGrpSpPr>
          <p:cNvPr id="17" name="Group 55"/>
          <p:cNvGrpSpPr>
            <a:grpSpLocks/>
          </p:cNvGrpSpPr>
          <p:nvPr/>
        </p:nvGrpSpPr>
        <p:grpSpPr bwMode="auto">
          <a:xfrm>
            <a:off x="5713413" y="460375"/>
            <a:ext cx="2284412" cy="2098675"/>
            <a:chOff x="3599" y="290"/>
            <a:chExt cx="1439" cy="1322"/>
          </a:xfrm>
        </p:grpSpPr>
        <p:sp>
          <p:nvSpPr>
            <p:cNvPr id="18" name="Oval 5"/>
            <p:cNvSpPr>
              <a:spLocks noChangeArrowheads="1"/>
            </p:cNvSpPr>
            <p:nvPr/>
          </p:nvSpPr>
          <p:spPr bwMode="auto">
            <a:xfrm>
              <a:off x="3835" y="306"/>
              <a:ext cx="858" cy="853"/>
            </a:xfrm>
            <a:prstGeom prst="ellipse">
              <a:avLst/>
            </a:prstGeom>
            <a:solidFill>
              <a:schemeClr val="folHlink"/>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9" name="Text Box 6"/>
            <p:cNvSpPr txBox="1">
              <a:spLocks noChangeArrowheads="1"/>
            </p:cNvSpPr>
            <p:nvPr/>
          </p:nvSpPr>
          <p:spPr bwMode="auto">
            <a:xfrm>
              <a:off x="3694" y="1172"/>
              <a:ext cx="20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A</a:t>
              </a:r>
            </a:p>
          </p:txBody>
        </p:sp>
        <p:graphicFrame>
          <p:nvGraphicFramePr>
            <p:cNvPr id="20" name="Object 7"/>
            <p:cNvGraphicFramePr>
              <a:graphicFrameLocks noChangeAspect="1"/>
            </p:cNvGraphicFramePr>
            <p:nvPr/>
          </p:nvGraphicFramePr>
          <p:xfrm>
            <a:off x="3599" y="418"/>
            <a:ext cx="435" cy="159"/>
          </p:xfrm>
          <a:graphic>
            <a:graphicData uri="http://schemas.openxmlformats.org/presentationml/2006/ole">
              <mc:AlternateContent xmlns:mc="http://schemas.openxmlformats.org/markup-compatibility/2006">
                <mc:Choice xmlns:v="urn:schemas-microsoft-com:vml" Requires="v">
                  <p:oleObj spid="_x0000_s39940" name="Equation" r:id="rId8" imgW="482181" imgH="177646" progId="Equation.3">
                    <p:embed/>
                  </p:oleObj>
                </mc:Choice>
                <mc:Fallback>
                  <p:oleObj name="Equation" r:id="rId8" imgW="482181" imgH="177646" progId="Equation.3">
                    <p:embed/>
                    <p:pic>
                      <p:nvPicPr>
                        <p:cNvPr id="2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99" y="418"/>
                          <a:ext cx="435"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8"/>
            <p:cNvGraphicFramePr>
              <a:graphicFrameLocks noChangeAspect="1"/>
            </p:cNvGraphicFramePr>
            <p:nvPr/>
          </p:nvGraphicFramePr>
          <p:xfrm>
            <a:off x="4593" y="290"/>
            <a:ext cx="445" cy="163"/>
          </p:xfrm>
          <a:graphic>
            <a:graphicData uri="http://schemas.openxmlformats.org/presentationml/2006/ole">
              <mc:AlternateContent xmlns:mc="http://schemas.openxmlformats.org/markup-compatibility/2006">
                <mc:Choice xmlns:v="urn:schemas-microsoft-com:vml" Requires="v">
                  <p:oleObj spid="_x0000_s39941" name="Equation" r:id="rId10" imgW="482181" imgH="177646" progId="Equation.3">
                    <p:embed/>
                  </p:oleObj>
                </mc:Choice>
                <mc:Fallback>
                  <p:oleObj name="Equation" r:id="rId10" imgW="482181" imgH="177646" progId="Equation.3">
                    <p:embed/>
                    <p:pic>
                      <p:nvPicPr>
                        <p:cNvPr id="21"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93" y="290"/>
                          <a:ext cx="445" cy="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Oval 11"/>
            <p:cNvSpPr>
              <a:spLocks noChangeArrowheads="1"/>
            </p:cNvSpPr>
            <p:nvPr/>
          </p:nvSpPr>
          <p:spPr bwMode="auto">
            <a:xfrm>
              <a:off x="4002" y="489"/>
              <a:ext cx="492" cy="480"/>
            </a:xfrm>
            <a:prstGeom prst="ellipse">
              <a:avLst/>
            </a:prstGeom>
            <a:solidFill>
              <a:srgbClr val="FFFF99"/>
            </a:solidFill>
            <a:ln w="2857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3" name="Line 12"/>
            <p:cNvSpPr>
              <a:spLocks noChangeShapeType="1"/>
            </p:cNvSpPr>
            <p:nvPr/>
          </p:nvSpPr>
          <p:spPr bwMode="auto">
            <a:xfrm>
              <a:off x="3999" y="720"/>
              <a:ext cx="0" cy="685"/>
            </a:xfrm>
            <a:prstGeom prst="line">
              <a:avLst/>
            </a:prstGeom>
            <a:noFill/>
            <a:ln w="2857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24" name="Text Box 19"/>
            <p:cNvSpPr txBox="1">
              <a:spLocks noChangeArrowheads="1"/>
            </p:cNvSpPr>
            <p:nvPr/>
          </p:nvSpPr>
          <p:spPr bwMode="auto">
            <a:xfrm>
              <a:off x="4754" y="1153"/>
              <a:ext cx="2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B</a:t>
              </a:r>
            </a:p>
          </p:txBody>
        </p:sp>
        <p:sp>
          <p:nvSpPr>
            <p:cNvPr id="25" name="Text Box 20"/>
            <p:cNvSpPr txBox="1">
              <a:spLocks noChangeArrowheads="1"/>
            </p:cNvSpPr>
            <p:nvPr/>
          </p:nvSpPr>
          <p:spPr bwMode="auto">
            <a:xfrm>
              <a:off x="4139" y="495"/>
              <a:ext cx="2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C</a:t>
              </a:r>
            </a:p>
          </p:txBody>
        </p:sp>
        <p:sp>
          <p:nvSpPr>
            <p:cNvPr id="26" name="Line 9"/>
            <p:cNvSpPr>
              <a:spLocks noChangeShapeType="1"/>
            </p:cNvSpPr>
            <p:nvPr/>
          </p:nvSpPr>
          <p:spPr bwMode="auto">
            <a:xfrm rot="5400000">
              <a:off x="4262" y="664"/>
              <a:ext cx="0" cy="341"/>
            </a:xfrm>
            <a:prstGeom prst="line">
              <a:avLst/>
            </a:prstGeom>
            <a:noFill/>
            <a:ln w="76200">
              <a:pattFill prst="dkDnDiag">
                <a:fgClr>
                  <a:srgbClr val="000000"/>
                </a:fgClr>
                <a:bgClr>
                  <a:srgbClr val="FFFFFF"/>
                </a:bgClr>
              </a:patt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27" name="Line 43"/>
            <p:cNvSpPr>
              <a:spLocks noChangeShapeType="1"/>
            </p:cNvSpPr>
            <p:nvPr/>
          </p:nvSpPr>
          <p:spPr bwMode="auto">
            <a:xfrm>
              <a:off x="4693" y="727"/>
              <a:ext cx="0" cy="685"/>
            </a:xfrm>
            <a:prstGeom prst="line">
              <a:avLst/>
            </a:prstGeom>
            <a:noFill/>
            <a:ln w="2857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28" name="Rectangle 44"/>
            <p:cNvSpPr>
              <a:spLocks noChangeArrowheads="1"/>
            </p:cNvSpPr>
            <p:nvPr/>
          </p:nvSpPr>
          <p:spPr bwMode="auto">
            <a:xfrm>
              <a:off x="4197" y="672"/>
              <a:ext cx="75" cy="150"/>
            </a:xfrm>
            <a:prstGeom prst="rect">
              <a:avLst/>
            </a:prstGeom>
            <a:solidFill>
              <a:schemeClr val="accent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9" name="Oval 45"/>
            <p:cNvSpPr>
              <a:spLocks noChangeArrowheads="1"/>
            </p:cNvSpPr>
            <p:nvPr/>
          </p:nvSpPr>
          <p:spPr bwMode="auto">
            <a:xfrm>
              <a:off x="4217" y="698"/>
              <a:ext cx="37" cy="44"/>
            </a:xfrm>
            <a:prstGeom prst="ellipse">
              <a:avLst/>
            </a:prstGeom>
            <a:solidFill>
              <a:schemeClr val="tx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30" name="Line 17"/>
            <p:cNvSpPr>
              <a:spLocks noChangeShapeType="1"/>
            </p:cNvSpPr>
            <p:nvPr/>
          </p:nvSpPr>
          <p:spPr bwMode="auto">
            <a:xfrm flipV="1">
              <a:off x="4233" y="404"/>
              <a:ext cx="295" cy="321"/>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31" name="Line 16"/>
            <p:cNvSpPr>
              <a:spLocks noChangeShapeType="1"/>
            </p:cNvSpPr>
            <p:nvPr/>
          </p:nvSpPr>
          <p:spPr bwMode="auto">
            <a:xfrm flipH="1" flipV="1">
              <a:off x="4064" y="584"/>
              <a:ext cx="161" cy="140"/>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32" name="Rectangle 46"/>
            <p:cNvSpPr>
              <a:spLocks noChangeArrowheads="1"/>
            </p:cNvSpPr>
            <p:nvPr/>
          </p:nvSpPr>
          <p:spPr bwMode="auto">
            <a:xfrm>
              <a:off x="3924" y="1225"/>
              <a:ext cx="147" cy="126"/>
            </a:xfrm>
            <a:prstGeom prst="rect">
              <a:avLst/>
            </a:prstGeom>
            <a:solidFill>
              <a:srgbClr val="FF0000"/>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33" name="Rectangle 47"/>
            <p:cNvSpPr>
              <a:spLocks noChangeArrowheads="1"/>
            </p:cNvSpPr>
            <p:nvPr/>
          </p:nvSpPr>
          <p:spPr bwMode="auto">
            <a:xfrm>
              <a:off x="3925" y="1352"/>
              <a:ext cx="141" cy="119"/>
            </a:xfrm>
            <a:prstGeom prst="rect">
              <a:avLst/>
            </a:prstGeom>
            <a:solidFill>
              <a:srgbClr val="FF0000"/>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34" name="Rectangle 48"/>
            <p:cNvSpPr>
              <a:spLocks noChangeArrowheads="1"/>
            </p:cNvSpPr>
            <p:nvPr/>
          </p:nvSpPr>
          <p:spPr bwMode="auto">
            <a:xfrm>
              <a:off x="3927" y="1472"/>
              <a:ext cx="140" cy="120"/>
            </a:xfrm>
            <a:prstGeom prst="rect">
              <a:avLst/>
            </a:prstGeom>
            <a:solidFill>
              <a:srgbClr val="FF0000"/>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35" name="Rectangle 49"/>
            <p:cNvSpPr>
              <a:spLocks noChangeArrowheads="1"/>
            </p:cNvSpPr>
            <p:nvPr/>
          </p:nvSpPr>
          <p:spPr bwMode="auto">
            <a:xfrm>
              <a:off x="4627" y="1240"/>
              <a:ext cx="133" cy="120"/>
            </a:xfrm>
            <a:prstGeom prst="rect">
              <a:avLst/>
            </a:prstGeom>
            <a:solidFill>
              <a:srgbClr val="FF0000"/>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36" name="Rectangle 50"/>
            <p:cNvSpPr>
              <a:spLocks noChangeArrowheads="1"/>
            </p:cNvSpPr>
            <p:nvPr/>
          </p:nvSpPr>
          <p:spPr bwMode="auto">
            <a:xfrm>
              <a:off x="4627" y="1353"/>
              <a:ext cx="133" cy="119"/>
            </a:xfrm>
            <a:prstGeom prst="rect">
              <a:avLst/>
            </a:prstGeom>
            <a:solidFill>
              <a:srgbClr val="FF0000"/>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37" name="Line 51"/>
            <p:cNvSpPr>
              <a:spLocks noChangeShapeType="1"/>
            </p:cNvSpPr>
            <p:nvPr/>
          </p:nvSpPr>
          <p:spPr bwMode="auto">
            <a:xfrm>
              <a:off x="3977" y="1612"/>
              <a:ext cx="51" cy="0"/>
            </a:xfrm>
            <a:prstGeom prst="line">
              <a:avLst/>
            </a:prstGeom>
            <a:noFill/>
            <a:ln w="76200">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38" name="Line 53"/>
            <p:cNvSpPr>
              <a:spLocks noChangeShapeType="1"/>
            </p:cNvSpPr>
            <p:nvPr/>
          </p:nvSpPr>
          <p:spPr bwMode="auto">
            <a:xfrm>
              <a:off x="4672" y="1496"/>
              <a:ext cx="51" cy="0"/>
            </a:xfrm>
            <a:prstGeom prst="line">
              <a:avLst/>
            </a:prstGeom>
            <a:noFill/>
            <a:ln w="76200">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grpSp>
      <p:sp>
        <p:nvSpPr>
          <p:cNvPr id="39" name="Oval 59"/>
          <p:cNvSpPr>
            <a:spLocks noChangeArrowheads="1"/>
          </p:cNvSpPr>
          <p:nvPr/>
        </p:nvSpPr>
        <p:spPr bwMode="auto">
          <a:xfrm>
            <a:off x="3567113" y="3957638"/>
            <a:ext cx="1322387" cy="1285875"/>
          </a:xfrm>
          <a:prstGeom prst="ellipse">
            <a:avLst/>
          </a:prstGeom>
          <a:solidFill>
            <a:schemeClr val="folHlink"/>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40" name="Text Box 60"/>
          <p:cNvSpPr txBox="1">
            <a:spLocks noChangeArrowheads="1"/>
          </p:cNvSpPr>
          <p:nvPr/>
        </p:nvSpPr>
        <p:spPr bwMode="auto">
          <a:xfrm>
            <a:off x="3349625" y="5262563"/>
            <a:ext cx="3222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A</a:t>
            </a:r>
          </a:p>
        </p:txBody>
      </p:sp>
      <p:sp>
        <p:nvSpPr>
          <p:cNvPr id="41" name="Oval 63"/>
          <p:cNvSpPr>
            <a:spLocks noChangeArrowheads="1"/>
          </p:cNvSpPr>
          <p:nvPr/>
        </p:nvSpPr>
        <p:spPr bwMode="auto">
          <a:xfrm>
            <a:off x="3824288" y="4233863"/>
            <a:ext cx="758825" cy="723900"/>
          </a:xfrm>
          <a:prstGeom prst="ellipse">
            <a:avLst/>
          </a:prstGeom>
          <a:solidFill>
            <a:srgbClr val="FFFF99"/>
          </a:solidFill>
          <a:ln w="2857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42" name="Line 64"/>
          <p:cNvSpPr>
            <a:spLocks noChangeShapeType="1"/>
          </p:cNvSpPr>
          <p:nvPr/>
        </p:nvSpPr>
        <p:spPr bwMode="auto">
          <a:xfrm>
            <a:off x="3821113" y="4581525"/>
            <a:ext cx="0" cy="1033463"/>
          </a:xfrm>
          <a:prstGeom prst="line">
            <a:avLst/>
          </a:prstGeom>
          <a:noFill/>
          <a:ln w="2857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43" name="Text Box 65"/>
          <p:cNvSpPr txBox="1">
            <a:spLocks noChangeArrowheads="1"/>
          </p:cNvSpPr>
          <p:nvPr/>
        </p:nvSpPr>
        <p:spPr bwMode="auto">
          <a:xfrm>
            <a:off x="4984750" y="5233988"/>
            <a:ext cx="3460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B</a:t>
            </a:r>
          </a:p>
        </p:txBody>
      </p:sp>
      <p:sp>
        <p:nvSpPr>
          <p:cNvPr id="44" name="Text Box 66"/>
          <p:cNvSpPr txBox="1">
            <a:spLocks noChangeArrowheads="1"/>
          </p:cNvSpPr>
          <p:nvPr/>
        </p:nvSpPr>
        <p:spPr bwMode="auto">
          <a:xfrm>
            <a:off x="3941763" y="4232275"/>
            <a:ext cx="3476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C</a:t>
            </a:r>
          </a:p>
        </p:txBody>
      </p:sp>
      <p:sp>
        <p:nvSpPr>
          <p:cNvPr id="45" name="Line 68"/>
          <p:cNvSpPr>
            <a:spLocks noChangeShapeType="1"/>
          </p:cNvSpPr>
          <p:nvPr/>
        </p:nvSpPr>
        <p:spPr bwMode="auto">
          <a:xfrm>
            <a:off x="4889500" y="4592638"/>
            <a:ext cx="0" cy="1031875"/>
          </a:xfrm>
          <a:prstGeom prst="line">
            <a:avLst/>
          </a:prstGeom>
          <a:noFill/>
          <a:ln w="2857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46" name="Oval 70"/>
          <p:cNvSpPr>
            <a:spLocks noChangeArrowheads="1"/>
          </p:cNvSpPr>
          <p:nvPr/>
        </p:nvSpPr>
        <p:spPr bwMode="auto">
          <a:xfrm>
            <a:off x="4156075" y="4548188"/>
            <a:ext cx="57150" cy="66675"/>
          </a:xfrm>
          <a:prstGeom prst="ellipse">
            <a:avLst/>
          </a:prstGeom>
          <a:solidFill>
            <a:schemeClr val="tx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47" name="Rectangle 74"/>
          <p:cNvSpPr>
            <a:spLocks noChangeArrowheads="1"/>
          </p:cNvSpPr>
          <p:nvPr/>
        </p:nvSpPr>
        <p:spPr bwMode="auto">
          <a:xfrm>
            <a:off x="3706813" y="5534025"/>
            <a:ext cx="217487" cy="179388"/>
          </a:xfrm>
          <a:prstGeom prst="rect">
            <a:avLst/>
          </a:prstGeom>
          <a:solidFill>
            <a:srgbClr val="FF0000"/>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48" name="Rectangle 75"/>
          <p:cNvSpPr>
            <a:spLocks noChangeArrowheads="1"/>
          </p:cNvSpPr>
          <p:nvPr/>
        </p:nvSpPr>
        <p:spPr bwMode="auto">
          <a:xfrm>
            <a:off x="3709988" y="5715000"/>
            <a:ext cx="215900" cy="180975"/>
          </a:xfrm>
          <a:prstGeom prst="rect">
            <a:avLst/>
          </a:prstGeom>
          <a:solidFill>
            <a:srgbClr val="FF0000"/>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49" name="Rectangle 76"/>
          <p:cNvSpPr>
            <a:spLocks noChangeArrowheads="1"/>
          </p:cNvSpPr>
          <p:nvPr/>
        </p:nvSpPr>
        <p:spPr bwMode="auto">
          <a:xfrm>
            <a:off x="4787900" y="5365750"/>
            <a:ext cx="204788" cy="180975"/>
          </a:xfrm>
          <a:prstGeom prst="rect">
            <a:avLst/>
          </a:prstGeom>
          <a:solidFill>
            <a:srgbClr val="FF0000"/>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50" name="Rectangle 77"/>
          <p:cNvSpPr>
            <a:spLocks noChangeArrowheads="1"/>
          </p:cNvSpPr>
          <p:nvPr/>
        </p:nvSpPr>
        <p:spPr bwMode="auto">
          <a:xfrm>
            <a:off x="4787900" y="5535613"/>
            <a:ext cx="204788" cy="179387"/>
          </a:xfrm>
          <a:prstGeom prst="rect">
            <a:avLst/>
          </a:prstGeom>
          <a:solidFill>
            <a:srgbClr val="FF0000"/>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51" name="Oval 81"/>
          <p:cNvSpPr>
            <a:spLocks noChangeArrowheads="1"/>
          </p:cNvSpPr>
          <p:nvPr/>
        </p:nvSpPr>
        <p:spPr bwMode="auto">
          <a:xfrm>
            <a:off x="1185863" y="3973513"/>
            <a:ext cx="1322387" cy="1285875"/>
          </a:xfrm>
          <a:prstGeom prst="ellipse">
            <a:avLst/>
          </a:prstGeom>
          <a:solidFill>
            <a:schemeClr val="folHlink"/>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52" name="Text Box 82"/>
          <p:cNvSpPr txBox="1">
            <a:spLocks noChangeArrowheads="1"/>
          </p:cNvSpPr>
          <p:nvPr/>
        </p:nvSpPr>
        <p:spPr bwMode="auto">
          <a:xfrm>
            <a:off x="969963" y="5278438"/>
            <a:ext cx="320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A</a:t>
            </a:r>
          </a:p>
        </p:txBody>
      </p:sp>
      <p:graphicFrame>
        <p:nvGraphicFramePr>
          <p:cNvPr id="53" name="Object 84"/>
          <p:cNvGraphicFramePr>
            <a:graphicFrameLocks noChangeAspect="1"/>
          </p:cNvGraphicFramePr>
          <p:nvPr/>
        </p:nvGraphicFramePr>
        <p:xfrm>
          <a:off x="1868488" y="3605213"/>
          <a:ext cx="990600" cy="298450"/>
        </p:xfrm>
        <a:graphic>
          <a:graphicData uri="http://schemas.openxmlformats.org/presentationml/2006/ole">
            <mc:AlternateContent xmlns:mc="http://schemas.openxmlformats.org/markup-compatibility/2006">
              <mc:Choice xmlns:v="urn:schemas-microsoft-com:vml" Requires="v">
                <p:oleObj spid="_x0000_s39942" name="Equation" r:id="rId12" imgW="698197" imgH="215806" progId="Equation.3">
                  <p:embed/>
                </p:oleObj>
              </mc:Choice>
              <mc:Fallback>
                <p:oleObj name="Equation" r:id="rId12" imgW="698197" imgH="215806" progId="Equation.3">
                  <p:embed/>
                  <p:pic>
                    <p:nvPicPr>
                      <p:cNvPr id="53" name="Object 8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68488" y="3605213"/>
                        <a:ext cx="990600"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 name="Oval 85"/>
          <p:cNvSpPr>
            <a:spLocks noChangeArrowheads="1"/>
          </p:cNvSpPr>
          <p:nvPr/>
        </p:nvSpPr>
        <p:spPr bwMode="auto">
          <a:xfrm>
            <a:off x="1444625" y="4248150"/>
            <a:ext cx="757238" cy="723900"/>
          </a:xfrm>
          <a:prstGeom prst="ellipse">
            <a:avLst/>
          </a:prstGeom>
          <a:solidFill>
            <a:srgbClr val="FFFF99"/>
          </a:solidFill>
          <a:ln w="2857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55" name="Line 86"/>
          <p:cNvSpPr>
            <a:spLocks noChangeShapeType="1"/>
          </p:cNvSpPr>
          <p:nvPr/>
        </p:nvSpPr>
        <p:spPr bwMode="auto">
          <a:xfrm>
            <a:off x="1439863" y="4597400"/>
            <a:ext cx="0" cy="1031875"/>
          </a:xfrm>
          <a:prstGeom prst="line">
            <a:avLst/>
          </a:prstGeom>
          <a:noFill/>
          <a:ln w="2857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56" name="Text Box 87"/>
          <p:cNvSpPr txBox="1">
            <a:spLocks noChangeArrowheads="1"/>
          </p:cNvSpPr>
          <p:nvPr/>
        </p:nvSpPr>
        <p:spPr bwMode="auto">
          <a:xfrm>
            <a:off x="2603500" y="5249863"/>
            <a:ext cx="3460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B</a:t>
            </a:r>
          </a:p>
        </p:txBody>
      </p:sp>
      <p:sp>
        <p:nvSpPr>
          <p:cNvPr id="57" name="Text Box 88"/>
          <p:cNvSpPr txBox="1">
            <a:spLocks noChangeArrowheads="1"/>
          </p:cNvSpPr>
          <p:nvPr/>
        </p:nvSpPr>
        <p:spPr bwMode="auto">
          <a:xfrm>
            <a:off x="1485900" y="4326619"/>
            <a:ext cx="3460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t>C</a:t>
            </a:r>
          </a:p>
        </p:txBody>
      </p:sp>
      <p:sp>
        <p:nvSpPr>
          <p:cNvPr id="58" name="Line 90"/>
          <p:cNvSpPr>
            <a:spLocks noChangeShapeType="1"/>
          </p:cNvSpPr>
          <p:nvPr/>
        </p:nvSpPr>
        <p:spPr bwMode="auto">
          <a:xfrm>
            <a:off x="2508250" y="4606925"/>
            <a:ext cx="0" cy="1033463"/>
          </a:xfrm>
          <a:prstGeom prst="line">
            <a:avLst/>
          </a:prstGeom>
          <a:noFill/>
          <a:ln w="2857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59" name="Oval 92"/>
          <p:cNvSpPr>
            <a:spLocks noChangeArrowheads="1"/>
          </p:cNvSpPr>
          <p:nvPr/>
        </p:nvSpPr>
        <p:spPr bwMode="auto">
          <a:xfrm>
            <a:off x="1774825" y="4564063"/>
            <a:ext cx="57150" cy="66675"/>
          </a:xfrm>
          <a:prstGeom prst="ellipse">
            <a:avLst/>
          </a:prstGeom>
          <a:solidFill>
            <a:schemeClr val="tx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60" name="Line 93"/>
          <p:cNvSpPr>
            <a:spLocks noChangeShapeType="1"/>
          </p:cNvSpPr>
          <p:nvPr/>
        </p:nvSpPr>
        <p:spPr bwMode="auto">
          <a:xfrm flipV="1">
            <a:off x="1801813" y="3887788"/>
            <a:ext cx="704850" cy="1587"/>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61" name="Rectangle 96"/>
          <p:cNvSpPr>
            <a:spLocks noChangeArrowheads="1"/>
          </p:cNvSpPr>
          <p:nvPr/>
        </p:nvSpPr>
        <p:spPr bwMode="auto">
          <a:xfrm>
            <a:off x="1325563" y="5549900"/>
            <a:ext cx="217487" cy="179388"/>
          </a:xfrm>
          <a:prstGeom prst="rect">
            <a:avLst/>
          </a:prstGeom>
          <a:solidFill>
            <a:srgbClr val="FF0000"/>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62" name="Rectangle 97"/>
          <p:cNvSpPr>
            <a:spLocks noChangeArrowheads="1"/>
          </p:cNvSpPr>
          <p:nvPr/>
        </p:nvSpPr>
        <p:spPr bwMode="auto">
          <a:xfrm>
            <a:off x="1328738" y="5730875"/>
            <a:ext cx="215900" cy="180975"/>
          </a:xfrm>
          <a:prstGeom prst="rect">
            <a:avLst/>
          </a:prstGeom>
          <a:solidFill>
            <a:srgbClr val="FF0000"/>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63" name="Rectangle 98"/>
          <p:cNvSpPr>
            <a:spLocks noChangeArrowheads="1"/>
          </p:cNvSpPr>
          <p:nvPr/>
        </p:nvSpPr>
        <p:spPr bwMode="auto">
          <a:xfrm>
            <a:off x="2406650" y="5380038"/>
            <a:ext cx="204788" cy="180975"/>
          </a:xfrm>
          <a:prstGeom prst="rect">
            <a:avLst/>
          </a:prstGeom>
          <a:solidFill>
            <a:srgbClr val="FF0000"/>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64" name="Rectangle 99"/>
          <p:cNvSpPr>
            <a:spLocks noChangeArrowheads="1"/>
          </p:cNvSpPr>
          <p:nvPr/>
        </p:nvSpPr>
        <p:spPr bwMode="auto">
          <a:xfrm>
            <a:off x="2406650" y="5551488"/>
            <a:ext cx="204788" cy="179387"/>
          </a:xfrm>
          <a:prstGeom prst="rect">
            <a:avLst/>
          </a:prstGeom>
          <a:solidFill>
            <a:srgbClr val="FF0000"/>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65" name="Text Box 102"/>
          <p:cNvSpPr txBox="1">
            <a:spLocks noChangeArrowheads="1"/>
          </p:cNvSpPr>
          <p:nvPr/>
        </p:nvSpPr>
        <p:spPr bwMode="auto">
          <a:xfrm>
            <a:off x="2917825" y="4427538"/>
            <a:ext cx="7413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a:t>
            </a:r>
          </a:p>
        </p:txBody>
      </p:sp>
      <p:sp>
        <p:nvSpPr>
          <p:cNvPr id="66" name="Line 103"/>
          <p:cNvSpPr>
            <a:spLocks noChangeShapeType="1"/>
          </p:cNvSpPr>
          <p:nvPr/>
        </p:nvSpPr>
        <p:spPr bwMode="auto">
          <a:xfrm>
            <a:off x="4900613" y="5570538"/>
            <a:ext cx="0" cy="468000"/>
          </a:xfrm>
          <a:prstGeom prst="line">
            <a:avLst/>
          </a:prstGeom>
          <a:noFill/>
          <a:ln w="38100">
            <a:solidFill>
              <a:srgbClr val="0000FF"/>
            </a:solidFill>
            <a:miter lim="800000"/>
            <a:headEnd/>
            <a:tailEnd type="triangle" w="lg" len="lg"/>
          </a:ln>
          <a:extLst>
            <a:ext uri="{909E8E84-426E-40DD-AFC4-6F175D3DCCD1}">
              <a14:hiddenFill xmlns:a14="http://schemas.microsoft.com/office/drawing/2010/main">
                <a:noFill/>
              </a14:hiddenFill>
            </a:ext>
          </a:extLst>
        </p:spPr>
        <p:txBody>
          <a:bodyPr wrap="none"/>
          <a:lstStyle/>
          <a:p>
            <a:endParaRPr lang="en-SG"/>
          </a:p>
        </p:txBody>
      </p:sp>
      <p:sp>
        <p:nvSpPr>
          <p:cNvPr id="67" name="Line 104"/>
          <p:cNvSpPr>
            <a:spLocks noChangeShapeType="1"/>
          </p:cNvSpPr>
          <p:nvPr/>
        </p:nvSpPr>
        <p:spPr bwMode="auto">
          <a:xfrm>
            <a:off x="3825875" y="5610225"/>
            <a:ext cx="0" cy="504000"/>
          </a:xfrm>
          <a:prstGeom prst="line">
            <a:avLst/>
          </a:prstGeom>
          <a:noFill/>
          <a:ln w="38100">
            <a:solidFill>
              <a:srgbClr val="0000FF"/>
            </a:solidFill>
            <a:miter lim="800000"/>
            <a:headEnd type="triangle" w="lg" len="lg"/>
            <a:tailEnd type="none" w="med" len="med"/>
          </a:ln>
          <a:extLst>
            <a:ext uri="{909E8E84-426E-40DD-AFC4-6F175D3DCCD1}">
              <a14:hiddenFill xmlns:a14="http://schemas.microsoft.com/office/drawing/2010/main">
                <a:noFill/>
              </a14:hiddenFill>
            </a:ext>
          </a:extLst>
        </p:spPr>
        <p:txBody>
          <a:bodyPr wrap="none"/>
          <a:lstStyle/>
          <a:p>
            <a:endParaRPr lang="en-SG"/>
          </a:p>
        </p:txBody>
      </p:sp>
      <p:sp>
        <p:nvSpPr>
          <p:cNvPr id="68" name="Line 105"/>
          <p:cNvSpPr>
            <a:spLocks noChangeShapeType="1"/>
          </p:cNvSpPr>
          <p:nvPr/>
        </p:nvSpPr>
        <p:spPr bwMode="auto">
          <a:xfrm>
            <a:off x="2500313" y="5530850"/>
            <a:ext cx="0" cy="504000"/>
          </a:xfrm>
          <a:prstGeom prst="line">
            <a:avLst/>
          </a:prstGeom>
          <a:noFill/>
          <a:ln w="38100">
            <a:solidFill>
              <a:srgbClr val="000000"/>
            </a:solidFill>
            <a:miter lim="800000"/>
            <a:headEnd w="lg" len="lg"/>
            <a:tailEnd type="triangle" w="lg" len="lg"/>
          </a:ln>
          <a:extLst>
            <a:ext uri="{909E8E84-426E-40DD-AFC4-6F175D3DCCD1}">
              <a14:hiddenFill xmlns:a14="http://schemas.microsoft.com/office/drawing/2010/main">
                <a:noFill/>
              </a14:hiddenFill>
            </a:ext>
          </a:extLst>
        </p:spPr>
        <p:txBody>
          <a:bodyPr wrap="none"/>
          <a:lstStyle/>
          <a:p>
            <a:endParaRPr lang="en-SG"/>
          </a:p>
        </p:txBody>
      </p:sp>
      <p:sp>
        <p:nvSpPr>
          <p:cNvPr id="69" name="Line 106"/>
          <p:cNvSpPr>
            <a:spLocks noChangeShapeType="1"/>
          </p:cNvSpPr>
          <p:nvPr/>
        </p:nvSpPr>
        <p:spPr bwMode="auto">
          <a:xfrm>
            <a:off x="1425575" y="5646738"/>
            <a:ext cx="0" cy="504000"/>
          </a:xfrm>
          <a:prstGeom prst="line">
            <a:avLst/>
          </a:prstGeom>
          <a:noFill/>
          <a:ln w="38100">
            <a:solidFill>
              <a:srgbClr val="000000"/>
            </a:solidFill>
            <a:miter lim="800000"/>
            <a:headEnd w="lg" len="lg"/>
            <a:tailEnd type="triangle" w="lg" len="lg"/>
          </a:ln>
          <a:extLst>
            <a:ext uri="{909E8E84-426E-40DD-AFC4-6F175D3DCCD1}">
              <a14:hiddenFill xmlns:a14="http://schemas.microsoft.com/office/drawing/2010/main">
                <a:noFill/>
              </a14:hiddenFill>
            </a:ext>
          </a:extLst>
        </p:spPr>
        <p:txBody>
          <a:bodyPr wrap="none"/>
          <a:lstStyle/>
          <a:p>
            <a:endParaRPr lang="en-SG"/>
          </a:p>
        </p:txBody>
      </p:sp>
      <p:sp>
        <p:nvSpPr>
          <p:cNvPr id="70" name="Line 107"/>
          <p:cNvSpPr>
            <a:spLocks noChangeShapeType="1"/>
          </p:cNvSpPr>
          <p:nvPr/>
        </p:nvSpPr>
        <p:spPr bwMode="auto">
          <a:xfrm flipH="1">
            <a:off x="1433513" y="3886200"/>
            <a:ext cx="355600" cy="0"/>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71" name="Line 108"/>
          <p:cNvSpPr>
            <a:spLocks noChangeShapeType="1"/>
          </p:cNvSpPr>
          <p:nvPr/>
        </p:nvSpPr>
        <p:spPr bwMode="auto">
          <a:xfrm>
            <a:off x="1433513" y="3875088"/>
            <a:ext cx="0" cy="388937"/>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72" name="Line 109"/>
          <p:cNvSpPr>
            <a:spLocks noChangeShapeType="1"/>
          </p:cNvSpPr>
          <p:nvPr/>
        </p:nvSpPr>
        <p:spPr bwMode="auto">
          <a:xfrm>
            <a:off x="1809750" y="3711575"/>
            <a:ext cx="0" cy="501650"/>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73" name="Line 110"/>
          <p:cNvSpPr>
            <a:spLocks noChangeShapeType="1"/>
          </p:cNvSpPr>
          <p:nvPr/>
        </p:nvSpPr>
        <p:spPr bwMode="auto">
          <a:xfrm flipH="1">
            <a:off x="2508250" y="3873500"/>
            <a:ext cx="7938" cy="685800"/>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graphicFrame>
        <p:nvGraphicFramePr>
          <p:cNvPr id="74" name="Object 111"/>
          <p:cNvGraphicFramePr>
            <a:graphicFrameLocks noChangeAspect="1"/>
          </p:cNvGraphicFramePr>
          <p:nvPr/>
        </p:nvGraphicFramePr>
        <p:xfrm>
          <a:off x="762000" y="3619500"/>
          <a:ext cx="990600" cy="298450"/>
        </p:xfrm>
        <a:graphic>
          <a:graphicData uri="http://schemas.openxmlformats.org/presentationml/2006/ole">
            <mc:AlternateContent xmlns:mc="http://schemas.openxmlformats.org/markup-compatibility/2006">
              <mc:Choice xmlns:v="urn:schemas-microsoft-com:vml" Requires="v">
                <p:oleObj spid="_x0000_s39943" name="Equation" r:id="rId14" imgW="698197" imgH="215806" progId="Equation.3">
                  <p:embed/>
                </p:oleObj>
              </mc:Choice>
              <mc:Fallback>
                <p:oleObj name="Equation" r:id="rId14" imgW="698197" imgH="215806" progId="Equation.3">
                  <p:embed/>
                  <p:pic>
                    <p:nvPicPr>
                      <p:cNvPr id="74" name="Object 1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62000" y="3619500"/>
                        <a:ext cx="990600"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 name="Arc 112"/>
          <p:cNvSpPr>
            <a:spLocks/>
          </p:cNvSpPr>
          <p:nvPr/>
        </p:nvSpPr>
        <p:spPr bwMode="auto">
          <a:xfrm>
            <a:off x="4295775" y="4475163"/>
            <a:ext cx="176213" cy="254000"/>
          </a:xfrm>
          <a:custGeom>
            <a:avLst/>
            <a:gdLst>
              <a:gd name="T0" fmla="*/ 0 w 21600"/>
              <a:gd name="T1" fmla="*/ 0 h 43160"/>
              <a:gd name="T2" fmla="*/ 2147483646 w 21600"/>
              <a:gd name="T3" fmla="*/ 2147483646 h 43160"/>
              <a:gd name="T4" fmla="*/ 0 w 21600"/>
              <a:gd name="T5" fmla="*/ 2147483646 h 43160"/>
              <a:gd name="T6" fmla="*/ 0 60000 65536"/>
              <a:gd name="T7" fmla="*/ 0 60000 65536"/>
              <a:gd name="T8" fmla="*/ 0 60000 65536"/>
              <a:gd name="T9" fmla="*/ 0 w 21600"/>
              <a:gd name="T10" fmla="*/ 0 h 43160"/>
              <a:gd name="T11" fmla="*/ 21600 w 21600"/>
              <a:gd name="T12" fmla="*/ 43160 h 43160"/>
            </a:gdLst>
            <a:ahLst/>
            <a:cxnLst>
              <a:cxn ang="T6">
                <a:pos x="T0" y="T1"/>
              </a:cxn>
              <a:cxn ang="T7">
                <a:pos x="T2" y="T3"/>
              </a:cxn>
              <a:cxn ang="T8">
                <a:pos x="T4" y="T5"/>
              </a:cxn>
            </a:cxnLst>
            <a:rect l="T9" t="T10" r="T11" b="T12"/>
            <a:pathLst>
              <a:path w="21600" h="43160" fill="none" extrusionOk="0">
                <a:moveTo>
                  <a:pt x="-1" y="0"/>
                </a:moveTo>
                <a:cubicBezTo>
                  <a:pt x="11929" y="0"/>
                  <a:pt x="21600" y="9670"/>
                  <a:pt x="21600" y="21600"/>
                </a:cubicBezTo>
                <a:cubicBezTo>
                  <a:pt x="21600" y="33021"/>
                  <a:pt x="12707" y="42469"/>
                  <a:pt x="1307" y="43160"/>
                </a:cubicBezTo>
              </a:path>
              <a:path w="21600" h="43160" stroke="0" extrusionOk="0">
                <a:moveTo>
                  <a:pt x="-1" y="0"/>
                </a:moveTo>
                <a:cubicBezTo>
                  <a:pt x="11929" y="0"/>
                  <a:pt x="21600" y="9670"/>
                  <a:pt x="21600" y="21600"/>
                </a:cubicBezTo>
                <a:cubicBezTo>
                  <a:pt x="21600" y="33021"/>
                  <a:pt x="12707" y="42469"/>
                  <a:pt x="1307" y="43160"/>
                </a:cubicBezTo>
                <a:lnTo>
                  <a:pt x="0" y="21600"/>
                </a:lnTo>
                <a:lnTo>
                  <a:pt x="-1" y="0"/>
                </a:lnTo>
                <a:close/>
              </a:path>
            </a:pathLst>
          </a:custGeom>
          <a:noFill/>
          <a:ln w="28575">
            <a:solidFill>
              <a:srgbClr val="000000"/>
            </a:solidFill>
            <a:miter lim="800000"/>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76" name="Text Box 113"/>
          <p:cNvSpPr txBox="1">
            <a:spLocks noChangeArrowheads="1"/>
          </p:cNvSpPr>
          <p:nvPr/>
        </p:nvSpPr>
        <p:spPr bwMode="auto">
          <a:xfrm>
            <a:off x="1146402" y="6034769"/>
            <a:ext cx="71278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2.4g</a:t>
            </a:r>
          </a:p>
        </p:txBody>
      </p:sp>
      <p:sp>
        <p:nvSpPr>
          <p:cNvPr id="77" name="Text Box 114"/>
          <p:cNvSpPr txBox="1">
            <a:spLocks noChangeArrowheads="1"/>
          </p:cNvSpPr>
          <p:nvPr/>
        </p:nvSpPr>
        <p:spPr bwMode="auto">
          <a:xfrm>
            <a:off x="2236448" y="6014016"/>
            <a:ext cx="7032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t>2.4g</a:t>
            </a:r>
          </a:p>
        </p:txBody>
      </p:sp>
      <p:sp>
        <p:nvSpPr>
          <p:cNvPr id="78" name="Text Box 115"/>
          <p:cNvSpPr txBox="1">
            <a:spLocks noChangeArrowheads="1"/>
          </p:cNvSpPr>
          <p:nvPr/>
        </p:nvSpPr>
        <p:spPr bwMode="auto">
          <a:xfrm>
            <a:off x="3394756" y="6047127"/>
            <a:ext cx="8159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t>2.4a</a:t>
            </a:r>
            <a:r>
              <a:rPr lang="en-US" altLang="en-US" sz="1800" baseline="-25000" dirty="0"/>
              <a:t>A</a:t>
            </a:r>
            <a:endParaRPr lang="en-US" altLang="en-US" sz="1800" dirty="0"/>
          </a:p>
        </p:txBody>
      </p:sp>
      <p:sp>
        <p:nvSpPr>
          <p:cNvPr id="79" name="Text Box 116"/>
          <p:cNvSpPr txBox="1">
            <a:spLocks noChangeArrowheads="1"/>
          </p:cNvSpPr>
          <p:nvPr/>
        </p:nvSpPr>
        <p:spPr bwMode="auto">
          <a:xfrm>
            <a:off x="4493419" y="6053137"/>
            <a:ext cx="8143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t>2.4a</a:t>
            </a:r>
            <a:r>
              <a:rPr lang="en-US" altLang="en-US" sz="1800" baseline="-25000" dirty="0"/>
              <a:t>B</a:t>
            </a:r>
            <a:endParaRPr lang="en-US" altLang="en-US" sz="1800" dirty="0"/>
          </a:p>
        </p:txBody>
      </p:sp>
      <p:graphicFrame>
        <p:nvGraphicFramePr>
          <p:cNvPr id="80" name="Object 117"/>
          <p:cNvGraphicFramePr>
            <a:graphicFrameLocks noChangeAspect="1"/>
          </p:cNvGraphicFramePr>
          <p:nvPr/>
        </p:nvGraphicFramePr>
        <p:xfrm>
          <a:off x="3979863" y="4598988"/>
          <a:ext cx="322262" cy="315912"/>
        </p:xfrm>
        <a:graphic>
          <a:graphicData uri="http://schemas.openxmlformats.org/presentationml/2006/ole">
            <mc:AlternateContent xmlns:mc="http://schemas.openxmlformats.org/markup-compatibility/2006">
              <mc:Choice xmlns:v="urn:schemas-microsoft-com:vml" Requires="v">
                <p:oleObj spid="_x0000_s39944" name="Equation" r:id="rId16" imgW="228600" imgH="228600" progId="Equation.3">
                  <p:embed/>
                </p:oleObj>
              </mc:Choice>
              <mc:Fallback>
                <p:oleObj name="Equation" r:id="rId16" imgW="228600" imgH="228600" progId="Equation.3">
                  <p:embed/>
                  <p:pic>
                    <p:nvPicPr>
                      <p:cNvPr id="80" name="Object 11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79863" y="4598988"/>
                        <a:ext cx="322262" cy="31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1" name="Group 121"/>
          <p:cNvGrpSpPr>
            <a:grpSpLocks/>
          </p:cNvGrpSpPr>
          <p:nvPr/>
        </p:nvGrpSpPr>
        <p:grpSpPr bwMode="auto">
          <a:xfrm>
            <a:off x="6329361" y="2881378"/>
            <a:ext cx="3361873" cy="3360803"/>
            <a:chOff x="2859" y="1462"/>
            <a:chExt cx="3141" cy="3140"/>
          </a:xfrm>
        </p:grpSpPr>
        <p:sp>
          <p:nvSpPr>
            <p:cNvPr id="82" name="Text Box 33"/>
            <p:cNvSpPr txBox="1">
              <a:spLocks noChangeArrowheads="1"/>
            </p:cNvSpPr>
            <p:nvPr/>
          </p:nvSpPr>
          <p:spPr bwMode="auto">
            <a:xfrm>
              <a:off x="3106" y="2516"/>
              <a:ext cx="185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graphicFrame>
          <p:nvGraphicFramePr>
            <p:cNvPr id="83" name="Object 118"/>
            <p:cNvGraphicFramePr>
              <a:graphicFrameLocks noChangeAspect="1"/>
            </p:cNvGraphicFramePr>
            <p:nvPr>
              <p:extLst/>
            </p:nvPr>
          </p:nvGraphicFramePr>
          <p:xfrm>
            <a:off x="2859" y="1462"/>
            <a:ext cx="3141" cy="3140"/>
          </p:xfrm>
          <a:graphic>
            <a:graphicData uri="http://schemas.openxmlformats.org/presentationml/2006/ole">
              <mc:AlternateContent xmlns:mc="http://schemas.openxmlformats.org/markup-compatibility/2006">
                <mc:Choice xmlns:v="urn:schemas-microsoft-com:vml" Requires="v">
                  <p:oleObj spid="_x0000_s39945" name="公式" r:id="rId18" imgW="3187440" imgH="3187440" progId="Equation.3">
                    <p:embed/>
                  </p:oleObj>
                </mc:Choice>
                <mc:Fallback>
                  <p:oleObj name="公式" r:id="rId18" imgW="3187440" imgH="3187440" progId="Equation.3">
                    <p:embed/>
                    <p:pic>
                      <p:nvPicPr>
                        <p:cNvPr id="83" name="Object 118"/>
                        <p:cNvPicPr>
                          <a:picLocks noChangeAspect="1" noChangeArrowheads="1"/>
                        </p:cNvPicPr>
                        <p:nvPr/>
                      </p:nvPicPr>
                      <p:blipFill>
                        <a:blip r:embed="rId19"/>
                        <a:srcRect/>
                        <a:stretch>
                          <a:fillRect/>
                        </a:stretch>
                      </p:blipFill>
                      <p:spPr bwMode="auto">
                        <a:xfrm>
                          <a:off x="2859" y="1462"/>
                          <a:ext cx="3141" cy="3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 name="Arc 119"/>
            <p:cNvSpPr>
              <a:spLocks/>
            </p:cNvSpPr>
            <p:nvPr/>
          </p:nvSpPr>
          <p:spPr bwMode="auto">
            <a:xfrm>
              <a:off x="4708" y="2567"/>
              <a:ext cx="219" cy="239"/>
            </a:xfrm>
            <a:custGeom>
              <a:avLst/>
              <a:gdLst>
                <a:gd name="T0" fmla="*/ 0 w 21600"/>
                <a:gd name="T1" fmla="*/ 0 h 43160"/>
                <a:gd name="T2" fmla="*/ 0 w 21600"/>
                <a:gd name="T3" fmla="*/ 0 h 43160"/>
                <a:gd name="T4" fmla="*/ 0 w 21600"/>
                <a:gd name="T5" fmla="*/ 0 h 43160"/>
                <a:gd name="T6" fmla="*/ 0 60000 65536"/>
                <a:gd name="T7" fmla="*/ 0 60000 65536"/>
                <a:gd name="T8" fmla="*/ 0 60000 65536"/>
                <a:gd name="T9" fmla="*/ 0 w 21600"/>
                <a:gd name="T10" fmla="*/ 0 h 43160"/>
                <a:gd name="T11" fmla="*/ 21600 w 21600"/>
                <a:gd name="T12" fmla="*/ 43160 h 43160"/>
              </a:gdLst>
              <a:ahLst/>
              <a:cxnLst>
                <a:cxn ang="T6">
                  <a:pos x="T0" y="T1"/>
                </a:cxn>
                <a:cxn ang="T7">
                  <a:pos x="T2" y="T3"/>
                </a:cxn>
                <a:cxn ang="T8">
                  <a:pos x="T4" y="T5"/>
                </a:cxn>
              </a:cxnLst>
              <a:rect l="T9" t="T10" r="T11" b="T12"/>
              <a:pathLst>
                <a:path w="21600" h="43160" fill="none" extrusionOk="0">
                  <a:moveTo>
                    <a:pt x="-1" y="0"/>
                  </a:moveTo>
                  <a:cubicBezTo>
                    <a:pt x="11929" y="0"/>
                    <a:pt x="21600" y="9670"/>
                    <a:pt x="21600" y="21600"/>
                  </a:cubicBezTo>
                  <a:cubicBezTo>
                    <a:pt x="21600" y="33021"/>
                    <a:pt x="12707" y="42469"/>
                    <a:pt x="1307" y="43160"/>
                  </a:cubicBezTo>
                </a:path>
                <a:path w="21600" h="43160" stroke="0" extrusionOk="0">
                  <a:moveTo>
                    <a:pt x="-1" y="0"/>
                  </a:moveTo>
                  <a:cubicBezTo>
                    <a:pt x="11929" y="0"/>
                    <a:pt x="21600" y="9670"/>
                    <a:pt x="21600" y="21600"/>
                  </a:cubicBezTo>
                  <a:cubicBezTo>
                    <a:pt x="21600" y="33021"/>
                    <a:pt x="12707" y="42469"/>
                    <a:pt x="1307" y="43160"/>
                  </a:cubicBezTo>
                  <a:lnTo>
                    <a:pt x="0" y="21600"/>
                  </a:lnTo>
                  <a:lnTo>
                    <a:pt x="-1" y="0"/>
                  </a:lnTo>
                  <a:close/>
                </a:path>
              </a:pathLst>
            </a:custGeom>
            <a:noFill/>
            <a:ln w="28575">
              <a:solidFill>
                <a:srgbClr val="000000"/>
              </a:solidFill>
              <a:miter lim="800000"/>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pSp>
      <p:sp>
        <p:nvSpPr>
          <p:cNvPr id="85" name="Text Box 122"/>
          <p:cNvSpPr txBox="1">
            <a:spLocks noChangeArrowheads="1"/>
          </p:cNvSpPr>
          <p:nvPr/>
        </p:nvSpPr>
        <p:spPr bwMode="auto">
          <a:xfrm>
            <a:off x="7186613" y="2603500"/>
            <a:ext cx="1128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50000"/>
              </a:spcBef>
              <a:buClrTx/>
              <a:buSzTx/>
              <a:buFontTx/>
              <a:buNone/>
            </a:pPr>
            <a:endParaRPr lang="en-US" altLang="en-US" sz="1800"/>
          </a:p>
        </p:txBody>
      </p:sp>
      <p:graphicFrame>
        <p:nvGraphicFramePr>
          <p:cNvPr id="86" name="Object 123"/>
          <p:cNvGraphicFramePr>
            <a:graphicFrameLocks noChangeAspect="1"/>
          </p:cNvGraphicFramePr>
          <p:nvPr>
            <p:extLst/>
          </p:nvPr>
        </p:nvGraphicFramePr>
        <p:xfrm>
          <a:off x="3560763" y="1017588"/>
          <a:ext cx="1624012" cy="255587"/>
        </p:xfrm>
        <a:graphic>
          <a:graphicData uri="http://schemas.openxmlformats.org/presentationml/2006/ole">
            <mc:AlternateContent xmlns:mc="http://schemas.openxmlformats.org/markup-compatibility/2006">
              <mc:Choice xmlns:v="urn:schemas-microsoft-com:vml" Requires="v">
                <p:oleObj spid="_x0000_s39946" name="公式" r:id="rId20" imgW="1447560" imgH="228600" progId="Equation.3">
                  <p:embed/>
                </p:oleObj>
              </mc:Choice>
              <mc:Fallback>
                <p:oleObj name="公式" r:id="rId20" imgW="1447560" imgH="228600" progId="Equation.3">
                  <p:embed/>
                  <p:pic>
                    <p:nvPicPr>
                      <p:cNvPr id="86" name="Object 123"/>
                      <p:cNvPicPr>
                        <a:picLocks noChangeAspect="1" noChangeArrowheads="1"/>
                      </p:cNvPicPr>
                      <p:nvPr/>
                    </p:nvPicPr>
                    <p:blipFill>
                      <a:blip r:embed="rId21"/>
                      <a:srcRect/>
                      <a:stretch>
                        <a:fillRect/>
                      </a:stretch>
                    </p:blipFill>
                    <p:spPr bwMode="auto">
                      <a:xfrm>
                        <a:off x="3560763" y="1017588"/>
                        <a:ext cx="1624012"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7" name="Rectangle 1"/>
          <p:cNvSpPr>
            <a:spLocks noChangeArrowheads="1"/>
          </p:cNvSpPr>
          <p:nvPr/>
        </p:nvSpPr>
        <p:spPr bwMode="auto">
          <a:xfrm>
            <a:off x="3392488" y="720725"/>
            <a:ext cx="20812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SG" altLang="en-US" sz="1400" b="1"/>
              <a:t>(Radius of gyration)</a:t>
            </a:r>
            <a:endParaRPr lang="en-SG" altLang="en-US" sz="1400"/>
          </a:p>
        </p:txBody>
      </p:sp>
      <p:sp>
        <p:nvSpPr>
          <p:cNvPr id="88" name="TextBox 87"/>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5 (practice)</a:t>
            </a:r>
          </a:p>
        </p:txBody>
      </p:sp>
      <p:sp>
        <p:nvSpPr>
          <p:cNvPr id="89" name="Line 106">
            <a:extLst>
              <a:ext uri="{FF2B5EF4-FFF2-40B4-BE49-F238E27FC236}">
                <a16:creationId xmlns:a16="http://schemas.microsoft.com/office/drawing/2014/main" id="{BB7F1FA9-6787-44AC-9BDF-56750C23368E}"/>
              </a:ext>
            </a:extLst>
          </p:cNvPr>
          <p:cNvSpPr>
            <a:spLocks noChangeShapeType="1"/>
          </p:cNvSpPr>
          <p:nvPr/>
        </p:nvSpPr>
        <p:spPr bwMode="auto">
          <a:xfrm>
            <a:off x="1809933" y="4606925"/>
            <a:ext cx="0" cy="504000"/>
          </a:xfrm>
          <a:prstGeom prst="line">
            <a:avLst/>
          </a:prstGeom>
          <a:noFill/>
          <a:ln w="38100">
            <a:solidFill>
              <a:srgbClr val="000000"/>
            </a:solidFill>
            <a:miter lim="800000"/>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en-SG" dirty="0"/>
          </a:p>
        </p:txBody>
      </p:sp>
      <p:sp>
        <p:nvSpPr>
          <p:cNvPr id="90" name="Line 106">
            <a:extLst>
              <a:ext uri="{FF2B5EF4-FFF2-40B4-BE49-F238E27FC236}">
                <a16:creationId xmlns:a16="http://schemas.microsoft.com/office/drawing/2014/main" id="{08745DDC-DB21-4EC8-B7AF-3103D4F45EB3}"/>
              </a:ext>
            </a:extLst>
          </p:cNvPr>
          <p:cNvSpPr>
            <a:spLocks noChangeShapeType="1"/>
          </p:cNvSpPr>
          <p:nvPr/>
        </p:nvSpPr>
        <p:spPr bwMode="auto">
          <a:xfrm flipV="1">
            <a:off x="1879601" y="4578464"/>
            <a:ext cx="444499" cy="6122"/>
          </a:xfrm>
          <a:prstGeom prst="line">
            <a:avLst/>
          </a:prstGeom>
          <a:noFill/>
          <a:ln w="38100">
            <a:solidFill>
              <a:srgbClr val="000000"/>
            </a:solidFill>
            <a:miter lim="800000"/>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en-SG" dirty="0"/>
          </a:p>
        </p:txBody>
      </p:sp>
      <p:sp>
        <p:nvSpPr>
          <p:cNvPr id="91" name="Line 106">
            <a:extLst>
              <a:ext uri="{FF2B5EF4-FFF2-40B4-BE49-F238E27FC236}">
                <a16:creationId xmlns:a16="http://schemas.microsoft.com/office/drawing/2014/main" id="{3CE49E77-E6C2-43E7-8EF7-0B43E4DAE2ED}"/>
              </a:ext>
            </a:extLst>
          </p:cNvPr>
          <p:cNvSpPr>
            <a:spLocks noChangeShapeType="1"/>
          </p:cNvSpPr>
          <p:nvPr/>
        </p:nvSpPr>
        <p:spPr bwMode="auto">
          <a:xfrm flipV="1">
            <a:off x="1808164" y="4123418"/>
            <a:ext cx="3176" cy="395288"/>
          </a:xfrm>
          <a:prstGeom prst="line">
            <a:avLst/>
          </a:prstGeom>
          <a:noFill/>
          <a:ln w="38100">
            <a:solidFill>
              <a:srgbClr val="000000"/>
            </a:solidFill>
            <a:miter lim="800000"/>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en-SG" dirty="0"/>
          </a:p>
        </p:txBody>
      </p:sp>
      <p:sp>
        <p:nvSpPr>
          <p:cNvPr id="3" name="TextBox 2">
            <a:extLst>
              <a:ext uri="{FF2B5EF4-FFF2-40B4-BE49-F238E27FC236}">
                <a16:creationId xmlns:a16="http://schemas.microsoft.com/office/drawing/2014/main" id="{C9C258CD-1265-47BA-889E-9F4CDB9731CB}"/>
              </a:ext>
            </a:extLst>
          </p:cNvPr>
          <p:cNvSpPr txBox="1"/>
          <p:nvPr/>
        </p:nvSpPr>
        <p:spPr>
          <a:xfrm>
            <a:off x="1635007" y="5030271"/>
            <a:ext cx="389850" cy="369332"/>
          </a:xfrm>
          <a:prstGeom prst="rect">
            <a:avLst/>
          </a:prstGeom>
          <a:noFill/>
        </p:spPr>
        <p:txBody>
          <a:bodyPr wrap="none" rtlCol="0">
            <a:spAutoFit/>
          </a:bodyPr>
          <a:lstStyle/>
          <a:p>
            <a:r>
              <a:rPr lang="en-US" dirty="0"/>
              <a:t>W</a:t>
            </a:r>
            <a:endParaRPr lang="en-SG" dirty="0"/>
          </a:p>
        </p:txBody>
      </p:sp>
      <p:sp>
        <p:nvSpPr>
          <p:cNvPr id="92" name="TextBox 91">
            <a:extLst>
              <a:ext uri="{FF2B5EF4-FFF2-40B4-BE49-F238E27FC236}">
                <a16:creationId xmlns:a16="http://schemas.microsoft.com/office/drawing/2014/main" id="{288A39AE-2A4B-48D0-B8A8-91F5D3EBAB06}"/>
              </a:ext>
            </a:extLst>
          </p:cNvPr>
          <p:cNvSpPr txBox="1"/>
          <p:nvPr/>
        </p:nvSpPr>
        <p:spPr>
          <a:xfrm>
            <a:off x="2113750" y="4229656"/>
            <a:ext cx="375424" cy="369332"/>
          </a:xfrm>
          <a:prstGeom prst="rect">
            <a:avLst/>
          </a:prstGeom>
          <a:noFill/>
        </p:spPr>
        <p:txBody>
          <a:bodyPr wrap="none" rtlCol="0">
            <a:spAutoFit/>
          </a:bodyPr>
          <a:lstStyle/>
          <a:p>
            <a:r>
              <a:rPr lang="en-US" i="1" dirty="0" err="1"/>
              <a:t>C</a:t>
            </a:r>
            <a:r>
              <a:rPr lang="en-US" baseline="-25000" dirty="0" err="1"/>
              <a:t>x</a:t>
            </a:r>
            <a:endParaRPr lang="en-SG" baseline="-25000" dirty="0"/>
          </a:p>
        </p:txBody>
      </p:sp>
      <p:sp>
        <p:nvSpPr>
          <p:cNvPr id="93" name="TextBox 92">
            <a:extLst>
              <a:ext uri="{FF2B5EF4-FFF2-40B4-BE49-F238E27FC236}">
                <a16:creationId xmlns:a16="http://schemas.microsoft.com/office/drawing/2014/main" id="{B9C92300-9E15-41C0-9FBB-0AB277CCA807}"/>
              </a:ext>
            </a:extLst>
          </p:cNvPr>
          <p:cNvSpPr txBox="1"/>
          <p:nvPr/>
        </p:nvSpPr>
        <p:spPr>
          <a:xfrm>
            <a:off x="1781057" y="3944681"/>
            <a:ext cx="375424" cy="369332"/>
          </a:xfrm>
          <a:prstGeom prst="rect">
            <a:avLst/>
          </a:prstGeom>
          <a:noFill/>
        </p:spPr>
        <p:txBody>
          <a:bodyPr wrap="none" rtlCol="0">
            <a:spAutoFit/>
          </a:bodyPr>
          <a:lstStyle/>
          <a:p>
            <a:r>
              <a:rPr lang="en-US" i="1" dirty="0"/>
              <a:t>C</a:t>
            </a:r>
            <a:r>
              <a:rPr lang="en-US" baseline="-25000" dirty="0"/>
              <a:t>y</a:t>
            </a:r>
            <a:endParaRPr lang="en-SG" baseline="-25000" dirty="0"/>
          </a:p>
        </p:txBody>
      </p:sp>
      <p:sp>
        <p:nvSpPr>
          <p:cNvPr id="4" name="TextBox 3">
            <a:extLst>
              <a:ext uri="{FF2B5EF4-FFF2-40B4-BE49-F238E27FC236}">
                <a16:creationId xmlns:a16="http://schemas.microsoft.com/office/drawing/2014/main" id="{32D33D13-B6FD-4338-B110-46C1A42B31E1}"/>
              </a:ext>
            </a:extLst>
          </p:cNvPr>
          <p:cNvSpPr txBox="1"/>
          <p:nvPr/>
        </p:nvSpPr>
        <p:spPr>
          <a:xfrm>
            <a:off x="3706813" y="2591306"/>
            <a:ext cx="1934312" cy="584775"/>
          </a:xfrm>
          <a:prstGeom prst="rect">
            <a:avLst/>
          </a:prstGeom>
          <a:noFill/>
          <a:ln>
            <a:solidFill>
              <a:srgbClr val="FF0000"/>
            </a:solidFill>
          </a:ln>
        </p:spPr>
        <p:txBody>
          <a:bodyPr wrap="none" rtlCol="0">
            <a:spAutoFit/>
          </a:bodyPr>
          <a:lstStyle/>
          <a:p>
            <a:r>
              <a:rPr lang="en-US" sz="1600" dirty="0"/>
              <a:t>Linear translation </a:t>
            </a:r>
          </a:p>
          <a:p>
            <a:r>
              <a:rPr lang="en-US" sz="1600" dirty="0"/>
              <a:t>(tangential direction)</a:t>
            </a:r>
            <a:endParaRPr lang="en-SG" sz="1600" dirty="0"/>
          </a:p>
        </p:txBody>
      </p:sp>
    </p:spTree>
    <p:extLst>
      <p:ext uri="{BB962C8B-B14F-4D97-AF65-F5344CB8AC3E}">
        <p14:creationId xmlns:p14="http://schemas.microsoft.com/office/powerpoint/2010/main" val="6783876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75</a:t>
            </a:fld>
            <a:endParaRPr lang="en-US" altLang="en-US"/>
          </a:p>
        </p:txBody>
      </p:sp>
      <p:sp>
        <p:nvSpPr>
          <p:cNvPr id="88" name="TextBox 87"/>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6</a:t>
            </a:r>
          </a:p>
        </p:txBody>
      </p:sp>
      <p:pic>
        <p:nvPicPr>
          <p:cNvPr id="7" name="Picture 3"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013" y="962025"/>
            <a:ext cx="2843212"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4"/>
          <p:cNvSpPr txBox="1">
            <a:spLocks noChangeArrowheads="1"/>
          </p:cNvSpPr>
          <p:nvPr/>
        </p:nvSpPr>
        <p:spPr bwMode="auto">
          <a:xfrm>
            <a:off x="309563" y="3565525"/>
            <a:ext cx="4156075"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a:t>A sphere of weight </a:t>
            </a:r>
            <a:r>
              <a:rPr lang="en-US" altLang="en-US" i="1"/>
              <a:t>W</a:t>
            </a:r>
            <a:r>
              <a:rPr lang="en-US" altLang="en-US"/>
              <a:t> is released with no initial velocity and rolls without slipping on the incline.</a:t>
            </a:r>
          </a:p>
          <a:p>
            <a:pPr eaLnBrk="1" hangingPunct="1">
              <a:spcBef>
                <a:spcPct val="50000"/>
              </a:spcBef>
            </a:pPr>
            <a:r>
              <a:rPr lang="en-US" altLang="en-US"/>
              <a:t>Determine: </a:t>
            </a:r>
            <a:r>
              <a:rPr lang="en-US" altLang="en-US" i="1"/>
              <a:t>a</a:t>
            </a:r>
            <a:r>
              <a:rPr lang="en-US" altLang="en-US"/>
              <a:t>) the minimum value of the coefficient of friction, </a:t>
            </a:r>
            <a:r>
              <a:rPr lang="en-US" altLang="en-US" i="1"/>
              <a:t>b</a:t>
            </a:r>
            <a:r>
              <a:rPr lang="en-US" altLang="en-US"/>
              <a:t>) the velocity of </a:t>
            </a:r>
            <a:r>
              <a:rPr lang="en-US" altLang="en-US" i="1"/>
              <a:t>G</a:t>
            </a:r>
            <a:r>
              <a:rPr lang="en-US" altLang="en-US"/>
              <a:t> after the sphere has rolled 10 ft and </a:t>
            </a:r>
            <a:r>
              <a:rPr lang="en-US" altLang="en-US" i="1"/>
              <a:t>c</a:t>
            </a:r>
            <a:r>
              <a:rPr lang="en-US" altLang="en-US"/>
              <a:t>) the velocity of </a:t>
            </a:r>
            <a:r>
              <a:rPr lang="en-US" altLang="en-US" i="1"/>
              <a:t>G</a:t>
            </a:r>
            <a:r>
              <a:rPr lang="en-US" altLang="en-US"/>
              <a:t> if the sphere were to move 10 ft down a frictionless incline.</a:t>
            </a:r>
          </a:p>
        </p:txBody>
      </p:sp>
      <p:sp>
        <p:nvSpPr>
          <p:cNvPr id="10" name="Text Box 5"/>
          <p:cNvSpPr txBox="1">
            <a:spLocks noChangeArrowheads="1"/>
          </p:cNvSpPr>
          <p:nvPr/>
        </p:nvSpPr>
        <p:spPr bwMode="auto">
          <a:xfrm>
            <a:off x="4356100" y="962025"/>
            <a:ext cx="4786313"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u="sng"/>
              <a:t>SOLUTION</a:t>
            </a:r>
            <a:r>
              <a:rPr lang="en-US" altLang="en-US"/>
              <a:t>:</a:t>
            </a:r>
          </a:p>
          <a:p>
            <a:pPr eaLnBrk="1" hangingPunct="1">
              <a:spcBef>
                <a:spcPct val="50000"/>
              </a:spcBef>
              <a:buFontTx/>
              <a:buChar char="•"/>
            </a:pPr>
            <a:r>
              <a:rPr lang="en-US" altLang="en-US"/>
              <a:t>Draw the free-body-equation for the sphere</a:t>
            </a:r>
            <a:r>
              <a:rPr lang="en-US" altLang="en-US" i="1"/>
              <a:t>,</a:t>
            </a:r>
            <a:r>
              <a:rPr lang="en-US" altLang="en-US"/>
              <a:t> expressing the equivalence of the external and effective forces.</a:t>
            </a:r>
          </a:p>
        </p:txBody>
      </p:sp>
      <p:sp>
        <p:nvSpPr>
          <p:cNvPr id="11" name="Text Box 6"/>
          <p:cNvSpPr txBox="1">
            <a:spLocks noChangeArrowheads="1"/>
          </p:cNvSpPr>
          <p:nvPr/>
        </p:nvSpPr>
        <p:spPr bwMode="auto">
          <a:xfrm>
            <a:off x="4356100" y="2474913"/>
            <a:ext cx="47498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a:t>With the linear and angular accelerations related, solve the three scalar equations derived from the free-body-equation for the angular acceleration and the normal and tangential reactions at </a:t>
            </a:r>
            <a:r>
              <a:rPr lang="en-US" altLang="en-US" i="1"/>
              <a:t>C</a:t>
            </a:r>
            <a:r>
              <a:rPr lang="en-US" altLang="en-US"/>
              <a:t>.</a:t>
            </a:r>
          </a:p>
        </p:txBody>
      </p:sp>
      <p:sp>
        <p:nvSpPr>
          <p:cNvPr id="12" name="Text Box 7"/>
          <p:cNvSpPr txBox="1">
            <a:spLocks noChangeArrowheads="1"/>
          </p:cNvSpPr>
          <p:nvPr/>
        </p:nvSpPr>
        <p:spPr bwMode="auto">
          <a:xfrm>
            <a:off x="4356100" y="4805363"/>
            <a:ext cx="47863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a:t>Calculate the velocity after 10 ft of uniformly accelerated motion.</a:t>
            </a:r>
          </a:p>
        </p:txBody>
      </p:sp>
      <p:sp>
        <p:nvSpPr>
          <p:cNvPr id="13" name="Text Box 8"/>
          <p:cNvSpPr txBox="1">
            <a:spLocks noChangeArrowheads="1"/>
          </p:cNvSpPr>
          <p:nvPr/>
        </p:nvSpPr>
        <p:spPr bwMode="auto">
          <a:xfrm>
            <a:off x="4356100" y="5510213"/>
            <a:ext cx="4760913"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a:t>Assuming no friction, calculate the linear acceleration down the incline and the corresponding velocity after 10 ft.</a:t>
            </a:r>
          </a:p>
        </p:txBody>
      </p:sp>
      <p:sp>
        <p:nvSpPr>
          <p:cNvPr id="14" name="Text Box 9"/>
          <p:cNvSpPr txBox="1">
            <a:spLocks noChangeArrowheads="1"/>
          </p:cNvSpPr>
          <p:nvPr/>
        </p:nvSpPr>
        <p:spPr bwMode="auto">
          <a:xfrm>
            <a:off x="4356100" y="4084638"/>
            <a:ext cx="47863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a:t>Calculate the friction coefficient required for the indicated tangential reaction at </a:t>
            </a:r>
            <a:r>
              <a:rPr lang="en-US" altLang="en-US" i="1"/>
              <a:t>C</a:t>
            </a:r>
            <a:r>
              <a:rPr lang="en-US" altLang="en-US"/>
              <a:t>.</a:t>
            </a:r>
          </a:p>
        </p:txBody>
      </p:sp>
    </p:spTree>
    <p:extLst>
      <p:ext uri="{BB962C8B-B14F-4D97-AF65-F5344CB8AC3E}">
        <p14:creationId xmlns:p14="http://schemas.microsoft.com/office/powerpoint/2010/main" val="153638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P spid="12" grpId="0" autoUpdateAnimBg="0"/>
      <p:bldP spid="13" grpId="0" autoUpdateAnimBg="0"/>
      <p:bldP spid="14"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76</a:t>
            </a:fld>
            <a:endParaRPr lang="en-US" altLang="en-US"/>
          </a:p>
        </p:txBody>
      </p:sp>
      <p:sp>
        <p:nvSpPr>
          <p:cNvPr id="88" name="TextBox 87"/>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6 (solution)</a:t>
            </a:r>
          </a:p>
        </p:txBody>
      </p:sp>
      <p:pic>
        <p:nvPicPr>
          <p:cNvPr id="15" name="Picture 5" descr="msotw9_temp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956" y="1004888"/>
            <a:ext cx="327660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6"/>
          <p:cNvSpPr txBox="1">
            <a:spLocks noChangeArrowheads="1"/>
          </p:cNvSpPr>
          <p:nvPr/>
        </p:nvSpPr>
        <p:spPr bwMode="auto">
          <a:xfrm>
            <a:off x="3632200" y="938213"/>
            <a:ext cx="5510213"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pPr>
            <a:r>
              <a:rPr lang="en-US" altLang="en-US" sz="1800" u="sng"/>
              <a:t>SOLUTION</a:t>
            </a:r>
            <a:r>
              <a:rPr lang="en-US" altLang="en-US" sz="1800"/>
              <a:t>:</a:t>
            </a:r>
          </a:p>
          <a:p>
            <a:pPr eaLnBrk="1" hangingPunct="1">
              <a:spcBef>
                <a:spcPct val="20000"/>
              </a:spcBef>
              <a:buFontTx/>
              <a:buChar char="•"/>
            </a:pPr>
            <a:r>
              <a:rPr lang="en-US" altLang="en-US" sz="1800"/>
              <a:t>Draw the free-body-equation for the sphere</a:t>
            </a:r>
            <a:r>
              <a:rPr lang="en-US" altLang="en-US" sz="1800" i="1"/>
              <a:t>,</a:t>
            </a:r>
            <a:r>
              <a:rPr lang="en-US" altLang="en-US" sz="1800"/>
              <a:t> expressing the equivalence of the external and effective forces.</a:t>
            </a:r>
          </a:p>
        </p:txBody>
      </p:sp>
      <p:graphicFrame>
        <p:nvGraphicFramePr>
          <p:cNvPr id="17" name="Object 2"/>
          <p:cNvGraphicFramePr>
            <a:graphicFrameLocks noChangeAspect="1"/>
          </p:cNvGraphicFramePr>
          <p:nvPr/>
        </p:nvGraphicFramePr>
        <p:xfrm>
          <a:off x="1516063" y="4254500"/>
          <a:ext cx="673100" cy="203200"/>
        </p:xfrm>
        <a:graphic>
          <a:graphicData uri="http://schemas.openxmlformats.org/presentationml/2006/ole">
            <mc:AlternateContent xmlns:mc="http://schemas.openxmlformats.org/markup-compatibility/2006">
              <mc:Choice xmlns:v="urn:schemas-microsoft-com:vml" Requires="v">
                <p:oleObj spid="_x0000_s40962" name="Equation" r:id="rId5" imgW="672808" imgH="203112" progId="Equation.3">
                  <p:embed/>
                </p:oleObj>
              </mc:Choice>
              <mc:Fallback>
                <p:oleObj name="Equation" r:id="rId5" imgW="672808" imgH="203112" progId="Equation.3">
                  <p:embed/>
                  <p:pic>
                    <p:nvPicPr>
                      <p:cNvPr id="17"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6063" y="4254500"/>
                        <a:ext cx="673100" cy="20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 name="Group 15"/>
          <p:cNvGrpSpPr>
            <a:grpSpLocks/>
          </p:cNvGrpSpPr>
          <p:nvPr/>
        </p:nvGrpSpPr>
        <p:grpSpPr bwMode="auto">
          <a:xfrm>
            <a:off x="3643313" y="1928813"/>
            <a:ext cx="5499100" cy="3252787"/>
            <a:chOff x="2295" y="1215"/>
            <a:chExt cx="3464" cy="2049"/>
          </a:xfrm>
        </p:grpSpPr>
        <p:sp>
          <p:nvSpPr>
            <p:cNvPr id="19" name="Text Box 7"/>
            <p:cNvSpPr txBox="1">
              <a:spLocks noChangeArrowheads="1"/>
            </p:cNvSpPr>
            <p:nvPr/>
          </p:nvSpPr>
          <p:spPr bwMode="auto">
            <a:xfrm>
              <a:off x="2295" y="1215"/>
              <a:ext cx="3464" cy="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sz="1800"/>
                <a:t>With the linear and angular accelerations related, solve the three scalar equations derived from the free-body-equation for the angular acceleration and the normal and tangential reactions at C.</a:t>
              </a:r>
            </a:p>
          </p:txBody>
        </p:sp>
        <p:grpSp>
          <p:nvGrpSpPr>
            <p:cNvPr id="20" name="Group 14"/>
            <p:cNvGrpSpPr>
              <a:grpSpLocks/>
            </p:cNvGrpSpPr>
            <p:nvPr/>
          </p:nvGrpSpPr>
          <p:grpSpPr bwMode="auto">
            <a:xfrm>
              <a:off x="2509" y="2018"/>
              <a:ext cx="2032" cy="1246"/>
              <a:chOff x="2509" y="2018"/>
              <a:chExt cx="2032" cy="1246"/>
            </a:xfrm>
          </p:grpSpPr>
          <p:graphicFrame>
            <p:nvGraphicFramePr>
              <p:cNvPr id="21" name="Object 6"/>
              <p:cNvGraphicFramePr>
                <a:graphicFrameLocks noChangeAspect="1"/>
              </p:cNvGraphicFramePr>
              <p:nvPr/>
            </p:nvGraphicFramePr>
            <p:xfrm>
              <a:off x="2509" y="2018"/>
              <a:ext cx="1160" cy="224"/>
            </p:xfrm>
            <a:graphic>
              <a:graphicData uri="http://schemas.openxmlformats.org/presentationml/2006/ole">
                <mc:AlternateContent xmlns:mc="http://schemas.openxmlformats.org/markup-compatibility/2006">
                  <mc:Choice xmlns:v="urn:schemas-microsoft-com:vml" Requires="v">
                    <p:oleObj spid="_x0000_s40963" name="Equation" r:id="rId7" imgW="1841500" imgH="355600" progId="Equation.3">
                      <p:embed/>
                    </p:oleObj>
                  </mc:Choice>
                  <mc:Fallback>
                    <p:oleObj name="Equation" r:id="rId7" imgW="1841500" imgH="355600" progId="Equation.3">
                      <p:embed/>
                      <p:pic>
                        <p:nvPicPr>
                          <p:cNvPr id="21"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9" y="2018"/>
                            <a:ext cx="1160"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 name="Object 7"/>
              <p:cNvGraphicFramePr>
                <a:graphicFrameLocks noChangeAspect="1"/>
              </p:cNvGraphicFramePr>
              <p:nvPr/>
            </p:nvGraphicFramePr>
            <p:xfrm>
              <a:off x="2509" y="2344"/>
              <a:ext cx="2032" cy="920"/>
            </p:xfrm>
            <a:graphic>
              <a:graphicData uri="http://schemas.openxmlformats.org/presentationml/2006/ole">
                <mc:AlternateContent xmlns:mc="http://schemas.openxmlformats.org/markup-compatibility/2006">
                  <mc:Choice xmlns:v="urn:schemas-microsoft-com:vml" Requires="v">
                    <p:oleObj spid="_x0000_s40964" name="Equation" r:id="rId9" imgW="3225800" imgH="1460500" progId="Equation.3">
                      <p:embed/>
                    </p:oleObj>
                  </mc:Choice>
                  <mc:Fallback>
                    <p:oleObj name="Equation" r:id="rId9" imgW="3225800" imgH="1460500" progId="Equation.3">
                      <p:embed/>
                      <p:pic>
                        <p:nvPicPr>
                          <p:cNvPr id="22"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9" y="2344"/>
                            <a:ext cx="2032" cy="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23" name="Object 22"/>
          <p:cNvGraphicFramePr>
            <a:graphicFrameLocks noChangeAspect="1"/>
          </p:cNvGraphicFramePr>
          <p:nvPr/>
        </p:nvGraphicFramePr>
        <p:xfrm>
          <a:off x="7747000" y="4560888"/>
          <a:ext cx="1155700" cy="558800"/>
        </p:xfrm>
        <a:graphic>
          <a:graphicData uri="http://schemas.openxmlformats.org/presentationml/2006/ole">
            <mc:AlternateContent xmlns:mc="http://schemas.openxmlformats.org/markup-compatibility/2006">
              <mc:Choice xmlns:v="urn:schemas-microsoft-com:vml" Requires="v">
                <p:oleObj spid="_x0000_s40965" name="Equation" r:id="rId11" imgW="1155700" imgH="558800" progId="Equation.3">
                  <p:embed/>
                </p:oleObj>
              </mc:Choice>
              <mc:Fallback>
                <p:oleObj name="Equation" r:id="rId11" imgW="1155700" imgH="558800" progId="Equation.3">
                  <p:embed/>
                  <p:pic>
                    <p:nvPicPr>
                      <p:cNvPr id="23" name="Object 2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47000" y="4560888"/>
                        <a:ext cx="115570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4"/>
          <p:cNvGraphicFramePr>
            <a:graphicFrameLocks noChangeAspect="1"/>
          </p:cNvGraphicFramePr>
          <p:nvPr/>
        </p:nvGraphicFramePr>
        <p:xfrm>
          <a:off x="3983038" y="5284788"/>
          <a:ext cx="2146300" cy="1231900"/>
        </p:xfrm>
        <a:graphic>
          <a:graphicData uri="http://schemas.openxmlformats.org/presentationml/2006/ole">
            <mc:AlternateContent xmlns:mc="http://schemas.openxmlformats.org/markup-compatibility/2006">
              <mc:Choice xmlns:v="urn:schemas-microsoft-com:vml" Requires="v">
                <p:oleObj spid="_x0000_s40966" name="Equation" r:id="rId13" imgW="2146300" imgH="1231900" progId="Equation.3">
                  <p:embed/>
                </p:oleObj>
              </mc:Choice>
              <mc:Fallback>
                <p:oleObj name="Equation" r:id="rId13" imgW="2146300" imgH="1231900" progId="Equation.3">
                  <p:embed/>
                  <p:pic>
                    <p:nvPicPr>
                      <p:cNvPr id="24"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83038" y="5284788"/>
                        <a:ext cx="2146300" cy="123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5"/>
          <p:cNvGraphicFramePr>
            <a:graphicFrameLocks noChangeAspect="1"/>
          </p:cNvGraphicFramePr>
          <p:nvPr/>
        </p:nvGraphicFramePr>
        <p:xfrm>
          <a:off x="6753225" y="6018213"/>
          <a:ext cx="1384300" cy="355600"/>
        </p:xfrm>
        <a:graphic>
          <a:graphicData uri="http://schemas.openxmlformats.org/presentationml/2006/ole">
            <mc:AlternateContent xmlns:mc="http://schemas.openxmlformats.org/markup-compatibility/2006">
              <mc:Choice xmlns:v="urn:schemas-microsoft-com:vml" Requires="v">
                <p:oleObj spid="_x0000_s40967" name="Equation" r:id="rId15" imgW="1383699" imgH="355446" progId="Equation.3">
                  <p:embed/>
                </p:oleObj>
              </mc:Choice>
              <mc:Fallback>
                <p:oleObj name="Equation" r:id="rId15" imgW="1383699" imgH="355446" progId="Equation.3">
                  <p:embed/>
                  <p:pic>
                    <p:nvPicPr>
                      <p:cNvPr id="25"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53225" y="6018213"/>
                        <a:ext cx="13843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TextBox 2"/>
          <p:cNvSpPr txBox="1"/>
          <p:nvPr/>
        </p:nvSpPr>
        <p:spPr>
          <a:xfrm>
            <a:off x="648883" y="3721100"/>
            <a:ext cx="2624436" cy="461665"/>
          </a:xfrm>
          <a:prstGeom prst="rect">
            <a:avLst/>
          </a:prstGeom>
          <a:noFill/>
        </p:spPr>
        <p:txBody>
          <a:bodyPr wrap="none" rtlCol="0">
            <a:spAutoFit/>
          </a:bodyPr>
          <a:lstStyle/>
          <a:p>
            <a:r>
              <a:rPr lang="en-SG" sz="2400" b="1" dirty="0">
                <a:solidFill>
                  <a:srgbClr val="FF0000"/>
                </a:solidFill>
              </a:rPr>
              <a:t>Kinematic analysis:</a:t>
            </a:r>
          </a:p>
        </p:txBody>
      </p:sp>
    </p:spTree>
    <p:extLst>
      <p:ext uri="{BB962C8B-B14F-4D97-AF65-F5344CB8AC3E}">
        <p14:creationId xmlns:p14="http://schemas.microsoft.com/office/powerpoint/2010/main" val="96930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77</a:t>
            </a:fld>
            <a:endParaRPr lang="en-US" altLang="en-US"/>
          </a:p>
        </p:txBody>
      </p:sp>
      <p:sp>
        <p:nvSpPr>
          <p:cNvPr id="88" name="TextBox 87"/>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6 (solutions)</a:t>
            </a:r>
          </a:p>
        </p:txBody>
      </p:sp>
      <p:grpSp>
        <p:nvGrpSpPr>
          <p:cNvPr id="7" name="Group 21"/>
          <p:cNvGrpSpPr>
            <a:grpSpLocks/>
          </p:cNvGrpSpPr>
          <p:nvPr/>
        </p:nvGrpSpPr>
        <p:grpSpPr bwMode="auto">
          <a:xfrm>
            <a:off x="306388" y="942975"/>
            <a:ext cx="8836025" cy="4254500"/>
            <a:chOff x="193" y="594"/>
            <a:chExt cx="5566" cy="2680"/>
          </a:xfrm>
        </p:grpSpPr>
        <p:pic>
          <p:nvPicPr>
            <p:cNvPr id="8" name="Picture 3"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 y="1150"/>
              <a:ext cx="2064" cy="1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7"/>
            <p:cNvSpPr txBox="1">
              <a:spLocks noChangeArrowheads="1"/>
            </p:cNvSpPr>
            <p:nvPr/>
          </p:nvSpPr>
          <p:spPr bwMode="auto">
            <a:xfrm>
              <a:off x="2243" y="594"/>
              <a:ext cx="351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sz="1800"/>
                <a:t>Solve the three scalar equations derived from the free-body-equation for the angular acceleration and the normal and tangential reactions at C.</a:t>
              </a:r>
            </a:p>
          </p:txBody>
        </p:sp>
        <p:graphicFrame>
          <p:nvGraphicFramePr>
            <p:cNvPr id="10" name="Object 6"/>
            <p:cNvGraphicFramePr>
              <a:graphicFrameLocks noChangeAspect="1"/>
            </p:cNvGraphicFramePr>
            <p:nvPr/>
          </p:nvGraphicFramePr>
          <p:xfrm>
            <a:off x="414" y="2611"/>
            <a:ext cx="728" cy="352"/>
          </p:xfrm>
          <a:graphic>
            <a:graphicData uri="http://schemas.openxmlformats.org/presentationml/2006/ole">
              <mc:AlternateContent xmlns:mc="http://schemas.openxmlformats.org/markup-compatibility/2006">
                <mc:Choice xmlns:v="urn:schemas-microsoft-com:vml" Requires="v">
                  <p:oleObj spid="_x0000_s41986" name="Equation" r:id="rId5" imgW="1155700" imgH="558800" progId="Equation.3">
                    <p:embed/>
                  </p:oleObj>
                </mc:Choice>
                <mc:Fallback>
                  <p:oleObj name="Equation" r:id="rId5" imgW="1155700" imgH="558800" progId="Equation.3">
                    <p:embed/>
                    <p:pic>
                      <p:nvPicPr>
                        <p:cNvPr id="1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 y="2611"/>
                          <a:ext cx="728"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7"/>
            <p:cNvGraphicFramePr>
              <a:graphicFrameLocks noChangeAspect="1"/>
            </p:cNvGraphicFramePr>
            <p:nvPr/>
          </p:nvGraphicFramePr>
          <p:xfrm>
            <a:off x="409" y="3050"/>
            <a:ext cx="1184" cy="224"/>
          </p:xfrm>
          <a:graphic>
            <a:graphicData uri="http://schemas.openxmlformats.org/presentationml/2006/ole">
              <mc:AlternateContent xmlns:mc="http://schemas.openxmlformats.org/markup-compatibility/2006">
                <mc:Choice xmlns:v="urn:schemas-microsoft-com:vml" Requires="v">
                  <p:oleObj spid="_x0000_s41987" name="Equation" r:id="rId7" imgW="1879600" imgH="355600" progId="Equation.3">
                    <p:embed/>
                  </p:oleObj>
                </mc:Choice>
                <mc:Fallback>
                  <p:oleObj name="Equation" r:id="rId7" imgW="1879600" imgH="355600" progId="Equation.3">
                    <p:embed/>
                    <p:pic>
                      <p:nvPicPr>
                        <p:cNvPr id="11"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9" y="3050"/>
                          <a:ext cx="1184"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8"/>
            <p:cNvGraphicFramePr>
              <a:graphicFrameLocks noChangeAspect="1"/>
            </p:cNvGraphicFramePr>
            <p:nvPr/>
          </p:nvGraphicFramePr>
          <p:xfrm>
            <a:off x="2459" y="1188"/>
            <a:ext cx="1008" cy="224"/>
          </p:xfrm>
          <a:graphic>
            <a:graphicData uri="http://schemas.openxmlformats.org/presentationml/2006/ole">
              <mc:AlternateContent xmlns:mc="http://schemas.openxmlformats.org/markup-compatibility/2006">
                <mc:Choice xmlns:v="urn:schemas-microsoft-com:vml" Requires="v">
                  <p:oleObj spid="_x0000_s41988" name="Equation" r:id="rId9" imgW="1600200" imgH="355600" progId="Equation.3">
                    <p:embed/>
                  </p:oleObj>
                </mc:Choice>
                <mc:Fallback>
                  <p:oleObj name="Equation" r:id="rId9" imgW="1600200" imgH="355600" progId="Equation.3">
                    <p:embed/>
                    <p:pic>
                      <p:nvPicPr>
                        <p:cNvPr id="12"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59" y="1188"/>
                          <a:ext cx="1008"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9"/>
            <p:cNvGraphicFramePr>
              <a:graphicFrameLocks noChangeAspect="1"/>
            </p:cNvGraphicFramePr>
            <p:nvPr/>
          </p:nvGraphicFramePr>
          <p:xfrm>
            <a:off x="3607" y="1197"/>
            <a:ext cx="2048" cy="968"/>
          </p:xfrm>
          <a:graphic>
            <a:graphicData uri="http://schemas.openxmlformats.org/presentationml/2006/ole">
              <mc:AlternateContent xmlns:mc="http://schemas.openxmlformats.org/markup-compatibility/2006">
                <mc:Choice xmlns:v="urn:schemas-microsoft-com:vml" Requires="v">
                  <p:oleObj spid="_x0000_s41989" name="Equation" r:id="rId11" imgW="3251200" imgH="1536700" progId="Equation.3">
                    <p:embed/>
                  </p:oleObj>
                </mc:Choice>
                <mc:Fallback>
                  <p:oleObj name="Equation" r:id="rId11" imgW="3251200" imgH="1536700" progId="Equation.3">
                    <p:embed/>
                    <p:pic>
                      <p:nvPicPr>
                        <p:cNvPr id="13"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7" y="1197"/>
                          <a:ext cx="2048" cy="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 name="Group 22"/>
          <p:cNvGrpSpPr>
            <a:grpSpLocks/>
          </p:cNvGrpSpPr>
          <p:nvPr/>
        </p:nvGrpSpPr>
        <p:grpSpPr bwMode="auto">
          <a:xfrm>
            <a:off x="3879850" y="3540125"/>
            <a:ext cx="4144963" cy="661988"/>
            <a:chOff x="2444" y="2230"/>
            <a:chExt cx="2611" cy="417"/>
          </a:xfrm>
        </p:grpSpPr>
        <p:graphicFrame>
          <p:nvGraphicFramePr>
            <p:cNvPr id="15" name="Object 4"/>
            <p:cNvGraphicFramePr>
              <a:graphicFrameLocks noChangeAspect="1"/>
            </p:cNvGraphicFramePr>
            <p:nvPr/>
          </p:nvGraphicFramePr>
          <p:xfrm>
            <a:off x="2444" y="2230"/>
            <a:ext cx="1008" cy="248"/>
          </p:xfrm>
          <a:graphic>
            <a:graphicData uri="http://schemas.openxmlformats.org/presentationml/2006/ole">
              <mc:AlternateContent xmlns:mc="http://schemas.openxmlformats.org/markup-compatibility/2006">
                <mc:Choice xmlns:v="urn:schemas-microsoft-com:vml" Requires="v">
                  <p:oleObj spid="_x0000_s41990" name="Equation" r:id="rId13" imgW="1600200" imgH="393700" progId="Equation.3">
                    <p:embed/>
                  </p:oleObj>
                </mc:Choice>
                <mc:Fallback>
                  <p:oleObj name="Equation" r:id="rId13" imgW="1600200" imgH="393700" progId="Equation.3">
                    <p:embed/>
                    <p:pic>
                      <p:nvPicPr>
                        <p:cNvPr id="15"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44" y="2230"/>
                          <a:ext cx="1008"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5"/>
            <p:cNvGraphicFramePr>
              <a:graphicFrameLocks noChangeAspect="1"/>
            </p:cNvGraphicFramePr>
            <p:nvPr/>
          </p:nvGraphicFramePr>
          <p:xfrm>
            <a:off x="3607" y="2255"/>
            <a:ext cx="1448" cy="392"/>
          </p:xfrm>
          <a:graphic>
            <a:graphicData uri="http://schemas.openxmlformats.org/presentationml/2006/ole">
              <mc:AlternateContent xmlns:mc="http://schemas.openxmlformats.org/markup-compatibility/2006">
                <mc:Choice xmlns:v="urn:schemas-microsoft-com:vml" Requires="v">
                  <p:oleObj spid="_x0000_s41991" name="Equation" r:id="rId15" imgW="2298700" imgH="622300" progId="Equation.3">
                    <p:embed/>
                  </p:oleObj>
                </mc:Choice>
                <mc:Fallback>
                  <p:oleObj name="Equation" r:id="rId15" imgW="2298700" imgH="622300" progId="Equation.3">
                    <p:embed/>
                    <p:pic>
                      <p:nvPicPr>
                        <p:cNvPr id="16"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07" y="2255"/>
                          <a:ext cx="1448"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 name="Group 23"/>
          <p:cNvGrpSpPr>
            <a:grpSpLocks/>
          </p:cNvGrpSpPr>
          <p:nvPr/>
        </p:nvGrpSpPr>
        <p:grpSpPr bwMode="auto">
          <a:xfrm>
            <a:off x="3560763" y="4359275"/>
            <a:ext cx="5568950" cy="1681163"/>
            <a:chOff x="2243" y="2746"/>
            <a:chExt cx="3508" cy="1059"/>
          </a:xfrm>
        </p:grpSpPr>
        <p:sp>
          <p:nvSpPr>
            <p:cNvPr id="18" name="Text Box 18"/>
            <p:cNvSpPr txBox="1">
              <a:spLocks noChangeArrowheads="1"/>
            </p:cNvSpPr>
            <p:nvPr/>
          </p:nvSpPr>
          <p:spPr bwMode="auto">
            <a:xfrm>
              <a:off x="2243" y="2746"/>
              <a:ext cx="35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sz="1800"/>
                <a:t>Calculate the friction coefficient required for the indicated tangential reaction at </a:t>
              </a:r>
              <a:r>
                <a:rPr lang="en-US" altLang="en-US" sz="1800" i="1"/>
                <a:t>C</a:t>
              </a:r>
              <a:r>
                <a:rPr lang="en-US" altLang="en-US" sz="1800"/>
                <a:t>.</a:t>
              </a:r>
            </a:p>
          </p:txBody>
        </p:sp>
        <p:graphicFrame>
          <p:nvGraphicFramePr>
            <p:cNvPr id="19" name="Object 2"/>
            <p:cNvGraphicFramePr>
              <a:graphicFrameLocks noChangeAspect="1"/>
            </p:cNvGraphicFramePr>
            <p:nvPr/>
          </p:nvGraphicFramePr>
          <p:xfrm>
            <a:off x="2527" y="3237"/>
            <a:ext cx="1080" cy="568"/>
          </p:xfrm>
          <a:graphic>
            <a:graphicData uri="http://schemas.openxmlformats.org/presentationml/2006/ole">
              <mc:AlternateContent xmlns:mc="http://schemas.openxmlformats.org/markup-compatibility/2006">
                <mc:Choice xmlns:v="urn:schemas-microsoft-com:vml" Requires="v">
                  <p:oleObj spid="_x0000_s41992" name="Equation" r:id="rId17" imgW="1714500" imgH="901700" progId="Equation.3">
                    <p:embed/>
                  </p:oleObj>
                </mc:Choice>
                <mc:Fallback>
                  <p:oleObj name="Equation" r:id="rId17" imgW="1714500" imgH="901700" progId="Equation.3">
                    <p:embed/>
                    <p:pic>
                      <p:nvPicPr>
                        <p:cNvPr id="19" name="Object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27" y="3237"/>
                          <a:ext cx="1080" cy="5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 name="Object 3"/>
            <p:cNvGraphicFramePr>
              <a:graphicFrameLocks noChangeAspect="1"/>
            </p:cNvGraphicFramePr>
            <p:nvPr/>
          </p:nvGraphicFramePr>
          <p:xfrm>
            <a:off x="4351" y="3557"/>
            <a:ext cx="648" cy="184"/>
          </p:xfrm>
          <a:graphic>
            <a:graphicData uri="http://schemas.openxmlformats.org/presentationml/2006/ole">
              <mc:AlternateContent xmlns:mc="http://schemas.openxmlformats.org/markup-compatibility/2006">
                <mc:Choice xmlns:v="urn:schemas-microsoft-com:vml" Requires="v">
                  <p:oleObj spid="_x0000_s41993" name="Equation" r:id="rId19" imgW="1028254" imgH="291973" progId="Equation.3">
                    <p:embed/>
                  </p:oleObj>
                </mc:Choice>
                <mc:Fallback>
                  <p:oleObj name="Equation" r:id="rId19" imgW="1028254" imgH="291973" progId="Equation.3">
                    <p:embed/>
                    <p:pic>
                      <p:nvPicPr>
                        <p:cNvPr id="20" name="Object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51" y="3557"/>
                          <a:ext cx="648"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34881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78</a:t>
            </a:fld>
            <a:endParaRPr lang="en-US" altLang="en-US"/>
          </a:p>
        </p:txBody>
      </p:sp>
      <p:sp>
        <p:nvSpPr>
          <p:cNvPr id="88" name="TextBox 87"/>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6 (solutions)</a:t>
            </a:r>
          </a:p>
        </p:txBody>
      </p:sp>
      <p:grpSp>
        <p:nvGrpSpPr>
          <p:cNvPr id="21" name="Group 21"/>
          <p:cNvGrpSpPr>
            <a:grpSpLocks/>
          </p:cNvGrpSpPr>
          <p:nvPr/>
        </p:nvGrpSpPr>
        <p:grpSpPr bwMode="auto">
          <a:xfrm>
            <a:off x="306388" y="942975"/>
            <a:ext cx="8836025" cy="4254500"/>
            <a:chOff x="193" y="594"/>
            <a:chExt cx="5566" cy="2680"/>
          </a:xfrm>
        </p:grpSpPr>
        <p:pic>
          <p:nvPicPr>
            <p:cNvPr id="22" name="Picture 3" descr="C:\DOCUME~1\WALTOL~1\LOCALS~1\Temp\\msotw9_tem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 y="1150"/>
              <a:ext cx="2064" cy="1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7"/>
            <p:cNvSpPr txBox="1">
              <a:spLocks noChangeArrowheads="1"/>
            </p:cNvSpPr>
            <p:nvPr/>
          </p:nvSpPr>
          <p:spPr bwMode="auto">
            <a:xfrm>
              <a:off x="2243" y="594"/>
              <a:ext cx="3516"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sz="1800"/>
                <a:t>Solve the three scalar equations derived from the free-body-equation for the angular acceleration and the normal and tangential reactions at C.</a:t>
              </a:r>
            </a:p>
          </p:txBody>
        </p:sp>
        <p:graphicFrame>
          <p:nvGraphicFramePr>
            <p:cNvPr id="24" name="Object 6"/>
            <p:cNvGraphicFramePr>
              <a:graphicFrameLocks noChangeAspect="1"/>
            </p:cNvGraphicFramePr>
            <p:nvPr/>
          </p:nvGraphicFramePr>
          <p:xfrm>
            <a:off x="414" y="2611"/>
            <a:ext cx="728" cy="352"/>
          </p:xfrm>
          <a:graphic>
            <a:graphicData uri="http://schemas.openxmlformats.org/presentationml/2006/ole">
              <mc:AlternateContent xmlns:mc="http://schemas.openxmlformats.org/markup-compatibility/2006">
                <mc:Choice xmlns:v="urn:schemas-microsoft-com:vml" Requires="v">
                  <p:oleObj spid="_x0000_s43010" name="Equation" r:id="rId5" imgW="1155700" imgH="558800" progId="Equation.3">
                    <p:embed/>
                  </p:oleObj>
                </mc:Choice>
                <mc:Fallback>
                  <p:oleObj name="Equation" r:id="rId5" imgW="1155700" imgH="558800" progId="Equation.3">
                    <p:embed/>
                    <p:pic>
                      <p:nvPicPr>
                        <p:cNvPr id="24"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 y="2611"/>
                          <a:ext cx="728"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7"/>
            <p:cNvGraphicFramePr>
              <a:graphicFrameLocks noChangeAspect="1"/>
            </p:cNvGraphicFramePr>
            <p:nvPr/>
          </p:nvGraphicFramePr>
          <p:xfrm>
            <a:off x="409" y="3050"/>
            <a:ext cx="1184" cy="224"/>
          </p:xfrm>
          <a:graphic>
            <a:graphicData uri="http://schemas.openxmlformats.org/presentationml/2006/ole">
              <mc:AlternateContent xmlns:mc="http://schemas.openxmlformats.org/markup-compatibility/2006">
                <mc:Choice xmlns:v="urn:schemas-microsoft-com:vml" Requires="v">
                  <p:oleObj spid="_x0000_s43011" name="Equation" r:id="rId7" imgW="1879600" imgH="355600" progId="Equation.3">
                    <p:embed/>
                  </p:oleObj>
                </mc:Choice>
                <mc:Fallback>
                  <p:oleObj name="Equation" r:id="rId7" imgW="1879600" imgH="355600" progId="Equation.3">
                    <p:embed/>
                    <p:pic>
                      <p:nvPicPr>
                        <p:cNvPr id="25"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9" y="3050"/>
                          <a:ext cx="1184"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8"/>
            <p:cNvGraphicFramePr>
              <a:graphicFrameLocks noChangeAspect="1"/>
            </p:cNvGraphicFramePr>
            <p:nvPr/>
          </p:nvGraphicFramePr>
          <p:xfrm>
            <a:off x="2459" y="1188"/>
            <a:ext cx="1008" cy="224"/>
          </p:xfrm>
          <a:graphic>
            <a:graphicData uri="http://schemas.openxmlformats.org/presentationml/2006/ole">
              <mc:AlternateContent xmlns:mc="http://schemas.openxmlformats.org/markup-compatibility/2006">
                <mc:Choice xmlns:v="urn:schemas-microsoft-com:vml" Requires="v">
                  <p:oleObj spid="_x0000_s43012" name="Equation" r:id="rId9" imgW="1600200" imgH="355600" progId="Equation.3">
                    <p:embed/>
                  </p:oleObj>
                </mc:Choice>
                <mc:Fallback>
                  <p:oleObj name="Equation" r:id="rId9" imgW="1600200" imgH="355600" progId="Equation.3">
                    <p:embed/>
                    <p:pic>
                      <p:nvPicPr>
                        <p:cNvPr id="26"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59" y="1188"/>
                          <a:ext cx="1008"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9"/>
            <p:cNvGraphicFramePr>
              <a:graphicFrameLocks noChangeAspect="1"/>
            </p:cNvGraphicFramePr>
            <p:nvPr/>
          </p:nvGraphicFramePr>
          <p:xfrm>
            <a:off x="3607" y="1197"/>
            <a:ext cx="2048" cy="968"/>
          </p:xfrm>
          <a:graphic>
            <a:graphicData uri="http://schemas.openxmlformats.org/presentationml/2006/ole">
              <mc:AlternateContent xmlns:mc="http://schemas.openxmlformats.org/markup-compatibility/2006">
                <mc:Choice xmlns:v="urn:schemas-microsoft-com:vml" Requires="v">
                  <p:oleObj spid="_x0000_s43013" name="Equation" r:id="rId11" imgW="3251200" imgH="1536700" progId="Equation.3">
                    <p:embed/>
                  </p:oleObj>
                </mc:Choice>
                <mc:Fallback>
                  <p:oleObj name="Equation" r:id="rId11" imgW="3251200" imgH="1536700" progId="Equation.3">
                    <p:embed/>
                    <p:pic>
                      <p:nvPicPr>
                        <p:cNvPr id="27"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7" y="1197"/>
                          <a:ext cx="2048" cy="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8" name="Group 22"/>
          <p:cNvGrpSpPr>
            <a:grpSpLocks/>
          </p:cNvGrpSpPr>
          <p:nvPr/>
        </p:nvGrpSpPr>
        <p:grpSpPr bwMode="auto">
          <a:xfrm>
            <a:off x="3879850" y="3540125"/>
            <a:ext cx="4144963" cy="661988"/>
            <a:chOff x="2444" y="2230"/>
            <a:chExt cx="2611" cy="417"/>
          </a:xfrm>
        </p:grpSpPr>
        <p:graphicFrame>
          <p:nvGraphicFramePr>
            <p:cNvPr id="29" name="Object 4"/>
            <p:cNvGraphicFramePr>
              <a:graphicFrameLocks noChangeAspect="1"/>
            </p:cNvGraphicFramePr>
            <p:nvPr/>
          </p:nvGraphicFramePr>
          <p:xfrm>
            <a:off x="2444" y="2230"/>
            <a:ext cx="1008" cy="248"/>
          </p:xfrm>
          <a:graphic>
            <a:graphicData uri="http://schemas.openxmlformats.org/presentationml/2006/ole">
              <mc:AlternateContent xmlns:mc="http://schemas.openxmlformats.org/markup-compatibility/2006">
                <mc:Choice xmlns:v="urn:schemas-microsoft-com:vml" Requires="v">
                  <p:oleObj spid="_x0000_s43014" name="Equation" r:id="rId13" imgW="1600200" imgH="393700" progId="Equation.3">
                    <p:embed/>
                  </p:oleObj>
                </mc:Choice>
                <mc:Fallback>
                  <p:oleObj name="Equation" r:id="rId13" imgW="1600200" imgH="393700" progId="Equation.3">
                    <p:embed/>
                    <p:pic>
                      <p:nvPicPr>
                        <p:cNvPr id="29"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44" y="2230"/>
                          <a:ext cx="1008"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5"/>
            <p:cNvGraphicFramePr>
              <a:graphicFrameLocks noChangeAspect="1"/>
            </p:cNvGraphicFramePr>
            <p:nvPr/>
          </p:nvGraphicFramePr>
          <p:xfrm>
            <a:off x="3607" y="2255"/>
            <a:ext cx="1448" cy="392"/>
          </p:xfrm>
          <a:graphic>
            <a:graphicData uri="http://schemas.openxmlformats.org/presentationml/2006/ole">
              <mc:AlternateContent xmlns:mc="http://schemas.openxmlformats.org/markup-compatibility/2006">
                <mc:Choice xmlns:v="urn:schemas-microsoft-com:vml" Requires="v">
                  <p:oleObj spid="_x0000_s43015" name="Equation" r:id="rId15" imgW="2298700" imgH="622300" progId="Equation.3">
                    <p:embed/>
                  </p:oleObj>
                </mc:Choice>
                <mc:Fallback>
                  <p:oleObj name="Equation" r:id="rId15" imgW="2298700" imgH="622300" progId="Equation.3">
                    <p:embed/>
                    <p:pic>
                      <p:nvPicPr>
                        <p:cNvPr id="30"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07" y="2255"/>
                          <a:ext cx="1448" cy="3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1" name="Group 23"/>
          <p:cNvGrpSpPr>
            <a:grpSpLocks/>
          </p:cNvGrpSpPr>
          <p:nvPr/>
        </p:nvGrpSpPr>
        <p:grpSpPr bwMode="auto">
          <a:xfrm>
            <a:off x="3560763" y="4359275"/>
            <a:ext cx="5568950" cy="1681163"/>
            <a:chOff x="2243" y="2746"/>
            <a:chExt cx="3508" cy="1059"/>
          </a:xfrm>
        </p:grpSpPr>
        <p:sp>
          <p:nvSpPr>
            <p:cNvPr id="32" name="Text Box 18"/>
            <p:cNvSpPr txBox="1">
              <a:spLocks noChangeArrowheads="1"/>
            </p:cNvSpPr>
            <p:nvPr/>
          </p:nvSpPr>
          <p:spPr bwMode="auto">
            <a:xfrm>
              <a:off x="2243" y="2746"/>
              <a:ext cx="3508"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sz="1800"/>
                <a:t>Calculate the friction coefficient required for the indicated tangential reaction at </a:t>
              </a:r>
              <a:r>
                <a:rPr lang="en-US" altLang="en-US" sz="1800" i="1"/>
                <a:t>C</a:t>
              </a:r>
              <a:r>
                <a:rPr lang="en-US" altLang="en-US" sz="1800"/>
                <a:t>.</a:t>
              </a:r>
            </a:p>
          </p:txBody>
        </p:sp>
        <p:graphicFrame>
          <p:nvGraphicFramePr>
            <p:cNvPr id="33" name="Object 2"/>
            <p:cNvGraphicFramePr>
              <a:graphicFrameLocks noChangeAspect="1"/>
            </p:cNvGraphicFramePr>
            <p:nvPr/>
          </p:nvGraphicFramePr>
          <p:xfrm>
            <a:off x="2527" y="3237"/>
            <a:ext cx="1080" cy="568"/>
          </p:xfrm>
          <a:graphic>
            <a:graphicData uri="http://schemas.openxmlformats.org/presentationml/2006/ole">
              <mc:AlternateContent xmlns:mc="http://schemas.openxmlformats.org/markup-compatibility/2006">
                <mc:Choice xmlns:v="urn:schemas-microsoft-com:vml" Requires="v">
                  <p:oleObj spid="_x0000_s43016" name="Equation" r:id="rId17" imgW="1714500" imgH="901700" progId="Equation.3">
                    <p:embed/>
                  </p:oleObj>
                </mc:Choice>
                <mc:Fallback>
                  <p:oleObj name="Equation" r:id="rId17" imgW="1714500" imgH="901700" progId="Equation.3">
                    <p:embed/>
                    <p:pic>
                      <p:nvPicPr>
                        <p:cNvPr id="33" name="Object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27" y="3237"/>
                          <a:ext cx="1080" cy="5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3"/>
            <p:cNvGraphicFramePr>
              <a:graphicFrameLocks noChangeAspect="1"/>
            </p:cNvGraphicFramePr>
            <p:nvPr/>
          </p:nvGraphicFramePr>
          <p:xfrm>
            <a:off x="4351" y="3557"/>
            <a:ext cx="648" cy="184"/>
          </p:xfrm>
          <a:graphic>
            <a:graphicData uri="http://schemas.openxmlformats.org/presentationml/2006/ole">
              <mc:AlternateContent xmlns:mc="http://schemas.openxmlformats.org/markup-compatibility/2006">
                <mc:Choice xmlns:v="urn:schemas-microsoft-com:vml" Requires="v">
                  <p:oleObj spid="_x0000_s43017" name="Equation" r:id="rId19" imgW="1028254" imgH="291973" progId="Equation.3">
                    <p:embed/>
                  </p:oleObj>
                </mc:Choice>
                <mc:Fallback>
                  <p:oleObj name="Equation" r:id="rId19" imgW="1028254" imgH="291973" progId="Equation.3">
                    <p:embed/>
                    <p:pic>
                      <p:nvPicPr>
                        <p:cNvPr id="34" name="Object 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51" y="3557"/>
                          <a:ext cx="648" cy="184"/>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033770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0" name="TextBox 6"/>
          <p:cNvSpPr txBox="1">
            <a:spLocks noChangeArrowheads="1"/>
          </p:cNvSpPr>
          <p:nvPr/>
        </p:nvSpPr>
        <p:spPr bwMode="auto">
          <a:xfrm>
            <a:off x="749300" y="1077914"/>
            <a:ext cx="428625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algn="just" eaLnBrk="1" hangingPunct="1"/>
            <a:r>
              <a:rPr lang="en-US" altLang="en-US" dirty="0"/>
              <a:t>The uniform rod </a:t>
            </a:r>
            <a:r>
              <a:rPr lang="en-US" altLang="en-US" i="1" dirty="0"/>
              <a:t>AB</a:t>
            </a:r>
            <a:r>
              <a:rPr lang="en-US" altLang="en-US" dirty="0"/>
              <a:t> of weight </a:t>
            </a:r>
            <a:r>
              <a:rPr lang="en-US" altLang="en-US" i="1" dirty="0"/>
              <a:t>W</a:t>
            </a:r>
            <a:r>
              <a:rPr lang="en-US" altLang="en-US" dirty="0"/>
              <a:t> is </a:t>
            </a:r>
            <a:r>
              <a:rPr lang="en-US" altLang="en-US" b="1" dirty="0">
                <a:solidFill>
                  <a:srgbClr val="0000FF"/>
                </a:solidFill>
              </a:rPr>
              <a:t>released from rest. </a:t>
            </a:r>
            <a:r>
              <a:rPr lang="en-US" altLang="en-US" dirty="0"/>
              <a:t>Assuming that the friction force between end </a:t>
            </a:r>
            <a:r>
              <a:rPr lang="en-US" altLang="en-US" i="1" dirty="0"/>
              <a:t>A</a:t>
            </a:r>
            <a:r>
              <a:rPr lang="en-US" altLang="en-US" dirty="0"/>
              <a:t> and the </a:t>
            </a:r>
            <a:r>
              <a:rPr lang="en-US" altLang="en-US" b="1" dirty="0">
                <a:solidFill>
                  <a:srgbClr val="0000FF"/>
                </a:solidFill>
              </a:rPr>
              <a:t>surface is large enough to prevent sliding</a:t>
            </a:r>
            <a:r>
              <a:rPr lang="en-US" altLang="en-US" dirty="0"/>
              <a:t>, determine immediately after release (</a:t>
            </a:r>
            <a:r>
              <a:rPr lang="en-US" altLang="en-US" i="1" dirty="0"/>
              <a:t>a</a:t>
            </a:r>
            <a:r>
              <a:rPr lang="en-US" altLang="en-US" dirty="0"/>
              <a:t>) the angular acceleration of the rod, (</a:t>
            </a:r>
            <a:r>
              <a:rPr lang="en-US" altLang="en-US" i="1" dirty="0"/>
              <a:t>b</a:t>
            </a:r>
            <a:r>
              <a:rPr lang="en-US" altLang="en-US" dirty="0"/>
              <a:t>) the normal reaction at </a:t>
            </a:r>
            <a:r>
              <a:rPr lang="en-US" altLang="en-US" i="1" dirty="0"/>
              <a:t>A</a:t>
            </a:r>
            <a:r>
              <a:rPr lang="en-US" altLang="en-US" dirty="0"/>
              <a:t>, (</a:t>
            </a:r>
            <a:r>
              <a:rPr lang="en-US" altLang="en-US" i="1" dirty="0"/>
              <a:t>c</a:t>
            </a:r>
            <a:r>
              <a:rPr lang="en-US" altLang="en-US" dirty="0"/>
              <a:t>) the friction force at </a:t>
            </a:r>
            <a:r>
              <a:rPr lang="en-US" altLang="en-US" i="1" dirty="0"/>
              <a:t>A</a:t>
            </a:r>
            <a:r>
              <a:rPr lang="en-US" altLang="en-US" dirty="0"/>
              <a:t>.</a:t>
            </a:r>
          </a:p>
        </p:txBody>
      </p:sp>
      <p:pic>
        <p:nvPicPr>
          <p:cNvPr id="60421" name="Picture 3" descr="bee29230_p16-157-158"/>
          <p:cNvPicPr>
            <a:picLocks noChangeAspect="1" noChangeArrowheads="1"/>
          </p:cNvPicPr>
          <p:nvPr/>
        </p:nvPicPr>
        <p:blipFill>
          <a:blip r:embed="rId2">
            <a:extLst>
              <a:ext uri="{28A0092B-C50C-407E-A947-70E740481C1C}">
                <a14:useLocalDpi xmlns:a14="http://schemas.microsoft.com/office/drawing/2010/main" val="0"/>
              </a:ext>
            </a:extLst>
          </a:blip>
          <a:srcRect l="10126" t="5769" r="14607"/>
          <a:stretch>
            <a:fillRect/>
          </a:stretch>
        </p:blipFill>
        <p:spPr bwMode="auto">
          <a:xfrm>
            <a:off x="154995" y="3702081"/>
            <a:ext cx="2292351" cy="2606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6"/>
          <p:cNvSpPr txBox="1">
            <a:spLocks noChangeArrowheads="1"/>
          </p:cNvSpPr>
          <p:nvPr/>
        </p:nvSpPr>
        <p:spPr bwMode="auto">
          <a:xfrm>
            <a:off x="5319713" y="1068388"/>
            <a:ext cx="391795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u="sng"/>
              <a:t>SOLUTION</a:t>
            </a:r>
            <a:r>
              <a:rPr lang="en-US" altLang="en-US"/>
              <a:t>:</a:t>
            </a:r>
          </a:p>
          <a:p>
            <a:pPr eaLnBrk="1" hangingPunct="1">
              <a:spcBef>
                <a:spcPct val="50000"/>
              </a:spcBef>
              <a:buFontTx/>
              <a:buChar char="•"/>
            </a:pPr>
            <a:r>
              <a:rPr lang="en-US" altLang="en-US"/>
              <a:t>Draw the free-body-diagram and kinetic diagram showing the equivalence of the external forces and inertial terms.</a:t>
            </a:r>
          </a:p>
        </p:txBody>
      </p:sp>
      <p:sp>
        <p:nvSpPr>
          <p:cNvPr id="10" name="Text Box 7"/>
          <p:cNvSpPr txBox="1">
            <a:spLocks noChangeArrowheads="1"/>
          </p:cNvSpPr>
          <p:nvPr/>
        </p:nvSpPr>
        <p:spPr bwMode="auto">
          <a:xfrm>
            <a:off x="5314951" y="2835275"/>
            <a:ext cx="38830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a:t>Write the equations of motion for the sum of forces and for the sum of moments.</a:t>
            </a:r>
          </a:p>
        </p:txBody>
      </p:sp>
      <p:sp>
        <p:nvSpPr>
          <p:cNvPr id="11" name="Text Box 8"/>
          <p:cNvSpPr txBox="1">
            <a:spLocks noChangeArrowheads="1"/>
          </p:cNvSpPr>
          <p:nvPr/>
        </p:nvSpPr>
        <p:spPr bwMode="auto">
          <a:xfrm>
            <a:off x="5280026" y="3989388"/>
            <a:ext cx="4149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dirty="0"/>
              <a:t>Apply any necessary kinematic relations, then solve the resulting equations.</a:t>
            </a:r>
          </a:p>
        </p:txBody>
      </p:sp>
      <p:sp>
        <p:nvSpPr>
          <p:cNvPr id="3" name="Slide Number Placeholder 2"/>
          <p:cNvSpPr>
            <a:spLocks noGrp="1"/>
          </p:cNvSpPr>
          <p:nvPr>
            <p:ph type="sldNum" sz="quarter" idx="12"/>
          </p:nvPr>
        </p:nvSpPr>
        <p:spPr/>
        <p:txBody>
          <a:bodyPr/>
          <a:lstStyle/>
          <a:p>
            <a:fld id="{9BF28668-276B-45C1-A181-AEB78CCD96EB}" type="slidenum">
              <a:rPr lang="en-SG" smtClean="0"/>
              <a:t>79</a:t>
            </a:fld>
            <a:endParaRPr lang="en-SG" dirty="0"/>
          </a:p>
        </p:txBody>
      </p:sp>
      <p:cxnSp>
        <p:nvCxnSpPr>
          <p:cNvPr id="12" name="Straight Connector 11"/>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90500" y="-219601"/>
            <a:ext cx="6581775"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7 </a:t>
            </a:r>
          </a:p>
        </p:txBody>
      </p:sp>
      <p:sp>
        <p:nvSpPr>
          <p:cNvPr id="2" name="TextBox 1">
            <a:extLst>
              <a:ext uri="{FF2B5EF4-FFF2-40B4-BE49-F238E27FC236}">
                <a16:creationId xmlns:a16="http://schemas.microsoft.com/office/drawing/2014/main" id="{AF3BD6C7-64A0-4C19-8DE0-B2AA4AEA4357}"/>
              </a:ext>
            </a:extLst>
          </p:cNvPr>
          <p:cNvSpPr txBox="1"/>
          <p:nvPr/>
        </p:nvSpPr>
        <p:spPr>
          <a:xfrm>
            <a:off x="2726747" y="3682097"/>
            <a:ext cx="2513592" cy="646331"/>
          </a:xfrm>
          <a:prstGeom prst="rect">
            <a:avLst/>
          </a:prstGeom>
          <a:noFill/>
          <a:ln>
            <a:solidFill>
              <a:srgbClr val="0000FF"/>
            </a:solidFill>
          </a:ln>
        </p:spPr>
        <p:txBody>
          <a:bodyPr wrap="square" rtlCol="0">
            <a:spAutoFit/>
          </a:bodyPr>
          <a:lstStyle/>
          <a:p>
            <a:r>
              <a:rPr lang="en-US" dirty="0"/>
              <a:t>“</a:t>
            </a:r>
            <a:r>
              <a:rPr lang="en-US" dirty="0">
                <a:solidFill>
                  <a:srgbClr val="0000FF"/>
                </a:solidFill>
              </a:rPr>
              <a:t>Released from rest” </a:t>
            </a:r>
            <a:r>
              <a:rPr lang="en-US" dirty="0"/>
              <a:t>means : </a:t>
            </a:r>
            <a:r>
              <a:rPr lang="en-US" i="1" dirty="0">
                <a:latin typeface="Times New Roman" panose="02020603050405020304" pitchFamily="18" charset="0"/>
                <a:cs typeface="Times New Roman" panose="02020603050405020304" pitchFamily="18" charset="0"/>
              </a:rPr>
              <a:t>v</a:t>
            </a:r>
            <a:r>
              <a:rPr lang="en-US" baseline="-25000" dirty="0"/>
              <a:t>0</a:t>
            </a:r>
            <a:r>
              <a:rPr lang="en-US" dirty="0"/>
              <a:t> = 0; </a:t>
            </a:r>
            <a:r>
              <a:rPr lang="el-GR" i="1" dirty="0"/>
              <a:t>ω</a:t>
            </a:r>
            <a:r>
              <a:rPr lang="en-US" baseline="-25000" dirty="0"/>
              <a:t>0</a:t>
            </a:r>
            <a:r>
              <a:rPr lang="en-US" dirty="0"/>
              <a:t> = 0</a:t>
            </a:r>
            <a:endParaRPr lang="en-SG" dirty="0"/>
          </a:p>
        </p:txBody>
      </p:sp>
      <p:sp>
        <p:nvSpPr>
          <p:cNvPr id="4" name="Rectangle 3">
            <a:extLst>
              <a:ext uri="{FF2B5EF4-FFF2-40B4-BE49-F238E27FC236}">
                <a16:creationId xmlns:a16="http://schemas.microsoft.com/office/drawing/2014/main" id="{D1368D61-6F24-4E87-B90B-EAD8CDEFE69D}"/>
              </a:ext>
            </a:extLst>
          </p:cNvPr>
          <p:cNvSpPr/>
          <p:nvPr/>
        </p:nvSpPr>
        <p:spPr>
          <a:xfrm>
            <a:off x="2726748" y="4735474"/>
            <a:ext cx="2712356" cy="1477328"/>
          </a:xfrm>
          <a:prstGeom prst="rect">
            <a:avLst/>
          </a:prstGeom>
          <a:ln>
            <a:solidFill>
              <a:srgbClr val="0000FF"/>
            </a:solidFill>
          </a:ln>
        </p:spPr>
        <p:txBody>
          <a:bodyPr wrap="square">
            <a:spAutoFit/>
          </a:bodyPr>
          <a:lstStyle/>
          <a:p>
            <a:r>
              <a:rPr lang="en-US" altLang="en-US" dirty="0"/>
              <a:t>“</a:t>
            </a:r>
            <a:r>
              <a:rPr lang="en-US" altLang="en-US" dirty="0">
                <a:solidFill>
                  <a:srgbClr val="0000FF"/>
                </a:solidFill>
              </a:rPr>
              <a:t>Surface is large enough to prevent sliding</a:t>
            </a:r>
            <a:r>
              <a:rPr lang="en-US" altLang="en-US" dirty="0"/>
              <a:t>” means:</a:t>
            </a:r>
          </a:p>
          <a:p>
            <a:r>
              <a:rPr lang="en-US" altLang="en-US" dirty="0"/>
              <a:t>A is at rest during the motion, </a:t>
            </a:r>
            <a:r>
              <a:rPr lang="en-US" i="1" dirty="0" err="1">
                <a:latin typeface="Times New Roman" panose="02020603050405020304" pitchFamily="18" charset="0"/>
                <a:cs typeface="Times New Roman" panose="02020603050405020304" pitchFamily="18" charset="0"/>
              </a:rPr>
              <a:t>v</a:t>
            </a:r>
            <a:r>
              <a:rPr lang="en-US" baseline="-25000" dirty="0" err="1"/>
              <a:t>A</a:t>
            </a:r>
            <a:r>
              <a:rPr lang="en-US" dirty="0"/>
              <a:t> = 0; </a:t>
            </a:r>
            <a:r>
              <a:rPr lang="en-US" i="1" dirty="0" err="1">
                <a:latin typeface="Times New Roman" panose="02020603050405020304" pitchFamily="18" charset="0"/>
                <a:cs typeface="Times New Roman" panose="02020603050405020304" pitchFamily="18" charset="0"/>
              </a:rPr>
              <a:t>a</a:t>
            </a:r>
            <a:r>
              <a:rPr lang="en-US" baseline="-25000" dirty="0" err="1"/>
              <a:t>A</a:t>
            </a:r>
            <a:r>
              <a:rPr lang="en-US" dirty="0"/>
              <a:t> = 0</a:t>
            </a:r>
            <a:endParaRPr lang="en-US" altLang="en-US" dirty="0"/>
          </a:p>
          <a:p>
            <a:r>
              <a:rPr lang="en-US" dirty="0"/>
              <a:t>(pure rotation!)</a:t>
            </a:r>
            <a:endParaRPr lang="en-SG" dirty="0"/>
          </a:p>
        </p:txBody>
      </p:sp>
    </p:spTree>
    <p:extLst>
      <p:ext uri="{BB962C8B-B14F-4D97-AF65-F5344CB8AC3E}">
        <p14:creationId xmlns:p14="http://schemas.microsoft.com/office/powerpoint/2010/main" val="198426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0" grpId="0" autoUpdateAnimBg="0"/>
      <p:bldP spid="11" grpId="0" autoUpdateAnimBg="0"/>
      <p:bldP spid="2"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4" name="Straight Connector 43"/>
          <p:cNvCxnSpPr/>
          <p:nvPr/>
        </p:nvCxnSpPr>
        <p:spPr>
          <a:xfrm>
            <a:off x="456288" y="743614"/>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5"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B149063F-F179-4BBC-911B-C8C8EE9557B3}" type="slidenum">
              <a:rPr lang="en-US" altLang="en-US" smtClean="0"/>
              <a:pPr>
                <a:defRPr/>
              </a:pPr>
              <a:t>8</a:t>
            </a:fld>
            <a:endParaRPr lang="en-US" altLang="en-US"/>
          </a:p>
        </p:txBody>
      </p:sp>
      <p:sp>
        <p:nvSpPr>
          <p:cNvPr id="49" name="Rectangle 48">
            <a:extLst>
              <a:ext uri="{FF2B5EF4-FFF2-40B4-BE49-F238E27FC236}">
                <a16:creationId xmlns:a16="http://schemas.microsoft.com/office/drawing/2014/main" id="{5502B657-BCD0-489E-929A-4BD3E6C91D01}"/>
              </a:ext>
            </a:extLst>
          </p:cNvPr>
          <p:cNvSpPr/>
          <p:nvPr/>
        </p:nvSpPr>
        <p:spPr>
          <a:xfrm>
            <a:off x="267631" y="1128197"/>
            <a:ext cx="7767138" cy="400110"/>
          </a:xfrm>
          <a:prstGeom prst="rect">
            <a:avLst/>
          </a:prstGeom>
        </p:spPr>
        <p:txBody>
          <a:bodyPr wrap="square">
            <a:spAutoFit/>
          </a:bodyPr>
          <a:lstStyle/>
          <a:p>
            <a:pPr>
              <a:defRPr/>
            </a:pPr>
            <a:r>
              <a:rPr lang="en-US" altLang="en-US" sz="2000" kern="0" dirty="0">
                <a:solidFill>
                  <a:srgbClr val="0000FF"/>
                </a:solidFill>
                <a:latin typeface="Times New Roman" panose="02020603050405020304" pitchFamily="18" charset="0"/>
                <a:cs typeface="Times New Roman" panose="02020603050405020304" pitchFamily="18" charset="0"/>
              </a:rPr>
              <a:t>To resolve </a:t>
            </a:r>
            <a:r>
              <a:rPr lang="en-US" altLang="en-US" sz="2000" b="1" kern="0" dirty="0">
                <a:solidFill>
                  <a:srgbClr val="FF0000"/>
                </a:solidFill>
                <a:latin typeface="Times New Roman" panose="02020603050405020304" pitchFamily="18" charset="0"/>
                <a:cs typeface="Times New Roman" panose="02020603050405020304" pitchFamily="18" charset="0"/>
              </a:rPr>
              <a:t>vector </a:t>
            </a:r>
            <a:r>
              <a:rPr lang="en-US" altLang="en-US" sz="2000" b="1" i="1" u="sng" kern="0" dirty="0">
                <a:solidFill>
                  <a:srgbClr val="FF0000"/>
                </a:solidFill>
                <a:latin typeface="Times New Roman" pitchFamily="18" charset="0"/>
                <a:cs typeface="Times New Roman" pitchFamily="18" charset="0"/>
              </a:rPr>
              <a:t>a</a:t>
            </a:r>
            <a:r>
              <a:rPr lang="en-US" altLang="en-US" sz="2000" i="1" u="sng" kern="0" dirty="0">
                <a:solidFill>
                  <a:srgbClr val="0000FF"/>
                </a:solidFill>
                <a:latin typeface="Times New Roman" pitchFamily="18" charset="0"/>
                <a:cs typeface="Times New Roman" pitchFamily="18" charset="0"/>
              </a:rPr>
              <a:t> </a:t>
            </a:r>
            <a:r>
              <a:rPr lang="en-US" altLang="en-US" sz="2000" kern="0" dirty="0">
                <a:solidFill>
                  <a:srgbClr val="0000FF"/>
                </a:solidFill>
                <a:latin typeface="Times New Roman" pitchFamily="18" charset="0"/>
                <a:cs typeface="Times New Roman" pitchFamily="18" charset="0"/>
              </a:rPr>
              <a:t>into components (scalars) for further calculations</a:t>
            </a:r>
            <a:endParaRPr lang="en-US" sz="2000" dirty="0">
              <a:solidFill>
                <a:srgbClr val="0000FF"/>
              </a:solidFill>
              <a:latin typeface="Times New Roman" panose="02020603050405020304" pitchFamily="18" charset="0"/>
              <a:cs typeface="Times New Roman" panose="02020603050405020304" pitchFamily="18" charset="0"/>
            </a:endParaRPr>
          </a:p>
        </p:txBody>
      </p:sp>
      <p:sp>
        <p:nvSpPr>
          <p:cNvPr id="51" name="Rectangle 20">
            <a:extLst>
              <a:ext uri="{FF2B5EF4-FFF2-40B4-BE49-F238E27FC236}">
                <a16:creationId xmlns:a16="http://schemas.microsoft.com/office/drawing/2014/main" id="{8FFE83C1-BA0C-4115-ADF4-E5D3613F5F89}"/>
              </a:ext>
            </a:extLst>
          </p:cNvPr>
          <p:cNvSpPr>
            <a:spLocks noChangeArrowheads="1"/>
          </p:cNvSpPr>
          <p:nvPr/>
        </p:nvSpPr>
        <p:spPr bwMode="auto">
          <a:xfrm>
            <a:off x="1678480" y="2505219"/>
            <a:ext cx="2206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1800" b="1" dirty="0">
                <a:latin typeface="Arial Narrow" panose="020B0606020202030204" pitchFamily="34" charset="0"/>
              </a:rPr>
              <a:t>Cartesian Coordinates</a:t>
            </a:r>
            <a:endParaRPr lang="en-US" altLang="en-US" sz="1800" dirty="0"/>
          </a:p>
        </p:txBody>
      </p:sp>
      <p:sp>
        <p:nvSpPr>
          <p:cNvPr id="53" name="Left Brace 22">
            <a:extLst>
              <a:ext uri="{FF2B5EF4-FFF2-40B4-BE49-F238E27FC236}">
                <a16:creationId xmlns:a16="http://schemas.microsoft.com/office/drawing/2014/main" id="{1DB08816-1D88-4F1F-B7B6-C59320B1C02A}"/>
              </a:ext>
            </a:extLst>
          </p:cNvPr>
          <p:cNvSpPr>
            <a:spLocks/>
          </p:cNvSpPr>
          <p:nvPr/>
        </p:nvSpPr>
        <p:spPr bwMode="auto">
          <a:xfrm>
            <a:off x="3877261" y="2147219"/>
            <a:ext cx="312296" cy="1130080"/>
          </a:xfrm>
          <a:prstGeom prst="leftBrace">
            <a:avLst>
              <a:gd name="adj1" fmla="val 8351"/>
              <a:gd name="adj2" fmla="val 50000"/>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54" name="Rectangle 23">
            <a:extLst>
              <a:ext uri="{FF2B5EF4-FFF2-40B4-BE49-F238E27FC236}">
                <a16:creationId xmlns:a16="http://schemas.microsoft.com/office/drawing/2014/main" id="{8B632E63-A916-4D36-9131-F68226493ED9}"/>
              </a:ext>
            </a:extLst>
          </p:cNvPr>
          <p:cNvSpPr>
            <a:spLocks noChangeArrowheads="1"/>
          </p:cNvSpPr>
          <p:nvPr/>
        </p:nvSpPr>
        <p:spPr bwMode="auto">
          <a:xfrm>
            <a:off x="4151200" y="2039755"/>
            <a:ext cx="12795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1800" b="1" dirty="0">
                <a:latin typeface="Arial Narrow" panose="020B0606020202030204" pitchFamily="34" charset="0"/>
              </a:rPr>
              <a:t>Rectangular</a:t>
            </a:r>
            <a:endParaRPr lang="en-US" altLang="en-US" sz="1800" dirty="0"/>
          </a:p>
        </p:txBody>
      </p:sp>
      <p:graphicFrame>
        <p:nvGraphicFramePr>
          <p:cNvPr id="57" name="Object 3">
            <a:extLst>
              <a:ext uri="{FF2B5EF4-FFF2-40B4-BE49-F238E27FC236}">
                <a16:creationId xmlns:a16="http://schemas.microsoft.com/office/drawing/2014/main" id="{E8A1CF28-F2DC-4A72-9304-FE4AA6170FD3}"/>
              </a:ext>
            </a:extLst>
          </p:cNvPr>
          <p:cNvGraphicFramePr>
            <a:graphicFrameLocks noChangeAspect="1"/>
          </p:cNvGraphicFramePr>
          <p:nvPr>
            <p:extLst>
              <p:ext uri="{D42A27DB-BD31-4B8C-83A1-F6EECF244321}">
                <p14:modId xmlns:p14="http://schemas.microsoft.com/office/powerpoint/2010/main" val="2023748538"/>
              </p:ext>
            </p:extLst>
          </p:nvPr>
        </p:nvGraphicFramePr>
        <p:xfrm>
          <a:off x="6246861" y="1800138"/>
          <a:ext cx="2882288" cy="786896"/>
        </p:xfrm>
        <a:graphic>
          <a:graphicData uri="http://schemas.openxmlformats.org/presentationml/2006/ole">
            <mc:AlternateContent xmlns:mc="http://schemas.openxmlformats.org/markup-compatibility/2006">
              <mc:Choice xmlns:v="urn:schemas-microsoft-com:vml" Requires="v">
                <p:oleObj spid="_x0000_s3074" name="公式" r:id="rId4" imgW="1536480" imgH="419040" progId="Equation.3">
                  <p:embed/>
                </p:oleObj>
              </mc:Choice>
              <mc:Fallback>
                <p:oleObj name="公式" r:id="rId4" imgW="1536480" imgH="419040" progId="Equation.3">
                  <p:embed/>
                  <p:pic>
                    <p:nvPicPr>
                      <p:cNvPr id="57" name="Object 3">
                        <a:extLst>
                          <a:ext uri="{FF2B5EF4-FFF2-40B4-BE49-F238E27FC236}">
                            <a16:creationId xmlns:a16="http://schemas.microsoft.com/office/drawing/2014/main" id="{E8A1CF28-F2DC-4A72-9304-FE4AA6170FD3}"/>
                          </a:ext>
                        </a:extLst>
                      </p:cNvPr>
                      <p:cNvPicPr>
                        <a:picLocks noChangeAspect="1" noChangeArrowheads="1"/>
                      </p:cNvPicPr>
                      <p:nvPr/>
                    </p:nvPicPr>
                    <p:blipFill>
                      <a:blip r:embed="rId5"/>
                      <a:srcRect/>
                      <a:stretch>
                        <a:fillRect/>
                      </a:stretch>
                    </p:blipFill>
                    <p:spPr bwMode="auto">
                      <a:xfrm>
                        <a:off x="6246861" y="1800138"/>
                        <a:ext cx="2882288" cy="786896"/>
                      </a:xfrm>
                      <a:prstGeom prst="rect">
                        <a:avLst/>
                      </a:prstGeom>
                      <a:solidFill>
                        <a:srgbClr val="FFFF00"/>
                      </a:solidFill>
                      <a:ln>
                        <a:noFill/>
                      </a:ln>
                      <a:effectLst/>
                      <a:extLst/>
                    </p:spPr>
                  </p:pic>
                </p:oleObj>
              </mc:Fallback>
            </mc:AlternateContent>
          </a:graphicData>
        </a:graphic>
      </p:graphicFrame>
      <p:sp>
        <p:nvSpPr>
          <p:cNvPr id="58" name="Rectangle 26">
            <a:extLst>
              <a:ext uri="{FF2B5EF4-FFF2-40B4-BE49-F238E27FC236}">
                <a16:creationId xmlns:a16="http://schemas.microsoft.com/office/drawing/2014/main" id="{E1C96CE5-1853-4FC2-ACA4-C2E6882DBDCC}"/>
              </a:ext>
            </a:extLst>
          </p:cNvPr>
          <p:cNvSpPr>
            <a:spLocks noChangeArrowheads="1"/>
          </p:cNvSpPr>
          <p:nvPr/>
        </p:nvSpPr>
        <p:spPr bwMode="auto">
          <a:xfrm>
            <a:off x="4212104" y="3144223"/>
            <a:ext cx="19918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1800" b="1" dirty="0">
                <a:latin typeface="Arial Narrow" panose="020B0606020202030204" pitchFamily="34" charset="0"/>
              </a:rPr>
              <a:t>Tangential &amp; normal</a:t>
            </a:r>
            <a:endParaRPr lang="en-US" altLang="en-US" sz="1800" dirty="0"/>
          </a:p>
        </p:txBody>
      </p:sp>
      <p:graphicFrame>
        <p:nvGraphicFramePr>
          <p:cNvPr id="60" name="Object 4">
            <a:extLst>
              <a:ext uri="{FF2B5EF4-FFF2-40B4-BE49-F238E27FC236}">
                <a16:creationId xmlns:a16="http://schemas.microsoft.com/office/drawing/2014/main" id="{30AA7C9A-39AC-4912-82CD-612429401AA0}"/>
              </a:ext>
            </a:extLst>
          </p:cNvPr>
          <p:cNvGraphicFramePr>
            <a:graphicFrameLocks noChangeAspect="1"/>
          </p:cNvGraphicFramePr>
          <p:nvPr>
            <p:extLst>
              <p:ext uri="{D42A27DB-BD31-4B8C-83A1-F6EECF244321}">
                <p14:modId xmlns:p14="http://schemas.microsoft.com/office/powerpoint/2010/main" val="4163350634"/>
              </p:ext>
            </p:extLst>
          </p:nvPr>
        </p:nvGraphicFramePr>
        <p:xfrm>
          <a:off x="6281972" y="2950247"/>
          <a:ext cx="3174316" cy="765705"/>
        </p:xfrm>
        <a:graphic>
          <a:graphicData uri="http://schemas.openxmlformats.org/presentationml/2006/ole">
            <mc:AlternateContent xmlns:mc="http://schemas.openxmlformats.org/markup-compatibility/2006">
              <mc:Choice xmlns:v="urn:schemas-microsoft-com:vml" Requires="v">
                <p:oleObj spid="_x0000_s3075" name="公式" r:id="rId6" imgW="2577960" imgH="622080" progId="Equation.3">
                  <p:embed/>
                </p:oleObj>
              </mc:Choice>
              <mc:Fallback>
                <p:oleObj name="公式" r:id="rId6" imgW="2577960" imgH="622080" progId="Equation.3">
                  <p:embed/>
                  <p:pic>
                    <p:nvPicPr>
                      <p:cNvPr id="60" name="Object 4">
                        <a:extLst>
                          <a:ext uri="{FF2B5EF4-FFF2-40B4-BE49-F238E27FC236}">
                            <a16:creationId xmlns:a16="http://schemas.microsoft.com/office/drawing/2014/main" id="{30AA7C9A-39AC-4912-82CD-612429401AA0}"/>
                          </a:ext>
                        </a:extLst>
                      </p:cNvPr>
                      <p:cNvPicPr>
                        <a:picLocks noChangeAspect="1" noChangeArrowheads="1"/>
                      </p:cNvPicPr>
                      <p:nvPr/>
                    </p:nvPicPr>
                    <p:blipFill>
                      <a:blip r:embed="rId7"/>
                      <a:srcRect/>
                      <a:stretch>
                        <a:fillRect/>
                      </a:stretch>
                    </p:blipFill>
                    <p:spPr bwMode="auto">
                      <a:xfrm>
                        <a:off x="6281972" y="2950247"/>
                        <a:ext cx="3174316" cy="765705"/>
                      </a:xfrm>
                      <a:prstGeom prst="rect">
                        <a:avLst/>
                      </a:prstGeom>
                      <a:solidFill>
                        <a:srgbClr val="FFFF00"/>
                      </a:solidFill>
                      <a:ln>
                        <a:noFill/>
                      </a:ln>
                      <a:effectLst/>
                      <a:extLst/>
                    </p:spPr>
                  </p:pic>
                </p:oleObj>
              </mc:Fallback>
            </mc:AlternateContent>
          </a:graphicData>
        </a:graphic>
      </p:graphicFrame>
      <p:sp>
        <p:nvSpPr>
          <p:cNvPr id="66" name="Arc 65">
            <a:extLst>
              <a:ext uri="{FF2B5EF4-FFF2-40B4-BE49-F238E27FC236}">
                <a16:creationId xmlns:a16="http://schemas.microsoft.com/office/drawing/2014/main" id="{E938FBA1-9E26-41E7-AD71-C1092ACEEE3A}"/>
              </a:ext>
            </a:extLst>
          </p:cNvPr>
          <p:cNvSpPr/>
          <p:nvPr/>
        </p:nvSpPr>
        <p:spPr bwMode="auto">
          <a:xfrm>
            <a:off x="2950898" y="4765937"/>
            <a:ext cx="1441450" cy="1457325"/>
          </a:xfrm>
          <a:prstGeom prst="arc">
            <a:avLst/>
          </a:prstGeom>
          <a:solidFill>
            <a:schemeClr val="accent1"/>
          </a:solidFill>
          <a:ln w="9525" cap="flat" cmpd="sng" algn="ctr">
            <a:solidFill>
              <a:srgbClr val="000000"/>
            </a:solidFill>
            <a:prstDash val="solid"/>
            <a:miter lim="800000"/>
            <a:headEnd type="none" w="med" len="med"/>
            <a:tailEnd type="triangle" w="med" len="lg"/>
          </a:ln>
          <a:effectLst/>
        </p:spPr>
        <p:txBody>
          <a:bodyPr wrap="none"/>
          <a:lstStyle/>
          <a:p>
            <a:pPr>
              <a:defRPr/>
            </a:pPr>
            <a:endParaRPr lang="en-US"/>
          </a:p>
        </p:txBody>
      </p:sp>
      <p:sp>
        <p:nvSpPr>
          <p:cNvPr id="67" name="Arc 66">
            <a:extLst>
              <a:ext uri="{FF2B5EF4-FFF2-40B4-BE49-F238E27FC236}">
                <a16:creationId xmlns:a16="http://schemas.microsoft.com/office/drawing/2014/main" id="{48DCE068-E441-43F8-B9D0-0A7BBF53517F}"/>
              </a:ext>
            </a:extLst>
          </p:cNvPr>
          <p:cNvSpPr/>
          <p:nvPr/>
        </p:nvSpPr>
        <p:spPr bwMode="auto">
          <a:xfrm rot="16200000">
            <a:off x="4746361" y="4773874"/>
            <a:ext cx="1441450" cy="1457325"/>
          </a:xfrm>
          <a:prstGeom prst="arc">
            <a:avLst/>
          </a:prstGeom>
          <a:solidFill>
            <a:schemeClr val="accent1"/>
          </a:solidFill>
          <a:ln w="9525" cap="flat" cmpd="sng" algn="ctr">
            <a:solidFill>
              <a:srgbClr val="000000"/>
            </a:solidFill>
            <a:prstDash val="solid"/>
            <a:miter lim="800000"/>
            <a:headEnd type="none" w="med" len="med"/>
            <a:tailEnd type="triangle" w="med" len="lg"/>
          </a:ln>
          <a:effectLst/>
        </p:spPr>
        <p:txBody>
          <a:bodyPr wrap="none"/>
          <a:lstStyle/>
          <a:p>
            <a:pPr>
              <a:defRPr/>
            </a:pPr>
            <a:endParaRPr lang="en-US"/>
          </a:p>
        </p:txBody>
      </p:sp>
      <p:sp>
        <p:nvSpPr>
          <p:cNvPr id="68" name="TextBox 37">
            <a:extLst>
              <a:ext uri="{FF2B5EF4-FFF2-40B4-BE49-F238E27FC236}">
                <a16:creationId xmlns:a16="http://schemas.microsoft.com/office/drawing/2014/main" id="{07841547-D1DC-4101-BFB3-736BF4A2B038}"/>
              </a:ext>
            </a:extLst>
          </p:cNvPr>
          <p:cNvSpPr txBox="1">
            <a:spLocks noChangeArrowheads="1"/>
          </p:cNvSpPr>
          <p:nvPr/>
        </p:nvSpPr>
        <p:spPr bwMode="auto">
          <a:xfrm>
            <a:off x="3741474" y="5642236"/>
            <a:ext cx="1870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Arial Narrow" panose="020B0606020202030204" pitchFamily="34" charset="0"/>
              </a:rPr>
              <a:t>motion of projectiles</a:t>
            </a:r>
            <a:endParaRPr lang="en-US" altLang="en-US" sz="1800"/>
          </a:p>
        </p:txBody>
      </p:sp>
      <p:cxnSp>
        <p:nvCxnSpPr>
          <p:cNvPr id="75" name="Straight Connector 51">
            <a:extLst>
              <a:ext uri="{FF2B5EF4-FFF2-40B4-BE49-F238E27FC236}">
                <a16:creationId xmlns:a16="http://schemas.microsoft.com/office/drawing/2014/main" id="{BCD772A7-3AE0-4EA4-BE82-C38EB4EF7F1F}"/>
              </a:ext>
            </a:extLst>
          </p:cNvPr>
          <p:cNvCxnSpPr>
            <a:cxnSpLocks noChangeShapeType="1"/>
          </p:cNvCxnSpPr>
          <p:nvPr/>
        </p:nvCxnSpPr>
        <p:spPr bwMode="auto">
          <a:xfrm>
            <a:off x="88787" y="4297181"/>
            <a:ext cx="9635898" cy="16729"/>
          </a:xfrm>
          <a:prstGeom prst="line">
            <a:avLst/>
          </a:prstGeom>
          <a:noFill/>
          <a:ln w="9525" algn="ctr">
            <a:solidFill>
              <a:srgbClr val="000000"/>
            </a:solidFill>
            <a:miter lim="800000"/>
            <a:headEnd/>
            <a:tailEnd/>
          </a:ln>
          <a:extLst>
            <a:ext uri="{909E8E84-426E-40DD-AFC4-6F175D3DCCD1}">
              <a14:hiddenFill xmlns:a14="http://schemas.microsoft.com/office/drawing/2010/main">
                <a:noFill/>
              </a14:hiddenFill>
            </a:ext>
          </a:extLst>
        </p:spPr>
      </p:cxnSp>
      <p:sp>
        <p:nvSpPr>
          <p:cNvPr id="76" name="TextBox 40">
            <a:extLst>
              <a:ext uri="{FF2B5EF4-FFF2-40B4-BE49-F238E27FC236}">
                <a16:creationId xmlns:a16="http://schemas.microsoft.com/office/drawing/2014/main" id="{64D88EDB-E626-4BE5-BE31-374D2367775F}"/>
              </a:ext>
            </a:extLst>
          </p:cNvPr>
          <p:cNvSpPr txBox="1">
            <a:spLocks noChangeArrowheads="1"/>
          </p:cNvSpPr>
          <p:nvPr/>
        </p:nvSpPr>
        <p:spPr bwMode="auto">
          <a:xfrm>
            <a:off x="3732457" y="5853375"/>
            <a:ext cx="1825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1800" dirty="0"/>
              <a:t>(R components)</a:t>
            </a:r>
          </a:p>
        </p:txBody>
      </p:sp>
      <p:sp>
        <p:nvSpPr>
          <p:cNvPr id="78" name="Rectangle 77">
            <a:extLst>
              <a:ext uri="{FF2B5EF4-FFF2-40B4-BE49-F238E27FC236}">
                <a16:creationId xmlns:a16="http://schemas.microsoft.com/office/drawing/2014/main" id="{3265FD15-E525-4E9C-95EC-08C12404B697}"/>
              </a:ext>
            </a:extLst>
          </p:cNvPr>
          <p:cNvSpPr/>
          <p:nvPr/>
        </p:nvSpPr>
        <p:spPr>
          <a:xfrm>
            <a:off x="119737" y="4357555"/>
            <a:ext cx="3191078" cy="1631216"/>
          </a:xfrm>
          <a:prstGeom prst="rect">
            <a:avLst/>
          </a:prstGeom>
        </p:spPr>
        <p:txBody>
          <a:bodyPr wrap="square">
            <a:spAutoFit/>
          </a:bodyPr>
          <a:lstStyle/>
          <a:p>
            <a:pPr algn="just"/>
            <a:r>
              <a:rPr lang="en-SG" sz="2000" dirty="0"/>
              <a:t>For </a:t>
            </a:r>
            <a:r>
              <a:rPr lang="en-SG" sz="2000" b="1" dirty="0"/>
              <a:t>2D planar motion</a:t>
            </a:r>
            <a:r>
              <a:rPr lang="en-SG" sz="2000" dirty="0"/>
              <a:t>, one can choose any reference coordinates for convenience, which would not change the final results. </a:t>
            </a:r>
          </a:p>
        </p:txBody>
      </p:sp>
      <p:cxnSp>
        <p:nvCxnSpPr>
          <p:cNvPr id="79" name="Straight Arrow Connector 78">
            <a:extLst>
              <a:ext uri="{FF2B5EF4-FFF2-40B4-BE49-F238E27FC236}">
                <a16:creationId xmlns:a16="http://schemas.microsoft.com/office/drawing/2014/main" id="{537913FC-6ECD-4F34-B64D-5CFCF4AE0B8A}"/>
              </a:ext>
            </a:extLst>
          </p:cNvPr>
          <p:cNvCxnSpPr>
            <a:stCxn id="66" idx="1"/>
          </p:cNvCxnSpPr>
          <p:nvPr/>
        </p:nvCxnSpPr>
        <p:spPr>
          <a:xfrm>
            <a:off x="3671623" y="5494600"/>
            <a:ext cx="509589" cy="79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E943497-0EE6-43A4-9427-CB9F60FE3EAF}"/>
              </a:ext>
            </a:extLst>
          </p:cNvPr>
          <p:cNvCxnSpPr/>
          <p:nvPr/>
        </p:nvCxnSpPr>
        <p:spPr>
          <a:xfrm rot="16200000">
            <a:off x="3445628" y="5248310"/>
            <a:ext cx="509589" cy="79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06990519-7F4C-4AF3-B34B-03608973B9CB}"/>
              </a:ext>
            </a:extLst>
          </p:cNvPr>
          <p:cNvSpPr txBox="1"/>
          <p:nvPr/>
        </p:nvSpPr>
        <p:spPr>
          <a:xfrm>
            <a:off x="4101841" y="5378474"/>
            <a:ext cx="248786" cy="369332"/>
          </a:xfrm>
          <a:prstGeom prst="rect">
            <a:avLst/>
          </a:prstGeom>
          <a:noFill/>
        </p:spPr>
        <p:txBody>
          <a:bodyPr wrap="none" rtlCol="0">
            <a:spAutoFit/>
          </a:bodyPr>
          <a:lstStyle/>
          <a:p>
            <a:r>
              <a:rPr lang="en-US" b="1" i="1" u="sng" dirty="0" err="1">
                <a:solidFill>
                  <a:srgbClr val="FF0000"/>
                </a:solidFill>
                <a:latin typeface="Times New Roman" panose="02020603050405020304" pitchFamily="18" charset="0"/>
                <a:cs typeface="Times New Roman" panose="02020603050405020304" pitchFamily="18" charset="0"/>
              </a:rPr>
              <a:t>i</a:t>
            </a:r>
            <a:endParaRPr lang="en-SG" b="1" i="1" u="sng" dirty="0">
              <a:solidFill>
                <a:srgbClr val="FF0000"/>
              </a:solidFill>
              <a:latin typeface="Times New Roman" panose="02020603050405020304" pitchFamily="18" charset="0"/>
              <a:cs typeface="Times New Roman" panose="02020603050405020304" pitchFamily="18" charset="0"/>
            </a:endParaRPr>
          </a:p>
        </p:txBody>
      </p:sp>
      <p:sp>
        <p:nvSpPr>
          <p:cNvPr id="82" name="TextBox 81">
            <a:extLst>
              <a:ext uri="{FF2B5EF4-FFF2-40B4-BE49-F238E27FC236}">
                <a16:creationId xmlns:a16="http://schemas.microsoft.com/office/drawing/2014/main" id="{2C31C17A-93AB-4D27-9DB6-320957B487C6}"/>
              </a:ext>
            </a:extLst>
          </p:cNvPr>
          <p:cNvSpPr txBox="1"/>
          <p:nvPr/>
        </p:nvSpPr>
        <p:spPr>
          <a:xfrm>
            <a:off x="3422837" y="4802552"/>
            <a:ext cx="248786" cy="369332"/>
          </a:xfrm>
          <a:prstGeom prst="rect">
            <a:avLst/>
          </a:prstGeom>
          <a:noFill/>
        </p:spPr>
        <p:txBody>
          <a:bodyPr wrap="none" rtlCol="0">
            <a:spAutoFit/>
          </a:bodyPr>
          <a:lstStyle/>
          <a:p>
            <a:r>
              <a:rPr lang="en-US" b="1" i="1" u="sng" dirty="0" err="1">
                <a:solidFill>
                  <a:srgbClr val="FF0000"/>
                </a:solidFill>
                <a:latin typeface="Times New Roman" panose="02020603050405020304" pitchFamily="18" charset="0"/>
                <a:cs typeface="Times New Roman" panose="02020603050405020304" pitchFamily="18" charset="0"/>
              </a:rPr>
              <a:t>j</a:t>
            </a:r>
            <a:endParaRPr lang="en-SG" b="1" i="1" u="sng" dirty="0">
              <a:solidFill>
                <a:srgbClr val="FF0000"/>
              </a:solidFill>
              <a:latin typeface="Times New Roman" panose="02020603050405020304" pitchFamily="18" charset="0"/>
              <a:cs typeface="Times New Roman" panose="02020603050405020304" pitchFamily="18" charset="0"/>
            </a:endParaRPr>
          </a:p>
        </p:txBody>
      </p:sp>
      <p:grpSp>
        <p:nvGrpSpPr>
          <p:cNvPr id="83" name="Group 82">
            <a:extLst>
              <a:ext uri="{FF2B5EF4-FFF2-40B4-BE49-F238E27FC236}">
                <a16:creationId xmlns:a16="http://schemas.microsoft.com/office/drawing/2014/main" id="{9358EA0A-337E-4D4E-8B55-539F16BB8E93}"/>
              </a:ext>
            </a:extLst>
          </p:cNvPr>
          <p:cNvGrpSpPr/>
          <p:nvPr/>
        </p:nvGrpSpPr>
        <p:grpSpPr>
          <a:xfrm>
            <a:off x="6434245" y="4516075"/>
            <a:ext cx="2120900" cy="1745062"/>
            <a:chOff x="5426317" y="4666625"/>
            <a:chExt cx="2120900" cy="1745062"/>
          </a:xfrm>
        </p:grpSpPr>
        <p:sp>
          <p:nvSpPr>
            <p:cNvPr id="84" name="Oval 38">
              <a:extLst>
                <a:ext uri="{FF2B5EF4-FFF2-40B4-BE49-F238E27FC236}">
                  <a16:creationId xmlns:a16="http://schemas.microsoft.com/office/drawing/2014/main" id="{36EDF75B-EEB3-4BF5-8BA4-388F4CA6233E}"/>
                </a:ext>
              </a:extLst>
            </p:cNvPr>
            <p:cNvSpPr>
              <a:spLocks noChangeArrowheads="1"/>
            </p:cNvSpPr>
            <p:nvPr/>
          </p:nvSpPr>
          <p:spPr bwMode="auto">
            <a:xfrm>
              <a:off x="5680074" y="4900386"/>
              <a:ext cx="992188" cy="992188"/>
            </a:xfrm>
            <a:prstGeom prst="ellipse">
              <a:avLst/>
            </a:prstGeom>
            <a:solidFill>
              <a:schemeClr val="accent1"/>
            </a:solidFill>
            <a:ln w="9525" algn="ctr">
              <a:solidFill>
                <a:srgbClr val="000000"/>
              </a:solidFill>
              <a:miter lim="800000"/>
              <a:headEnd/>
              <a:tailEnd type="triangle" w="med" len="lg"/>
            </a:ln>
          </p:spPr>
          <p:txBody>
            <a:bodyPr wrap="none"/>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85" name="Arc 84">
              <a:extLst>
                <a:ext uri="{FF2B5EF4-FFF2-40B4-BE49-F238E27FC236}">
                  <a16:creationId xmlns:a16="http://schemas.microsoft.com/office/drawing/2014/main" id="{C2731AF5-BB4B-4590-B3E3-CE8767F5CA12}"/>
                </a:ext>
              </a:extLst>
            </p:cNvPr>
            <p:cNvSpPr/>
            <p:nvPr/>
          </p:nvSpPr>
          <p:spPr bwMode="auto">
            <a:xfrm rot="16200000">
              <a:off x="5672137" y="4908324"/>
              <a:ext cx="1054100" cy="1038225"/>
            </a:xfrm>
            <a:prstGeom prst="arc">
              <a:avLst>
                <a:gd name="adj1" fmla="val 16302339"/>
                <a:gd name="adj2" fmla="val 0"/>
              </a:avLst>
            </a:prstGeom>
            <a:solidFill>
              <a:schemeClr val="accent1"/>
            </a:solidFill>
            <a:ln w="9525" cap="flat" cmpd="sng" algn="ctr">
              <a:solidFill>
                <a:srgbClr val="000000"/>
              </a:solidFill>
              <a:prstDash val="solid"/>
              <a:miter lim="800000"/>
              <a:headEnd type="none" w="med" len="med"/>
              <a:tailEnd type="triangle" w="med" len="lg"/>
            </a:ln>
            <a:effectLst/>
          </p:spPr>
          <p:txBody>
            <a:bodyPr wrap="none"/>
            <a:lstStyle/>
            <a:p>
              <a:pPr>
                <a:defRPr/>
              </a:pPr>
              <a:endParaRPr lang="en-US"/>
            </a:p>
          </p:txBody>
        </p:sp>
        <p:sp>
          <p:nvSpPr>
            <p:cNvPr id="86" name="TextBox 40">
              <a:extLst>
                <a:ext uri="{FF2B5EF4-FFF2-40B4-BE49-F238E27FC236}">
                  <a16:creationId xmlns:a16="http://schemas.microsoft.com/office/drawing/2014/main" id="{42D3FE6A-A9B3-4B56-9072-A6A31775D18E}"/>
                </a:ext>
              </a:extLst>
            </p:cNvPr>
            <p:cNvSpPr txBox="1">
              <a:spLocks noChangeArrowheads="1"/>
            </p:cNvSpPr>
            <p:nvPr/>
          </p:nvSpPr>
          <p:spPr bwMode="auto">
            <a:xfrm>
              <a:off x="6037262" y="5086125"/>
              <a:ext cx="2841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2800" b="1"/>
                <a:t>.</a:t>
              </a:r>
            </a:p>
          </p:txBody>
        </p:sp>
        <p:sp>
          <p:nvSpPr>
            <p:cNvPr id="87" name="TextBox 41">
              <a:extLst>
                <a:ext uri="{FF2B5EF4-FFF2-40B4-BE49-F238E27FC236}">
                  <a16:creationId xmlns:a16="http://schemas.microsoft.com/office/drawing/2014/main" id="{09612399-8937-40A7-A516-0E9448430445}"/>
                </a:ext>
              </a:extLst>
            </p:cNvPr>
            <p:cNvSpPr txBox="1">
              <a:spLocks noChangeArrowheads="1"/>
            </p:cNvSpPr>
            <p:nvPr/>
          </p:nvSpPr>
          <p:spPr bwMode="auto">
            <a:xfrm>
              <a:off x="5524500" y="5846536"/>
              <a:ext cx="1457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1800">
                  <a:latin typeface="Arial Narrow" panose="020B0606020202030204" pitchFamily="34" charset="0"/>
                  <a:cs typeface="Arial" panose="020B0604020202020204" pitchFamily="34" charset="0"/>
                </a:rPr>
                <a:t>Circular motion</a:t>
              </a:r>
            </a:p>
          </p:txBody>
        </p:sp>
        <p:sp>
          <p:nvSpPr>
            <p:cNvPr id="88" name="TextBox 41">
              <a:extLst>
                <a:ext uri="{FF2B5EF4-FFF2-40B4-BE49-F238E27FC236}">
                  <a16:creationId xmlns:a16="http://schemas.microsoft.com/office/drawing/2014/main" id="{90308A24-9C8D-4072-8D1D-351263113D1E}"/>
                </a:ext>
              </a:extLst>
            </p:cNvPr>
            <p:cNvSpPr txBox="1">
              <a:spLocks noChangeArrowheads="1"/>
            </p:cNvSpPr>
            <p:nvPr/>
          </p:nvSpPr>
          <p:spPr bwMode="auto">
            <a:xfrm>
              <a:off x="5426317" y="6041800"/>
              <a:ext cx="2120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1800"/>
                <a:t>(T&amp;N components)</a:t>
              </a:r>
            </a:p>
          </p:txBody>
        </p:sp>
        <p:cxnSp>
          <p:nvCxnSpPr>
            <p:cNvPr id="89" name="Straight Arrow Connector 88">
              <a:extLst>
                <a:ext uri="{FF2B5EF4-FFF2-40B4-BE49-F238E27FC236}">
                  <a16:creationId xmlns:a16="http://schemas.microsoft.com/office/drawing/2014/main" id="{0F0DE231-349A-412D-B835-5B771B77BBC7}"/>
                </a:ext>
              </a:extLst>
            </p:cNvPr>
            <p:cNvCxnSpPr/>
            <p:nvPr/>
          </p:nvCxnSpPr>
          <p:spPr>
            <a:xfrm>
              <a:off x="6170488" y="4900386"/>
              <a:ext cx="509589" cy="79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474D3346-ADA5-4E75-8DAD-0094CE6DF450}"/>
                </a:ext>
              </a:extLst>
            </p:cNvPr>
            <p:cNvCxnSpPr/>
            <p:nvPr/>
          </p:nvCxnSpPr>
          <p:spPr>
            <a:xfrm rot="5400000" flipV="1">
              <a:off x="5915918" y="5139871"/>
              <a:ext cx="509589" cy="79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8404DB5F-9A7F-4845-85B3-7A3E90E8614B}"/>
                    </a:ext>
                  </a:extLst>
                </p:cNvPr>
                <p:cNvSpPr txBox="1"/>
                <p:nvPr/>
              </p:nvSpPr>
              <p:spPr>
                <a:xfrm>
                  <a:off x="6617005" y="4666625"/>
                  <a:ext cx="449097" cy="3823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SG" b="1" i="1" smtClean="0">
                                <a:solidFill>
                                  <a:srgbClr val="FF0000"/>
                                </a:solidFill>
                                <a:latin typeface="Cambria Math" panose="02040503050406030204" pitchFamily="18" charset="0"/>
                                <a:cs typeface="Times New Roman" panose="02020603050405020304" pitchFamily="18" charset="0"/>
                              </a:rPr>
                            </m:ctrlPr>
                          </m:sSubPr>
                          <m:e>
                            <m:bar>
                              <m:barPr>
                                <m:ctrlPr>
                                  <a:rPr lang="en-SG" b="1" i="1" smtClean="0">
                                    <a:solidFill>
                                      <a:srgbClr val="FF0000"/>
                                    </a:solidFill>
                                    <a:latin typeface="Cambria Math" panose="02040503050406030204" pitchFamily="18" charset="0"/>
                                    <a:cs typeface="Times New Roman" panose="02020603050405020304" pitchFamily="18" charset="0"/>
                                  </a:rPr>
                                </m:ctrlPr>
                              </m:barPr>
                              <m:e>
                                <m:r>
                                  <a:rPr lang="en-US" b="1" i="1">
                                    <a:solidFill>
                                      <a:srgbClr val="FF0000"/>
                                    </a:solidFill>
                                    <a:latin typeface="Cambria Math" panose="02040503050406030204" pitchFamily="18" charset="0"/>
                                    <a:cs typeface="Times New Roman" panose="02020603050405020304" pitchFamily="18" charset="0"/>
                                  </a:rPr>
                                  <m:t>𝒆</m:t>
                                </m:r>
                              </m:e>
                            </m:bar>
                          </m:e>
                          <m:sub>
                            <m:r>
                              <a:rPr lang="en-US" b="1" i="1" smtClean="0">
                                <a:solidFill>
                                  <a:srgbClr val="FF0000"/>
                                </a:solidFill>
                                <a:latin typeface="Cambria Math" panose="02040503050406030204" pitchFamily="18" charset="0"/>
                                <a:cs typeface="Times New Roman" panose="02020603050405020304" pitchFamily="18" charset="0"/>
                              </a:rPr>
                              <m:t>𝒕</m:t>
                            </m:r>
                          </m:sub>
                        </m:sSub>
                      </m:oMath>
                    </m:oMathPara>
                  </a14:m>
                  <a:endParaRPr lang="en-SG" b="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6617005" y="4666625"/>
                  <a:ext cx="449097" cy="382349"/>
                </a:xfrm>
                <a:prstGeom prst="rect">
                  <a:avLst/>
                </a:prstGeom>
                <a:blipFill>
                  <a:blip r:embed="rId1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3A0429E5-914E-4264-BE83-5B38E866C05D}"/>
                    </a:ext>
                  </a:extLst>
                </p:cNvPr>
                <p:cNvSpPr txBox="1"/>
                <p:nvPr/>
              </p:nvSpPr>
              <p:spPr>
                <a:xfrm>
                  <a:off x="5721833" y="5067433"/>
                  <a:ext cx="487569" cy="3823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SG" b="1" i="1" smtClean="0">
                                <a:solidFill>
                                  <a:srgbClr val="FF0000"/>
                                </a:solidFill>
                                <a:latin typeface="Cambria Math" panose="02040503050406030204" pitchFamily="18" charset="0"/>
                                <a:cs typeface="Times New Roman" panose="02020603050405020304" pitchFamily="18" charset="0"/>
                              </a:rPr>
                            </m:ctrlPr>
                          </m:sSubPr>
                          <m:e>
                            <m:bar>
                              <m:barPr>
                                <m:ctrlPr>
                                  <a:rPr lang="en-SG" b="1" i="1" smtClean="0">
                                    <a:solidFill>
                                      <a:srgbClr val="FF0000"/>
                                    </a:solidFill>
                                    <a:latin typeface="Cambria Math" panose="02040503050406030204" pitchFamily="18" charset="0"/>
                                    <a:cs typeface="Times New Roman" panose="02020603050405020304" pitchFamily="18" charset="0"/>
                                  </a:rPr>
                                </m:ctrlPr>
                              </m:barPr>
                              <m:e>
                                <m:r>
                                  <a:rPr lang="en-US" b="1" i="1">
                                    <a:solidFill>
                                      <a:srgbClr val="FF0000"/>
                                    </a:solidFill>
                                    <a:latin typeface="Cambria Math" panose="02040503050406030204" pitchFamily="18" charset="0"/>
                                    <a:cs typeface="Times New Roman" panose="02020603050405020304" pitchFamily="18" charset="0"/>
                                  </a:rPr>
                                  <m:t>𝒆</m:t>
                                </m:r>
                              </m:e>
                            </m:bar>
                          </m:e>
                          <m:sub>
                            <m:r>
                              <a:rPr lang="en-US" b="1" i="1" smtClean="0">
                                <a:solidFill>
                                  <a:srgbClr val="FF0000"/>
                                </a:solidFill>
                                <a:latin typeface="Cambria Math" panose="02040503050406030204" pitchFamily="18" charset="0"/>
                                <a:cs typeface="Times New Roman" panose="02020603050405020304" pitchFamily="18" charset="0"/>
                              </a:rPr>
                              <m:t>𝒏</m:t>
                            </m:r>
                          </m:sub>
                        </m:sSub>
                      </m:oMath>
                    </m:oMathPara>
                  </a14:m>
                  <a:endParaRPr lang="en-SG" b="1"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5721833" y="5067433"/>
                  <a:ext cx="487569" cy="382349"/>
                </a:xfrm>
                <a:prstGeom prst="rect">
                  <a:avLst/>
                </a:prstGeom>
                <a:blipFill>
                  <a:blip r:embed="rId13"/>
                  <a:stretch>
                    <a:fillRect/>
                  </a:stretch>
                </a:blipFill>
              </p:spPr>
              <p:txBody>
                <a:bodyPr/>
                <a:lstStyle/>
                <a:p>
                  <a:r>
                    <a:rPr lang="en-SG">
                      <a:noFill/>
                    </a:rPr>
                    <a:t> </a:t>
                  </a:r>
                </a:p>
              </p:txBody>
            </p:sp>
          </mc:Fallback>
        </mc:AlternateContent>
      </p:grpSp>
      <p:sp>
        <p:nvSpPr>
          <p:cNvPr id="97" name="TextBox 7">
            <a:extLst>
              <a:ext uri="{FF2B5EF4-FFF2-40B4-BE49-F238E27FC236}">
                <a16:creationId xmlns:a16="http://schemas.microsoft.com/office/drawing/2014/main" id="{B76B5E8A-C546-42C3-80B0-0494641D9E57}"/>
              </a:ext>
            </a:extLst>
          </p:cNvPr>
          <p:cNvSpPr txBox="1">
            <a:spLocks noChangeArrowheads="1"/>
          </p:cNvSpPr>
          <p:nvPr/>
        </p:nvSpPr>
        <p:spPr bwMode="auto">
          <a:xfrm>
            <a:off x="141400" y="1593332"/>
            <a:ext cx="35573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en-US" altLang="en-US" sz="1800" b="1" dirty="0"/>
              <a:t>Curvilinear motion </a:t>
            </a:r>
            <a:r>
              <a:rPr lang="en-US" altLang="en-US" sz="1800" dirty="0"/>
              <a:t>(</a:t>
            </a:r>
            <a:r>
              <a:rPr lang="en-US" altLang="en-US" sz="1800" b="1" dirty="0"/>
              <a:t>2D</a:t>
            </a:r>
            <a:r>
              <a:rPr lang="en-US" altLang="en-US" sz="1800" dirty="0"/>
              <a:t> motion):</a:t>
            </a:r>
          </a:p>
        </p:txBody>
      </p:sp>
      <p:sp>
        <p:nvSpPr>
          <p:cNvPr id="98" name="TextBox 97"/>
          <p:cNvSpPr txBox="1"/>
          <p:nvPr/>
        </p:nvSpPr>
        <p:spPr>
          <a:xfrm>
            <a:off x="-190500" y="-219601"/>
            <a:ext cx="7734299"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Recap: L3 – </a:t>
            </a:r>
            <a:r>
              <a:rPr lang="en-US" sz="2800" b="1" dirty="0">
                <a:solidFill>
                  <a:schemeClr val="accent2">
                    <a:lumMod val="50000"/>
                  </a:schemeClr>
                </a:solidFill>
                <a:effectLst>
                  <a:outerShdw blurRad="38100" dist="38100" dir="2700000" algn="tl">
                    <a:srgbClr val="000000">
                      <a:alpha val="43137"/>
                    </a:srgbClr>
                  </a:outerShdw>
                </a:effectLst>
              </a:rPr>
              <a:t>Kinematics of particles</a:t>
            </a:r>
            <a:endParaRPr lang="en-SG" sz="2800" b="1" dirty="0">
              <a:solidFill>
                <a:schemeClr val="accent2">
                  <a:lumMod val="50000"/>
                </a:schemeClr>
              </a:solidFill>
              <a:effectLst>
                <a:outerShdw blurRad="38100" dist="38100" dir="2700000" algn="tl">
                  <a:srgbClr val="000000">
                    <a:alpha val="43137"/>
                  </a:srgbClr>
                </a:outerShdw>
              </a:effectLst>
            </a:endParaRPr>
          </a:p>
        </p:txBody>
      </p:sp>
      <p:sp>
        <p:nvSpPr>
          <p:cNvPr id="3" name="Rectangle 2">
            <a:extLst>
              <a:ext uri="{FF2B5EF4-FFF2-40B4-BE49-F238E27FC236}">
                <a16:creationId xmlns:a16="http://schemas.microsoft.com/office/drawing/2014/main" id="{12CB610B-6AEA-4772-8178-7A79F12A74C7}"/>
              </a:ext>
            </a:extLst>
          </p:cNvPr>
          <p:cNvSpPr/>
          <p:nvPr/>
        </p:nvSpPr>
        <p:spPr>
          <a:xfrm>
            <a:off x="280334" y="756005"/>
            <a:ext cx="3461140" cy="369332"/>
          </a:xfrm>
          <a:prstGeom prst="rect">
            <a:avLst/>
          </a:prstGeom>
        </p:spPr>
        <p:txBody>
          <a:bodyPr wrap="none">
            <a:spAutoFit/>
          </a:bodyPr>
          <a:lstStyle/>
          <a:p>
            <a:r>
              <a:rPr lang="en-SG" b="1" dirty="0">
                <a:solidFill>
                  <a:srgbClr val="0000FF"/>
                </a:solidFill>
              </a:rPr>
              <a:t>Components of curvilinear motion</a:t>
            </a:r>
            <a:endParaRPr lang="en-SG" dirty="0">
              <a:solidFill>
                <a:srgbClr val="0000FF"/>
              </a:solidFill>
            </a:endParaRPr>
          </a:p>
        </p:txBody>
      </p:sp>
    </p:spTree>
    <p:extLst>
      <p:ext uri="{BB962C8B-B14F-4D97-AF65-F5344CB8AC3E}">
        <p14:creationId xmlns:p14="http://schemas.microsoft.com/office/powerpoint/2010/main" val="9999166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Text Box 6"/>
          <p:cNvSpPr txBox="1">
            <a:spLocks noChangeArrowheads="1"/>
          </p:cNvSpPr>
          <p:nvPr/>
        </p:nvSpPr>
        <p:spPr bwMode="auto">
          <a:xfrm>
            <a:off x="806450" y="1123951"/>
            <a:ext cx="43116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u="sng"/>
              <a:t>SOLUTION</a:t>
            </a:r>
            <a:r>
              <a:rPr lang="en-US" altLang="en-US"/>
              <a:t>:  Given:  W</a:t>
            </a:r>
            <a:r>
              <a:rPr lang="en-US" altLang="en-US" baseline="-25000"/>
              <a:t>AB</a:t>
            </a:r>
            <a:r>
              <a:rPr lang="en-US" altLang="en-US"/>
              <a:t> = </a:t>
            </a:r>
            <a:r>
              <a:rPr lang="en-US" altLang="en-US" i="1"/>
              <a:t>W</a:t>
            </a:r>
            <a:r>
              <a:rPr lang="en-US" altLang="en-US"/>
              <a:t>, </a:t>
            </a:r>
            <a:r>
              <a:rPr lang="en-US" altLang="en-US">
                <a:latin typeface="Symbol" panose="05050102010706020507" pitchFamily="18" charset="2"/>
              </a:rPr>
              <a:t>b</a:t>
            </a:r>
            <a:r>
              <a:rPr lang="en-US" altLang="en-US"/>
              <a:t>= 70</a:t>
            </a:r>
            <a:r>
              <a:rPr lang="en-US" altLang="en-US" baseline="30000"/>
              <a:t>o</a:t>
            </a:r>
          </a:p>
          <a:p>
            <a:pPr eaLnBrk="1" hangingPunct="1">
              <a:spcBef>
                <a:spcPct val="50000"/>
              </a:spcBef>
              <a:buFontTx/>
              <a:buChar char="•"/>
            </a:pPr>
            <a:r>
              <a:rPr lang="en-US" altLang="en-US"/>
              <a:t>Find:  </a:t>
            </a:r>
            <a:r>
              <a:rPr lang="en-US" altLang="en-US">
                <a:latin typeface="Symbol" panose="05050102010706020507" pitchFamily="18" charset="2"/>
              </a:rPr>
              <a:t>a</a:t>
            </a:r>
            <a:r>
              <a:rPr lang="en-US" altLang="en-US" baseline="-25000"/>
              <a:t>AB</a:t>
            </a:r>
            <a:r>
              <a:rPr lang="en-US" altLang="en-US"/>
              <a:t>, N</a:t>
            </a:r>
            <a:r>
              <a:rPr lang="en-US" altLang="en-US" baseline="-25000"/>
              <a:t>A</a:t>
            </a:r>
            <a:r>
              <a:rPr lang="en-US" altLang="en-US"/>
              <a:t>, F</a:t>
            </a:r>
            <a:r>
              <a:rPr lang="en-US" altLang="en-US" baseline="-25000"/>
              <a:t>f</a:t>
            </a:r>
          </a:p>
        </p:txBody>
      </p:sp>
      <p:sp>
        <p:nvSpPr>
          <p:cNvPr id="13" name="Text Box 7"/>
          <p:cNvSpPr txBox="1">
            <a:spLocks noChangeArrowheads="1"/>
          </p:cNvSpPr>
          <p:nvPr/>
        </p:nvSpPr>
        <p:spPr bwMode="auto">
          <a:xfrm>
            <a:off x="5437188" y="1022027"/>
            <a:ext cx="38830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dirty="0">
                <a:solidFill>
                  <a:srgbClr val="FF0000"/>
                </a:solidFill>
              </a:rPr>
              <a:t>Draw your FBD and EFD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l="16792" t="5978" r="18286" b="7478"/>
          <a:stretch>
            <a:fillRect/>
          </a:stretch>
        </p:blipFill>
        <p:spPr bwMode="auto">
          <a:xfrm>
            <a:off x="1525589" y="1944689"/>
            <a:ext cx="2308225"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rcRect l="16792" t="5978" r="18286" b="7478"/>
          <a:stretch>
            <a:fillRect/>
          </a:stretch>
        </p:blipFill>
        <p:spPr bwMode="auto">
          <a:xfrm>
            <a:off x="6013451" y="2082801"/>
            <a:ext cx="2308225" cy="27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21"/>
          <p:cNvGrpSpPr>
            <a:grpSpLocks/>
          </p:cNvGrpSpPr>
          <p:nvPr/>
        </p:nvGrpSpPr>
        <p:grpSpPr bwMode="auto">
          <a:xfrm>
            <a:off x="-213332" y="4050179"/>
            <a:ext cx="1312473" cy="1196975"/>
            <a:chOff x="3854450" y="1252538"/>
            <a:chExt cx="1312473" cy="1196975"/>
          </a:xfrm>
        </p:grpSpPr>
        <p:cxnSp>
          <p:nvCxnSpPr>
            <p:cNvPr id="17" name="Straight Arrow Connector 16"/>
            <p:cNvCxnSpPr/>
            <p:nvPr/>
          </p:nvCxnSpPr>
          <p:spPr bwMode="auto">
            <a:xfrm flipV="1">
              <a:off x="4433888" y="1993900"/>
              <a:ext cx="576262" cy="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bwMode="auto">
            <a:xfrm rot="5400000" flipH="1" flipV="1">
              <a:off x="4147344" y="1718469"/>
              <a:ext cx="576262" cy="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1481" name="TextBox 8"/>
            <p:cNvSpPr txBox="1">
              <a:spLocks noChangeArrowheads="1"/>
            </p:cNvSpPr>
            <p:nvPr/>
          </p:nvSpPr>
          <p:spPr bwMode="auto">
            <a:xfrm>
              <a:off x="4911725" y="1930400"/>
              <a:ext cx="2551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b="1" dirty="0" err="1"/>
                <a:t>i</a:t>
              </a:r>
              <a:endParaRPr lang="en-US" altLang="en-US" b="1" dirty="0"/>
            </a:p>
          </p:txBody>
        </p:sp>
        <p:sp>
          <p:nvSpPr>
            <p:cNvPr id="61482" name="TextBox 27"/>
            <p:cNvSpPr txBox="1">
              <a:spLocks noChangeArrowheads="1"/>
            </p:cNvSpPr>
            <p:nvPr/>
          </p:nvSpPr>
          <p:spPr bwMode="auto">
            <a:xfrm>
              <a:off x="4491038" y="1252538"/>
              <a:ext cx="2696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b="1" dirty="0"/>
                <a:t>j</a:t>
              </a:r>
            </a:p>
          </p:txBody>
        </p:sp>
        <p:sp>
          <p:nvSpPr>
            <p:cNvPr id="21" name="Arc 20"/>
            <p:cNvSpPr/>
            <p:nvPr/>
          </p:nvSpPr>
          <p:spPr>
            <a:xfrm>
              <a:off x="3854450" y="1787525"/>
              <a:ext cx="787400" cy="661988"/>
            </a:xfrm>
            <a:prstGeom prst="arc">
              <a:avLst/>
            </a:prstGeom>
            <a:ln w="38100">
              <a:solidFill>
                <a:schemeClr val="tx1"/>
              </a:solidFill>
              <a:headEnd type="triangle" w="med" len="med"/>
              <a:tailEnd type="none" w="med" len="med"/>
            </a:ln>
          </p:spPr>
          <p:style>
            <a:lnRef idx="2">
              <a:schemeClr val="dk1"/>
            </a:lnRef>
            <a:fillRef idx="0">
              <a:schemeClr val="dk1"/>
            </a:fillRef>
            <a:effectRef idx="1">
              <a:schemeClr val="dk1"/>
            </a:effectRef>
            <a:fontRef idx="minor">
              <a:schemeClr val="tx1"/>
            </a:fontRef>
          </p:style>
          <p:txBody>
            <a:bodyPr anchor="ctr"/>
            <a:lstStyle/>
            <a:p>
              <a:pPr algn="ctr" eaLnBrk="1" hangingPunct="1">
                <a:defRPr/>
              </a:pPr>
              <a:endParaRPr lang="en-US"/>
            </a:p>
          </p:txBody>
        </p:sp>
      </p:grpSp>
      <p:cxnSp>
        <p:nvCxnSpPr>
          <p:cNvPr id="22" name="Straight Arrow Connector 21"/>
          <p:cNvCxnSpPr/>
          <p:nvPr/>
        </p:nvCxnSpPr>
        <p:spPr>
          <a:xfrm>
            <a:off x="7415213" y="3716338"/>
            <a:ext cx="1187450" cy="0"/>
          </a:xfrm>
          <a:prstGeom prst="straightConnector1">
            <a:avLst/>
          </a:prstGeom>
          <a:ln w="3810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16200000">
            <a:off x="6817519" y="3118644"/>
            <a:ext cx="1189038" cy="0"/>
          </a:xfrm>
          <a:prstGeom prst="straightConnector1">
            <a:avLst/>
          </a:prstGeom>
          <a:ln w="38100">
            <a:solidFill>
              <a:schemeClr val="accent2"/>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4" name="Object 18"/>
          <p:cNvGraphicFramePr>
            <a:graphicFrameLocks noChangeAspect="1"/>
          </p:cNvGraphicFramePr>
          <p:nvPr/>
        </p:nvGraphicFramePr>
        <p:xfrm>
          <a:off x="8589963" y="3619501"/>
          <a:ext cx="595312" cy="487363"/>
        </p:xfrm>
        <a:graphic>
          <a:graphicData uri="http://schemas.openxmlformats.org/presentationml/2006/ole">
            <mc:AlternateContent xmlns:mc="http://schemas.openxmlformats.org/markup-compatibility/2006">
              <mc:Choice xmlns:v="urn:schemas-microsoft-com:vml" Requires="v">
                <p:oleObj spid="_x0000_s44034" name="Equation" r:id="rId4" imgW="279400" imgH="228600" progId="Equation.DSMT4">
                  <p:embed/>
                </p:oleObj>
              </mc:Choice>
              <mc:Fallback>
                <p:oleObj name="Equation" r:id="rId4" imgW="279400" imgH="228600" progId="Equation.DSMT4">
                  <p:embed/>
                  <p:pic>
                    <p:nvPicPr>
                      <p:cNvPr id="24"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9963" y="3619501"/>
                        <a:ext cx="595312"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 name="Object 20"/>
          <p:cNvGraphicFramePr>
            <a:graphicFrameLocks noChangeAspect="1"/>
          </p:cNvGraphicFramePr>
          <p:nvPr/>
        </p:nvGraphicFramePr>
        <p:xfrm>
          <a:off x="6610351" y="2846389"/>
          <a:ext cx="512763" cy="433387"/>
        </p:xfrm>
        <a:graphic>
          <a:graphicData uri="http://schemas.openxmlformats.org/presentationml/2006/ole">
            <mc:AlternateContent xmlns:mc="http://schemas.openxmlformats.org/markup-compatibility/2006">
              <mc:Choice xmlns:v="urn:schemas-microsoft-com:vml" Requires="v">
                <p:oleObj spid="_x0000_s44035" name="Equation" r:id="rId6" imgW="241195" imgH="203112" progId="Equation.DSMT4">
                  <p:embed/>
                </p:oleObj>
              </mc:Choice>
              <mc:Fallback>
                <p:oleObj name="Equation" r:id="rId6" imgW="241195" imgH="203112" progId="Equation.DSMT4">
                  <p:embed/>
                  <p:pic>
                    <p:nvPicPr>
                      <p:cNvPr id="25" name="Object 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0351" y="2846389"/>
                        <a:ext cx="512763"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 name="Arc 25"/>
          <p:cNvSpPr/>
          <p:nvPr/>
        </p:nvSpPr>
        <p:spPr>
          <a:xfrm>
            <a:off x="6435725" y="3211513"/>
            <a:ext cx="1371600" cy="1371600"/>
          </a:xfrm>
          <a:prstGeom prst="arc">
            <a:avLst/>
          </a:prstGeom>
          <a:ln w="38100">
            <a:solidFill>
              <a:schemeClr val="accent6"/>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graphicFrame>
        <p:nvGraphicFramePr>
          <p:cNvPr id="27" name="Object 34"/>
          <p:cNvGraphicFramePr>
            <a:graphicFrameLocks noChangeAspect="1"/>
          </p:cNvGraphicFramePr>
          <p:nvPr/>
        </p:nvGraphicFramePr>
        <p:xfrm>
          <a:off x="6810375" y="2108200"/>
          <a:ext cx="622300" cy="514350"/>
        </p:xfrm>
        <a:graphic>
          <a:graphicData uri="http://schemas.openxmlformats.org/presentationml/2006/ole">
            <mc:AlternateContent xmlns:mc="http://schemas.openxmlformats.org/markup-compatibility/2006">
              <mc:Choice xmlns:v="urn:schemas-microsoft-com:vml" Requires="v">
                <p:oleObj spid="_x0000_s44036" name="Equation" r:id="rId8" imgW="291973" imgH="241195" progId="Equation.DSMT4">
                  <p:embed/>
                </p:oleObj>
              </mc:Choice>
              <mc:Fallback>
                <p:oleObj name="Equation" r:id="rId8" imgW="291973" imgH="241195" progId="Equation.DSMT4">
                  <p:embed/>
                  <p:pic>
                    <p:nvPicPr>
                      <p:cNvPr id="27" name="Object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10375" y="2108200"/>
                        <a:ext cx="6223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 name="TextBox 27"/>
          <p:cNvSpPr txBox="1">
            <a:spLocks noChangeArrowheads="1"/>
          </p:cNvSpPr>
          <p:nvPr/>
        </p:nvSpPr>
        <p:spPr bwMode="auto">
          <a:xfrm>
            <a:off x="4725989" y="2941639"/>
            <a:ext cx="5794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5400" b="1"/>
              <a:t>=</a:t>
            </a:r>
            <a:endParaRPr lang="en-US" altLang="en-US" b="1"/>
          </a:p>
        </p:txBody>
      </p:sp>
      <p:cxnSp>
        <p:nvCxnSpPr>
          <p:cNvPr id="6" name="Straight Connector 5"/>
          <p:cNvCxnSpPr/>
          <p:nvPr/>
        </p:nvCxnSpPr>
        <p:spPr>
          <a:xfrm flipH="1" flipV="1">
            <a:off x="2146301" y="3090864"/>
            <a:ext cx="695325" cy="465137"/>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p:cNvCxnSpPr>
            <a:cxnSpLocks noChangeAspect="1"/>
          </p:cNvCxnSpPr>
          <p:nvPr/>
        </p:nvCxnSpPr>
        <p:spPr>
          <a:xfrm rot="5220000" flipH="1" flipV="1">
            <a:off x="1604964" y="3509964"/>
            <a:ext cx="1055687" cy="706437"/>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31" name="Oval 30"/>
          <p:cNvSpPr/>
          <p:nvPr/>
        </p:nvSpPr>
        <p:spPr>
          <a:xfrm>
            <a:off x="2828926" y="3543301"/>
            <a:ext cx="138113" cy="136525"/>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2" name="Oval 31"/>
          <p:cNvSpPr/>
          <p:nvPr/>
        </p:nvSpPr>
        <p:spPr>
          <a:xfrm>
            <a:off x="7321551" y="3640138"/>
            <a:ext cx="138113" cy="13811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33" name="Straight Connector 32"/>
          <p:cNvCxnSpPr>
            <a:cxnSpLocks noChangeAspect="1"/>
          </p:cNvCxnSpPr>
          <p:nvPr/>
        </p:nvCxnSpPr>
        <p:spPr>
          <a:xfrm rot="5220000" flipH="1" flipV="1">
            <a:off x="2270919" y="2389981"/>
            <a:ext cx="1054100" cy="706438"/>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34" name="TextBox 33"/>
          <p:cNvSpPr txBox="1">
            <a:spLocks noChangeArrowheads="1"/>
          </p:cNvSpPr>
          <p:nvPr/>
        </p:nvSpPr>
        <p:spPr bwMode="auto">
          <a:xfrm>
            <a:off x="2316164" y="2446338"/>
            <a:ext cx="541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a:t>L/2</a:t>
            </a:r>
          </a:p>
        </p:txBody>
      </p:sp>
      <p:sp>
        <p:nvSpPr>
          <p:cNvPr id="35" name="TextBox 34"/>
          <p:cNvSpPr txBox="1">
            <a:spLocks noChangeArrowheads="1"/>
          </p:cNvSpPr>
          <p:nvPr/>
        </p:nvSpPr>
        <p:spPr bwMode="auto">
          <a:xfrm>
            <a:off x="1636713" y="3527425"/>
            <a:ext cx="539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a:t>L/2</a:t>
            </a:r>
          </a:p>
        </p:txBody>
      </p:sp>
      <p:cxnSp>
        <p:nvCxnSpPr>
          <p:cNvPr id="36" name="Straight Arrow Connector 35"/>
          <p:cNvCxnSpPr/>
          <p:nvPr/>
        </p:nvCxnSpPr>
        <p:spPr>
          <a:xfrm flipV="1">
            <a:off x="2292350" y="4745039"/>
            <a:ext cx="0" cy="547687"/>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rot="5400000" flipH="1" flipV="1">
            <a:off x="2343944" y="4387056"/>
            <a:ext cx="0" cy="731838"/>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2903538" y="3640139"/>
            <a:ext cx="0" cy="547687"/>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39" name="TextBox 11"/>
          <p:cNvSpPr txBox="1">
            <a:spLocks noChangeArrowheads="1"/>
          </p:cNvSpPr>
          <p:nvPr/>
        </p:nvSpPr>
        <p:spPr bwMode="auto">
          <a:xfrm>
            <a:off x="1617664" y="4603751"/>
            <a:ext cx="441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400" b="1">
                <a:solidFill>
                  <a:srgbClr val="FF0000"/>
                </a:solidFill>
              </a:rPr>
              <a:t>F</a:t>
            </a:r>
            <a:r>
              <a:rPr lang="en-US" altLang="en-US" sz="2400" b="1" baseline="-25000">
                <a:solidFill>
                  <a:srgbClr val="FF0000"/>
                </a:solidFill>
              </a:rPr>
              <a:t>f</a:t>
            </a:r>
          </a:p>
        </p:txBody>
      </p:sp>
      <p:sp>
        <p:nvSpPr>
          <p:cNvPr id="40" name="TextBox 13"/>
          <p:cNvSpPr txBox="1">
            <a:spLocks noChangeArrowheads="1"/>
          </p:cNvSpPr>
          <p:nvPr/>
        </p:nvSpPr>
        <p:spPr bwMode="auto">
          <a:xfrm>
            <a:off x="2266951" y="5013326"/>
            <a:ext cx="555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400" b="1">
                <a:solidFill>
                  <a:srgbClr val="FF0000"/>
                </a:solidFill>
              </a:rPr>
              <a:t>N</a:t>
            </a:r>
            <a:r>
              <a:rPr lang="en-US" altLang="en-US" sz="2400" b="1" baseline="-25000">
                <a:solidFill>
                  <a:srgbClr val="FF0000"/>
                </a:solidFill>
              </a:rPr>
              <a:t>A</a:t>
            </a:r>
          </a:p>
        </p:txBody>
      </p:sp>
      <p:sp>
        <p:nvSpPr>
          <p:cNvPr id="41" name="TextBox 13"/>
          <p:cNvSpPr txBox="1">
            <a:spLocks noChangeArrowheads="1"/>
          </p:cNvSpPr>
          <p:nvPr/>
        </p:nvSpPr>
        <p:spPr bwMode="auto">
          <a:xfrm>
            <a:off x="2940051" y="3686176"/>
            <a:ext cx="4937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2400" b="1">
                <a:solidFill>
                  <a:srgbClr val="FF0000"/>
                </a:solidFill>
              </a:rPr>
              <a:t>W</a:t>
            </a:r>
            <a:endParaRPr lang="en-US" altLang="en-US" sz="2400" b="1" baseline="-25000">
              <a:solidFill>
                <a:srgbClr val="FF0000"/>
              </a:solidFill>
            </a:endParaRPr>
          </a:p>
        </p:txBody>
      </p:sp>
      <p:sp>
        <p:nvSpPr>
          <p:cNvPr id="42" name="TextBox 41"/>
          <p:cNvSpPr txBox="1">
            <a:spLocks noChangeArrowheads="1"/>
          </p:cNvSpPr>
          <p:nvPr/>
        </p:nvSpPr>
        <p:spPr bwMode="auto">
          <a:xfrm>
            <a:off x="2805114" y="4249739"/>
            <a:ext cx="4587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600"/>
              <a:t>70</a:t>
            </a:r>
            <a:r>
              <a:rPr lang="en-US" altLang="en-US" sz="1600" baseline="30000"/>
              <a:t>o</a:t>
            </a:r>
          </a:p>
        </p:txBody>
      </p:sp>
      <p:sp>
        <p:nvSpPr>
          <p:cNvPr id="49" name="TextBox 48"/>
          <p:cNvSpPr txBox="1">
            <a:spLocks noChangeArrowheads="1"/>
          </p:cNvSpPr>
          <p:nvPr/>
        </p:nvSpPr>
        <p:spPr bwMode="auto">
          <a:xfrm>
            <a:off x="7229475" y="4340225"/>
            <a:ext cx="4587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600"/>
              <a:t>70</a:t>
            </a:r>
            <a:r>
              <a:rPr lang="en-US" altLang="en-US" sz="1600" baseline="30000"/>
              <a:t>o</a:t>
            </a:r>
          </a:p>
        </p:txBody>
      </p:sp>
      <p:sp>
        <p:nvSpPr>
          <p:cNvPr id="50" name="Text Box 7"/>
          <p:cNvSpPr txBox="1">
            <a:spLocks noChangeArrowheads="1"/>
          </p:cNvSpPr>
          <p:nvPr/>
        </p:nvSpPr>
        <p:spPr bwMode="auto">
          <a:xfrm>
            <a:off x="5440361" y="1614164"/>
            <a:ext cx="43989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b="1" u="sng" dirty="0">
                <a:solidFill>
                  <a:srgbClr val="0000FF"/>
                </a:solidFill>
              </a:rPr>
              <a:t>Kinematics</a:t>
            </a:r>
            <a:r>
              <a:rPr lang="en-US" altLang="en-US" dirty="0">
                <a:solidFill>
                  <a:srgbClr val="FF0000"/>
                </a:solidFill>
              </a:rPr>
              <a:t> and solve (next page)</a:t>
            </a:r>
          </a:p>
        </p:txBody>
      </p:sp>
      <p:sp>
        <p:nvSpPr>
          <p:cNvPr id="3" name="Slide Number Placeholder 2"/>
          <p:cNvSpPr>
            <a:spLocks noGrp="1"/>
          </p:cNvSpPr>
          <p:nvPr>
            <p:ph type="sldNum" sz="quarter" idx="12"/>
          </p:nvPr>
        </p:nvSpPr>
        <p:spPr/>
        <p:txBody>
          <a:bodyPr/>
          <a:lstStyle/>
          <a:p>
            <a:fld id="{9BF28668-276B-45C1-A181-AEB78CCD96EB}" type="slidenum">
              <a:rPr lang="en-SG" smtClean="0"/>
              <a:t>80</a:t>
            </a:fld>
            <a:endParaRPr lang="en-SG" dirty="0"/>
          </a:p>
        </p:txBody>
      </p:sp>
      <p:cxnSp>
        <p:nvCxnSpPr>
          <p:cNvPr id="51" name="Straight Connector 50"/>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52" name="Picture 4" descr="http://www.nus.edu.sg/identity/images/identity/logo/fullcolorlogo.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190500" y="-219601"/>
            <a:ext cx="6581775"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7 (solution)</a:t>
            </a:r>
          </a:p>
        </p:txBody>
      </p:sp>
      <p:grpSp>
        <p:nvGrpSpPr>
          <p:cNvPr id="10" name="Group 9"/>
          <p:cNvGrpSpPr/>
          <p:nvPr/>
        </p:nvGrpSpPr>
        <p:grpSpPr>
          <a:xfrm>
            <a:off x="97006" y="1325239"/>
            <a:ext cx="9808993" cy="4171272"/>
            <a:chOff x="97006" y="1325239"/>
            <a:chExt cx="9808993" cy="4171272"/>
          </a:xfrm>
        </p:grpSpPr>
        <p:sp>
          <p:nvSpPr>
            <p:cNvPr id="14" name="Text Box 7"/>
            <p:cNvSpPr txBox="1">
              <a:spLocks noChangeArrowheads="1"/>
            </p:cNvSpPr>
            <p:nvPr/>
          </p:nvSpPr>
          <p:spPr bwMode="auto">
            <a:xfrm>
              <a:off x="5437187" y="1325239"/>
              <a:ext cx="44688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dirty="0">
                  <a:solidFill>
                    <a:srgbClr val="FF0000"/>
                  </a:solidFill>
                </a:rPr>
                <a:t>Set up your equations of </a:t>
              </a:r>
              <a:r>
                <a:rPr lang="en-US" altLang="en-US" b="1" u="sng" dirty="0">
                  <a:solidFill>
                    <a:srgbClr val="0000FF"/>
                  </a:solidFill>
                </a:rPr>
                <a:t>kinetic</a:t>
              </a:r>
              <a:r>
                <a:rPr lang="en-US" altLang="en-US" dirty="0">
                  <a:solidFill>
                    <a:srgbClr val="FF0000"/>
                  </a:solidFill>
                </a:rPr>
                <a:t> motion</a:t>
              </a:r>
            </a:p>
          </p:txBody>
        </p:sp>
        <p:sp>
          <p:nvSpPr>
            <p:cNvPr id="2" name="Rectangle 1">
              <a:extLst>
                <a:ext uri="{FF2B5EF4-FFF2-40B4-BE49-F238E27FC236}">
                  <a16:creationId xmlns:a16="http://schemas.microsoft.com/office/drawing/2014/main" id="{C7A721BF-44E6-48F3-AE7D-36788B12E7D9}"/>
                </a:ext>
              </a:extLst>
            </p:cNvPr>
            <p:cNvSpPr/>
            <p:nvPr/>
          </p:nvSpPr>
          <p:spPr>
            <a:xfrm>
              <a:off x="97006" y="5096401"/>
              <a:ext cx="1085425" cy="400110"/>
            </a:xfrm>
            <a:prstGeom prst="rect">
              <a:avLst/>
            </a:prstGeom>
          </p:spPr>
          <p:txBody>
            <a:bodyPr wrap="none">
              <a:spAutoFit/>
            </a:bodyPr>
            <a:lstStyle/>
            <a:p>
              <a:r>
                <a:rPr lang="en-US" altLang="en-US" sz="2000" b="1" u="sng" dirty="0">
                  <a:solidFill>
                    <a:srgbClr val="0000FF"/>
                  </a:solidFill>
                </a:rPr>
                <a:t>Kinetics:</a:t>
              </a:r>
              <a:endParaRPr lang="en-SG" sz="2000" dirty="0"/>
            </a:p>
          </p:txBody>
        </p:sp>
      </p:grpSp>
      <p:grpSp>
        <p:nvGrpSpPr>
          <p:cNvPr id="7" name="Group 6"/>
          <p:cNvGrpSpPr/>
          <p:nvPr/>
        </p:nvGrpSpPr>
        <p:grpSpPr>
          <a:xfrm>
            <a:off x="836613" y="5430838"/>
            <a:ext cx="1897930" cy="963612"/>
            <a:chOff x="836613" y="5430838"/>
            <a:chExt cx="1897930" cy="963612"/>
          </a:xfrm>
        </p:grpSpPr>
        <p:graphicFrame>
          <p:nvGraphicFramePr>
            <p:cNvPr id="43" name="Object 42"/>
            <p:cNvGraphicFramePr>
              <a:graphicFrameLocks noChangeAspect="1"/>
            </p:cNvGraphicFramePr>
            <p:nvPr>
              <p:extLst/>
            </p:nvPr>
          </p:nvGraphicFramePr>
          <p:xfrm>
            <a:off x="836613" y="5430838"/>
            <a:ext cx="1524000" cy="508000"/>
          </p:xfrm>
          <a:graphic>
            <a:graphicData uri="http://schemas.openxmlformats.org/presentationml/2006/ole">
              <mc:AlternateContent xmlns:mc="http://schemas.openxmlformats.org/markup-compatibility/2006">
                <mc:Choice xmlns:v="urn:schemas-microsoft-com:vml" Requires="v">
                  <p:oleObj spid="_x0000_s44037" name="Equation" r:id="rId11" imgW="761669" imgH="253890" progId="Equation.DSMT4">
                    <p:embed/>
                  </p:oleObj>
                </mc:Choice>
                <mc:Fallback>
                  <p:oleObj name="Equation" r:id="rId11" imgW="761669" imgH="253890" progId="Equation.DSMT4">
                    <p:embed/>
                    <p:pic>
                      <p:nvPicPr>
                        <p:cNvPr id="43" name="Object 4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6613" y="5430838"/>
                          <a:ext cx="15240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 name="Object 44"/>
            <p:cNvGraphicFramePr>
              <a:graphicFrameLocks noChangeAspect="1"/>
            </p:cNvGraphicFramePr>
            <p:nvPr>
              <p:extLst/>
            </p:nvPr>
          </p:nvGraphicFramePr>
          <p:xfrm>
            <a:off x="1157288" y="5911850"/>
            <a:ext cx="1193800" cy="482600"/>
          </p:xfrm>
          <a:graphic>
            <a:graphicData uri="http://schemas.openxmlformats.org/presentationml/2006/ole">
              <mc:AlternateContent xmlns:mc="http://schemas.openxmlformats.org/markup-compatibility/2006">
                <mc:Choice xmlns:v="urn:schemas-microsoft-com:vml" Requires="v">
                  <p:oleObj spid="_x0000_s44038" name="Equation" r:id="rId13" imgW="596900" imgH="241300" progId="Equation.DSMT4">
                    <p:embed/>
                  </p:oleObj>
                </mc:Choice>
                <mc:Fallback>
                  <p:oleObj name="Equation" r:id="rId13" imgW="596900" imgH="241300" progId="Equation.DSMT4">
                    <p:embed/>
                    <p:pic>
                      <p:nvPicPr>
                        <p:cNvPr id="45" name="Object 4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57288" y="5911850"/>
                          <a:ext cx="11938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TextBox 4">
              <a:extLst>
                <a:ext uri="{FF2B5EF4-FFF2-40B4-BE49-F238E27FC236}">
                  <a16:creationId xmlns:a16="http://schemas.microsoft.com/office/drawing/2014/main" id="{F4982434-F39D-4A00-9D6B-6C268CE0BF13}"/>
                </a:ext>
              </a:extLst>
            </p:cNvPr>
            <p:cNvSpPr txBox="1"/>
            <p:nvPr/>
          </p:nvSpPr>
          <p:spPr>
            <a:xfrm>
              <a:off x="2291793" y="5959011"/>
              <a:ext cx="442750" cy="369332"/>
            </a:xfrm>
            <a:prstGeom prst="rect">
              <a:avLst/>
            </a:prstGeom>
            <a:noFill/>
          </p:spPr>
          <p:txBody>
            <a:bodyPr wrap="none" rtlCol="0">
              <a:spAutoFit/>
            </a:bodyPr>
            <a:lstStyle/>
            <a:p>
              <a:r>
                <a:rPr lang="en-US" dirty="0"/>
                <a:t>(1)</a:t>
              </a:r>
              <a:endParaRPr lang="en-SG" dirty="0"/>
            </a:p>
          </p:txBody>
        </p:sp>
      </p:grpSp>
      <p:grpSp>
        <p:nvGrpSpPr>
          <p:cNvPr id="8" name="Group 7"/>
          <p:cNvGrpSpPr/>
          <p:nvPr/>
        </p:nvGrpSpPr>
        <p:grpSpPr>
          <a:xfrm>
            <a:off x="2946400" y="5376863"/>
            <a:ext cx="2334466" cy="998537"/>
            <a:chOff x="2946400" y="5376863"/>
            <a:chExt cx="2334466" cy="998537"/>
          </a:xfrm>
        </p:grpSpPr>
        <p:graphicFrame>
          <p:nvGraphicFramePr>
            <p:cNvPr id="44" name="Object 43"/>
            <p:cNvGraphicFramePr>
              <a:graphicFrameLocks noChangeAspect="1"/>
            </p:cNvGraphicFramePr>
            <p:nvPr>
              <p:extLst/>
            </p:nvPr>
          </p:nvGraphicFramePr>
          <p:xfrm>
            <a:off x="2997200" y="5376863"/>
            <a:ext cx="1549400" cy="508000"/>
          </p:xfrm>
          <a:graphic>
            <a:graphicData uri="http://schemas.openxmlformats.org/presentationml/2006/ole">
              <mc:AlternateContent xmlns:mc="http://schemas.openxmlformats.org/markup-compatibility/2006">
                <mc:Choice xmlns:v="urn:schemas-microsoft-com:vml" Requires="v">
                  <p:oleObj spid="_x0000_s44039" name="Equation" r:id="rId15" imgW="774364" imgH="253890" progId="Equation.DSMT4">
                    <p:embed/>
                  </p:oleObj>
                </mc:Choice>
                <mc:Fallback>
                  <p:oleObj name="Equation" r:id="rId15" imgW="774364" imgH="253890" progId="Equation.DSMT4">
                    <p:embed/>
                    <p:pic>
                      <p:nvPicPr>
                        <p:cNvPr id="44" name="Object 4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97200" y="5376863"/>
                          <a:ext cx="15494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45"/>
            <p:cNvGraphicFramePr>
              <a:graphicFrameLocks noChangeAspect="1"/>
            </p:cNvGraphicFramePr>
            <p:nvPr>
              <p:extLst/>
            </p:nvPr>
          </p:nvGraphicFramePr>
          <p:xfrm>
            <a:off x="2946400" y="5892800"/>
            <a:ext cx="1930400" cy="482600"/>
          </p:xfrm>
          <a:graphic>
            <a:graphicData uri="http://schemas.openxmlformats.org/presentationml/2006/ole">
              <mc:AlternateContent xmlns:mc="http://schemas.openxmlformats.org/markup-compatibility/2006">
                <mc:Choice xmlns:v="urn:schemas-microsoft-com:vml" Requires="v">
                  <p:oleObj spid="_x0000_s44040" name="Equation" r:id="rId17" imgW="965200" imgH="241300" progId="Equation.DSMT4">
                    <p:embed/>
                  </p:oleObj>
                </mc:Choice>
                <mc:Fallback>
                  <p:oleObj name="Equation" r:id="rId17" imgW="965200" imgH="241300" progId="Equation.DSMT4">
                    <p:embed/>
                    <p:pic>
                      <p:nvPicPr>
                        <p:cNvPr id="46" name="Object 4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946400" y="5892800"/>
                          <a:ext cx="19304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 name="TextBox 52">
              <a:extLst>
                <a:ext uri="{FF2B5EF4-FFF2-40B4-BE49-F238E27FC236}">
                  <a16:creationId xmlns:a16="http://schemas.microsoft.com/office/drawing/2014/main" id="{68C1B014-80C2-49E8-8FDE-2953200B1D9D}"/>
                </a:ext>
              </a:extLst>
            </p:cNvPr>
            <p:cNvSpPr txBox="1"/>
            <p:nvPr/>
          </p:nvSpPr>
          <p:spPr>
            <a:xfrm>
              <a:off x="4838116" y="5938838"/>
              <a:ext cx="442750" cy="369332"/>
            </a:xfrm>
            <a:prstGeom prst="rect">
              <a:avLst/>
            </a:prstGeom>
            <a:noFill/>
          </p:spPr>
          <p:txBody>
            <a:bodyPr wrap="none" rtlCol="0">
              <a:spAutoFit/>
            </a:bodyPr>
            <a:lstStyle/>
            <a:p>
              <a:r>
                <a:rPr lang="en-US" dirty="0"/>
                <a:t>(2)</a:t>
              </a:r>
              <a:endParaRPr lang="en-SG" dirty="0"/>
            </a:p>
          </p:txBody>
        </p:sp>
      </p:grpSp>
      <p:grpSp>
        <p:nvGrpSpPr>
          <p:cNvPr id="9" name="Group 8"/>
          <p:cNvGrpSpPr/>
          <p:nvPr/>
        </p:nvGrpSpPr>
        <p:grpSpPr>
          <a:xfrm>
            <a:off x="5775325" y="4976813"/>
            <a:ext cx="4064000" cy="1482726"/>
            <a:chOff x="5775325" y="4976813"/>
            <a:chExt cx="4064000" cy="1482726"/>
          </a:xfrm>
        </p:grpSpPr>
        <p:graphicFrame>
          <p:nvGraphicFramePr>
            <p:cNvPr id="47" name="Object 46"/>
            <p:cNvGraphicFramePr>
              <a:graphicFrameLocks noChangeAspect="1"/>
            </p:cNvGraphicFramePr>
            <p:nvPr>
              <p:extLst/>
            </p:nvPr>
          </p:nvGraphicFramePr>
          <p:xfrm>
            <a:off x="6569075" y="4976813"/>
            <a:ext cx="1701800" cy="508000"/>
          </p:xfrm>
          <a:graphic>
            <a:graphicData uri="http://schemas.openxmlformats.org/presentationml/2006/ole">
              <mc:AlternateContent xmlns:mc="http://schemas.openxmlformats.org/markup-compatibility/2006">
                <mc:Choice xmlns:v="urn:schemas-microsoft-com:vml" Requires="v">
                  <p:oleObj spid="_x0000_s44041" name="Equation" r:id="rId19" imgW="850531" imgH="253890" progId="Equation.DSMT4">
                    <p:embed/>
                  </p:oleObj>
                </mc:Choice>
                <mc:Fallback>
                  <p:oleObj name="Equation" r:id="rId19" imgW="850531" imgH="253890" progId="Equation.DSMT4">
                    <p:embed/>
                    <p:pic>
                      <p:nvPicPr>
                        <p:cNvPr id="47" name="Object 4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69075" y="4976813"/>
                          <a:ext cx="17018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47"/>
            <p:cNvGraphicFramePr>
              <a:graphicFrameLocks noChangeAspect="1"/>
            </p:cNvGraphicFramePr>
            <p:nvPr>
              <p:extLst/>
            </p:nvPr>
          </p:nvGraphicFramePr>
          <p:xfrm>
            <a:off x="5775325" y="5443539"/>
            <a:ext cx="4064000" cy="1016000"/>
          </p:xfrm>
          <a:graphic>
            <a:graphicData uri="http://schemas.openxmlformats.org/presentationml/2006/ole">
              <mc:AlternateContent xmlns:mc="http://schemas.openxmlformats.org/markup-compatibility/2006">
                <mc:Choice xmlns:v="urn:schemas-microsoft-com:vml" Requires="v">
                  <p:oleObj spid="_x0000_s44042" name="Equation" r:id="rId21" imgW="2032000" imgH="508000" progId="Equation.DSMT4">
                    <p:embed/>
                  </p:oleObj>
                </mc:Choice>
                <mc:Fallback>
                  <p:oleObj name="Equation" r:id="rId21" imgW="2032000" imgH="508000" progId="Equation.DSMT4">
                    <p:embed/>
                    <p:pic>
                      <p:nvPicPr>
                        <p:cNvPr id="48" name="Object 4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775325" y="5443539"/>
                          <a:ext cx="40640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 name="TextBox 54">
              <a:extLst>
                <a:ext uri="{FF2B5EF4-FFF2-40B4-BE49-F238E27FC236}">
                  <a16:creationId xmlns:a16="http://schemas.microsoft.com/office/drawing/2014/main" id="{F8BF8B68-8D99-420F-ABF4-A6406F9CF27E}"/>
                </a:ext>
              </a:extLst>
            </p:cNvPr>
            <p:cNvSpPr txBox="1"/>
            <p:nvPr/>
          </p:nvSpPr>
          <p:spPr>
            <a:xfrm>
              <a:off x="8887619" y="6025118"/>
              <a:ext cx="442750" cy="369332"/>
            </a:xfrm>
            <a:prstGeom prst="rect">
              <a:avLst/>
            </a:prstGeom>
            <a:noFill/>
          </p:spPr>
          <p:txBody>
            <a:bodyPr wrap="none" rtlCol="0">
              <a:spAutoFit/>
            </a:bodyPr>
            <a:lstStyle/>
            <a:p>
              <a:r>
                <a:rPr lang="en-US" dirty="0"/>
                <a:t>(3)</a:t>
              </a:r>
              <a:endParaRPr lang="en-SG" dirty="0"/>
            </a:p>
          </p:txBody>
        </p:sp>
      </p:grpSp>
    </p:spTree>
    <p:extLst>
      <p:ext uri="{BB962C8B-B14F-4D97-AF65-F5344CB8AC3E}">
        <p14:creationId xmlns:p14="http://schemas.microsoft.com/office/powerpoint/2010/main" val="29701039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8" grpId="0"/>
      <p:bldP spid="31" grpId="0" animBg="1"/>
      <p:bldP spid="32" grpId="0" animBg="1"/>
      <p:bldP spid="34" grpId="0"/>
      <p:bldP spid="35" grpId="0"/>
      <p:bldP spid="39" grpId="0"/>
      <p:bldP spid="40" grpId="0"/>
      <p:bldP spid="41" grpId="0"/>
      <p:bldP spid="42" grpId="0"/>
      <p:bldP spid="49" grpId="0"/>
      <p:bldP spid="5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8" name="Picture 3"/>
          <p:cNvPicPr>
            <a:picLocks noChangeAspect="1"/>
          </p:cNvPicPr>
          <p:nvPr/>
        </p:nvPicPr>
        <p:blipFill>
          <a:blip r:embed="rId3">
            <a:extLst>
              <a:ext uri="{28A0092B-C50C-407E-A947-70E740481C1C}">
                <a14:useLocalDpi xmlns:a14="http://schemas.microsoft.com/office/drawing/2010/main" val="0"/>
              </a:ext>
            </a:extLst>
          </a:blip>
          <a:srcRect l="16792" t="5978" r="18286" b="7478"/>
          <a:stretch>
            <a:fillRect/>
          </a:stretch>
        </p:blipFill>
        <p:spPr bwMode="auto">
          <a:xfrm>
            <a:off x="7065963" y="1071564"/>
            <a:ext cx="2309812" cy="279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p:nvCxnSpPr>
        <p:spPr>
          <a:xfrm flipH="1" flipV="1">
            <a:off x="7686676" y="2216151"/>
            <a:ext cx="696913" cy="466725"/>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p:cNvCxnSpPr>
            <a:cxnSpLocks noChangeAspect="1"/>
          </p:cNvCxnSpPr>
          <p:nvPr/>
        </p:nvCxnSpPr>
        <p:spPr>
          <a:xfrm rot="5220000" flipH="1" flipV="1">
            <a:off x="7145339" y="2636839"/>
            <a:ext cx="1055687" cy="706437"/>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31" name="Oval 30"/>
          <p:cNvSpPr/>
          <p:nvPr/>
        </p:nvSpPr>
        <p:spPr>
          <a:xfrm>
            <a:off x="8370889" y="2668588"/>
            <a:ext cx="136525" cy="138112"/>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33" name="Straight Connector 32"/>
          <p:cNvCxnSpPr>
            <a:cxnSpLocks noChangeAspect="1"/>
          </p:cNvCxnSpPr>
          <p:nvPr/>
        </p:nvCxnSpPr>
        <p:spPr>
          <a:xfrm rot="5220000" flipH="1" flipV="1">
            <a:off x="7812882" y="1516857"/>
            <a:ext cx="1054100" cy="706437"/>
          </a:xfrm>
          <a:prstGeom prst="line">
            <a:avLst/>
          </a:prstGeom>
          <a:ln>
            <a:headEnd type="triangle" w="med" len="med"/>
            <a:tailEnd type="triangle" w="med" len="med"/>
          </a:ln>
        </p:spPr>
        <p:style>
          <a:lnRef idx="2">
            <a:schemeClr val="dk1"/>
          </a:lnRef>
          <a:fillRef idx="0">
            <a:schemeClr val="dk1"/>
          </a:fillRef>
          <a:effectRef idx="1">
            <a:schemeClr val="dk1"/>
          </a:effectRef>
          <a:fontRef idx="minor">
            <a:schemeClr val="tx1"/>
          </a:fontRef>
        </p:style>
      </p:cxnSp>
      <p:sp>
        <p:nvSpPr>
          <p:cNvPr id="62473" name="TextBox 33"/>
          <p:cNvSpPr txBox="1">
            <a:spLocks noChangeArrowheads="1"/>
          </p:cNvSpPr>
          <p:nvPr/>
        </p:nvSpPr>
        <p:spPr bwMode="auto">
          <a:xfrm>
            <a:off x="7858125" y="1573213"/>
            <a:ext cx="539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a:t>L/2</a:t>
            </a:r>
          </a:p>
        </p:txBody>
      </p:sp>
      <p:sp>
        <p:nvSpPr>
          <p:cNvPr id="62474" name="TextBox 34"/>
          <p:cNvSpPr txBox="1">
            <a:spLocks noChangeArrowheads="1"/>
          </p:cNvSpPr>
          <p:nvPr/>
        </p:nvSpPr>
        <p:spPr bwMode="auto">
          <a:xfrm>
            <a:off x="7177089" y="2654300"/>
            <a:ext cx="541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a:t>L/2</a:t>
            </a:r>
          </a:p>
        </p:txBody>
      </p:sp>
      <p:sp>
        <p:nvSpPr>
          <p:cNvPr id="62475" name="TextBox 41"/>
          <p:cNvSpPr txBox="1">
            <a:spLocks noChangeArrowheads="1"/>
          </p:cNvSpPr>
          <p:nvPr/>
        </p:nvSpPr>
        <p:spPr bwMode="auto">
          <a:xfrm>
            <a:off x="8345489" y="3376614"/>
            <a:ext cx="4587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sz="1600"/>
              <a:t>70</a:t>
            </a:r>
            <a:r>
              <a:rPr lang="en-US" altLang="en-US" sz="1600" baseline="30000"/>
              <a:t>o</a:t>
            </a:r>
          </a:p>
        </p:txBody>
      </p:sp>
      <p:sp>
        <p:nvSpPr>
          <p:cNvPr id="62476" name="Text Box 7"/>
          <p:cNvSpPr txBox="1">
            <a:spLocks noChangeArrowheads="1"/>
          </p:cNvSpPr>
          <p:nvPr/>
        </p:nvSpPr>
        <p:spPr bwMode="auto">
          <a:xfrm>
            <a:off x="457361" y="989229"/>
            <a:ext cx="73657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dirty="0">
                <a:solidFill>
                  <a:srgbClr val="FF0000"/>
                </a:solidFill>
              </a:rPr>
              <a:t>Set up your </a:t>
            </a:r>
            <a:r>
              <a:rPr lang="en-US" altLang="en-US" b="1" u="sng" dirty="0">
                <a:solidFill>
                  <a:srgbClr val="0000FF"/>
                </a:solidFill>
              </a:rPr>
              <a:t>kinematic</a:t>
            </a:r>
            <a:r>
              <a:rPr lang="en-US" altLang="en-US" dirty="0">
                <a:solidFill>
                  <a:srgbClr val="FF0000"/>
                </a:solidFill>
              </a:rPr>
              <a:t> relationships – Find </a:t>
            </a:r>
            <a:r>
              <a:rPr lang="en-US" altLang="en-US" i="1" dirty="0" err="1">
                <a:solidFill>
                  <a:srgbClr val="FF0000"/>
                </a:solidFill>
              </a:rPr>
              <a:t>a</a:t>
            </a:r>
            <a:r>
              <a:rPr lang="en-US" altLang="en-US" baseline="-25000" dirty="0" err="1">
                <a:solidFill>
                  <a:srgbClr val="FF0000"/>
                </a:solidFill>
              </a:rPr>
              <a:t>G</a:t>
            </a:r>
            <a:r>
              <a:rPr lang="en-US" altLang="en-US" baseline="-25000" dirty="0">
                <a:solidFill>
                  <a:srgbClr val="FF0000"/>
                </a:solidFill>
              </a:rPr>
              <a:t> </a:t>
            </a:r>
            <a:r>
              <a:rPr lang="en-US" altLang="en-US" dirty="0">
                <a:solidFill>
                  <a:srgbClr val="FF0000"/>
                </a:solidFill>
              </a:rPr>
              <a:t>and </a:t>
            </a:r>
            <a:r>
              <a:rPr lang="el-GR" altLang="en-US" dirty="0">
                <a:solidFill>
                  <a:srgbClr val="FF0000"/>
                </a:solidFill>
              </a:rPr>
              <a:t>α</a:t>
            </a:r>
            <a:r>
              <a:rPr lang="en-SG" altLang="en-US" baseline="-25000" dirty="0">
                <a:solidFill>
                  <a:srgbClr val="FF0000"/>
                </a:solidFill>
              </a:rPr>
              <a:t>AB</a:t>
            </a:r>
            <a:r>
              <a:rPr lang="en-SG" altLang="en-US" dirty="0">
                <a:solidFill>
                  <a:srgbClr val="FF0000"/>
                </a:solidFill>
              </a:rPr>
              <a:t> relationship</a:t>
            </a:r>
            <a:endParaRPr lang="en-US" altLang="en-US" baseline="-25000" dirty="0">
              <a:solidFill>
                <a:srgbClr val="FF0000"/>
              </a:solidFill>
            </a:endParaRPr>
          </a:p>
        </p:txBody>
      </p:sp>
      <p:sp>
        <p:nvSpPr>
          <p:cNvPr id="62477" name="Rectangle 2"/>
          <p:cNvSpPr>
            <a:spLocks noChangeArrowheads="1"/>
          </p:cNvSpPr>
          <p:nvPr/>
        </p:nvSpPr>
        <p:spPr bwMode="auto">
          <a:xfrm>
            <a:off x="381001"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graphicFrame>
        <p:nvGraphicFramePr>
          <p:cNvPr id="7" name="Object 6"/>
          <p:cNvGraphicFramePr>
            <a:graphicFrameLocks noChangeAspect="1"/>
          </p:cNvGraphicFramePr>
          <p:nvPr>
            <p:extLst>
              <p:ext uri="{D42A27DB-BD31-4B8C-83A1-F6EECF244321}">
                <p14:modId xmlns:p14="http://schemas.microsoft.com/office/powerpoint/2010/main" val="960679004"/>
              </p:ext>
            </p:extLst>
          </p:nvPr>
        </p:nvGraphicFramePr>
        <p:xfrm>
          <a:off x="1307987" y="1609755"/>
          <a:ext cx="5435600" cy="2387600"/>
        </p:xfrm>
        <a:graphic>
          <a:graphicData uri="http://schemas.openxmlformats.org/presentationml/2006/ole">
            <mc:AlternateContent xmlns:mc="http://schemas.openxmlformats.org/markup-compatibility/2006">
              <mc:Choice xmlns:v="urn:schemas-microsoft-com:vml" Requires="v">
                <p:oleObj spid="_x0000_s45058" name="Equation" r:id="rId4" imgW="2717800" imgH="1193800" progId="Equation.DSMT4">
                  <p:embed/>
                </p:oleObj>
              </mc:Choice>
              <mc:Fallback>
                <p:oleObj name="Equation" r:id="rId4" imgW="2717800" imgH="1193800" progId="Equation.DSMT4">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7987" y="1609755"/>
                        <a:ext cx="543560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79" name="Rectangle 3"/>
          <p:cNvSpPr>
            <a:spLocks noChangeArrowheads="1"/>
          </p:cNvSpPr>
          <p:nvPr/>
        </p:nvSpPr>
        <p:spPr bwMode="auto">
          <a:xfrm>
            <a:off x="381001" y="120964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51" name="Text Box 7"/>
          <p:cNvSpPr txBox="1">
            <a:spLocks noChangeArrowheads="1"/>
          </p:cNvSpPr>
          <p:nvPr/>
        </p:nvSpPr>
        <p:spPr bwMode="auto">
          <a:xfrm>
            <a:off x="952501" y="4192588"/>
            <a:ext cx="7623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a:solidFill>
                  <a:srgbClr val="FF0000"/>
                </a:solidFill>
              </a:rPr>
              <a:t>Realize that you get two equations from the kinematic relationship</a:t>
            </a:r>
          </a:p>
        </p:txBody>
      </p:sp>
      <p:graphicFrame>
        <p:nvGraphicFramePr>
          <p:cNvPr id="10" name="Object 9"/>
          <p:cNvGraphicFramePr>
            <a:graphicFrameLocks noChangeAspect="1"/>
          </p:cNvGraphicFramePr>
          <p:nvPr/>
        </p:nvGraphicFramePr>
        <p:xfrm>
          <a:off x="2466975" y="5562600"/>
          <a:ext cx="1193800" cy="482600"/>
        </p:xfrm>
        <a:graphic>
          <a:graphicData uri="http://schemas.openxmlformats.org/presentationml/2006/ole">
            <mc:AlternateContent xmlns:mc="http://schemas.openxmlformats.org/markup-compatibility/2006">
              <mc:Choice xmlns:v="urn:schemas-microsoft-com:vml" Requires="v">
                <p:oleObj spid="_x0000_s45059" name="Equation" r:id="rId6" imgW="596900" imgH="241300" progId="Equation.DSMT4">
                  <p:embed/>
                </p:oleObj>
              </mc:Choice>
              <mc:Fallback>
                <p:oleObj name="Equation" r:id="rId6" imgW="596900" imgH="241300" progId="Equation.DSMT4">
                  <p:embed/>
                  <p:pic>
                    <p:nvPicPr>
                      <p:cNvPr id="1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6975" y="5562600"/>
                        <a:ext cx="11938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10"/>
          <p:cNvGraphicFramePr>
            <a:graphicFrameLocks noChangeAspect="1"/>
          </p:cNvGraphicFramePr>
          <p:nvPr/>
        </p:nvGraphicFramePr>
        <p:xfrm>
          <a:off x="6083300" y="5562600"/>
          <a:ext cx="1930400" cy="482600"/>
        </p:xfrm>
        <a:graphic>
          <a:graphicData uri="http://schemas.openxmlformats.org/presentationml/2006/ole">
            <mc:AlternateContent xmlns:mc="http://schemas.openxmlformats.org/markup-compatibility/2006">
              <mc:Choice xmlns:v="urn:schemas-microsoft-com:vml" Requires="v">
                <p:oleObj spid="_x0000_s45060" name="Equation" r:id="rId8" imgW="965200" imgH="241300" progId="Equation.DSMT4">
                  <p:embed/>
                </p:oleObj>
              </mc:Choice>
              <mc:Fallback>
                <p:oleObj name="Equation" r:id="rId8" imgW="965200" imgH="241300" progId="Equation.DSMT4">
                  <p:embed/>
                  <p:pic>
                    <p:nvPicPr>
                      <p:cNvPr id="11"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83300" y="5562600"/>
                        <a:ext cx="19304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Text Box 7"/>
          <p:cNvSpPr txBox="1">
            <a:spLocks noChangeArrowheads="1"/>
          </p:cNvSpPr>
          <p:nvPr/>
        </p:nvSpPr>
        <p:spPr bwMode="auto">
          <a:xfrm>
            <a:off x="1055621" y="5286559"/>
            <a:ext cx="7621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dirty="0">
                <a:solidFill>
                  <a:srgbClr val="FF0000"/>
                </a:solidFill>
              </a:rPr>
              <a:t>Substitute into the sum of forces equations</a:t>
            </a:r>
          </a:p>
        </p:txBody>
      </p:sp>
      <p:graphicFrame>
        <p:nvGraphicFramePr>
          <p:cNvPr id="53" name="Object 52"/>
          <p:cNvGraphicFramePr>
            <a:graphicFrameLocks noChangeAspect="1"/>
          </p:cNvGraphicFramePr>
          <p:nvPr/>
        </p:nvGraphicFramePr>
        <p:xfrm>
          <a:off x="1716088" y="6056313"/>
          <a:ext cx="3048000" cy="482600"/>
        </p:xfrm>
        <a:graphic>
          <a:graphicData uri="http://schemas.openxmlformats.org/presentationml/2006/ole">
            <mc:AlternateContent xmlns:mc="http://schemas.openxmlformats.org/markup-compatibility/2006">
              <mc:Choice xmlns:v="urn:schemas-microsoft-com:vml" Requires="v">
                <p:oleObj spid="_x0000_s45061" name="Equation" r:id="rId10" imgW="1524000" imgH="241300" progId="Equation.DSMT4">
                  <p:embed/>
                </p:oleObj>
              </mc:Choice>
              <mc:Fallback>
                <p:oleObj name="Equation" r:id="rId10" imgW="1524000" imgH="241300" progId="Equation.DSMT4">
                  <p:embed/>
                  <p:pic>
                    <p:nvPicPr>
                      <p:cNvPr id="53" name="Object 5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16088" y="6056313"/>
                        <a:ext cx="30480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 name="Object 53"/>
          <p:cNvGraphicFramePr>
            <a:graphicFrameLocks noChangeAspect="1"/>
          </p:cNvGraphicFramePr>
          <p:nvPr/>
        </p:nvGraphicFramePr>
        <p:xfrm>
          <a:off x="5553075" y="6035675"/>
          <a:ext cx="3403600" cy="457200"/>
        </p:xfrm>
        <a:graphic>
          <a:graphicData uri="http://schemas.openxmlformats.org/presentationml/2006/ole">
            <mc:AlternateContent xmlns:mc="http://schemas.openxmlformats.org/markup-compatibility/2006">
              <mc:Choice xmlns:v="urn:schemas-microsoft-com:vml" Requires="v">
                <p:oleObj spid="_x0000_s45062" name="Equation" r:id="rId12" imgW="1701800" imgH="228600" progId="Equation.DSMT4">
                  <p:embed/>
                </p:oleObj>
              </mc:Choice>
              <mc:Fallback>
                <p:oleObj name="Equation" r:id="rId12" imgW="1701800" imgH="228600" progId="Equation.DSMT4">
                  <p:embed/>
                  <p:pic>
                    <p:nvPicPr>
                      <p:cNvPr id="54" name="Object 5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53075" y="6035675"/>
                        <a:ext cx="3403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9BF28668-276B-45C1-A181-AEB78CCD96EB}" type="slidenum">
              <a:rPr lang="en-SG" smtClean="0"/>
              <a:t>81</a:t>
            </a:fld>
            <a:endParaRPr lang="en-SG" dirty="0"/>
          </a:p>
        </p:txBody>
      </p:sp>
      <p:cxnSp>
        <p:nvCxnSpPr>
          <p:cNvPr id="26" name="Straight Connector 25"/>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4" descr="http://www.nus.edu.sg/identity/images/identity/logo/fullcolorlogo.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190500" y="-219601"/>
            <a:ext cx="6581775"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7 (solution)</a:t>
            </a:r>
          </a:p>
        </p:txBody>
      </p:sp>
      <p:grpSp>
        <p:nvGrpSpPr>
          <p:cNvPr id="28" name="Group 21">
            <a:extLst>
              <a:ext uri="{FF2B5EF4-FFF2-40B4-BE49-F238E27FC236}">
                <a16:creationId xmlns:a16="http://schemas.microsoft.com/office/drawing/2014/main" id="{986E35B5-224D-4AD8-9001-D0986FBC9C49}"/>
              </a:ext>
            </a:extLst>
          </p:cNvPr>
          <p:cNvGrpSpPr>
            <a:grpSpLocks/>
          </p:cNvGrpSpPr>
          <p:nvPr/>
        </p:nvGrpSpPr>
        <p:grpSpPr bwMode="auto">
          <a:xfrm>
            <a:off x="8574882" y="3121025"/>
            <a:ext cx="1312473" cy="1196975"/>
            <a:chOff x="3854450" y="1252538"/>
            <a:chExt cx="1312473" cy="1196975"/>
          </a:xfrm>
        </p:grpSpPr>
        <p:cxnSp>
          <p:nvCxnSpPr>
            <p:cNvPr id="29" name="Straight Arrow Connector 28">
              <a:extLst>
                <a:ext uri="{FF2B5EF4-FFF2-40B4-BE49-F238E27FC236}">
                  <a16:creationId xmlns:a16="http://schemas.microsoft.com/office/drawing/2014/main" id="{0BB7EAE7-AABA-4958-B25E-D83542B694E1}"/>
                </a:ext>
              </a:extLst>
            </p:cNvPr>
            <p:cNvCxnSpPr/>
            <p:nvPr/>
          </p:nvCxnSpPr>
          <p:spPr bwMode="auto">
            <a:xfrm flipV="1">
              <a:off x="4433888" y="1993900"/>
              <a:ext cx="576262" cy="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2DC5A84E-4088-4734-8A59-3E189FF500A4}"/>
                </a:ext>
              </a:extLst>
            </p:cNvPr>
            <p:cNvCxnSpPr/>
            <p:nvPr/>
          </p:nvCxnSpPr>
          <p:spPr bwMode="auto">
            <a:xfrm rot="5400000" flipH="1" flipV="1">
              <a:off x="4147344" y="1718469"/>
              <a:ext cx="576262" cy="0"/>
            </a:xfrm>
            <a:prstGeom prst="straightConnector1">
              <a:avLst/>
            </a:prstGeom>
            <a:ln w="38100">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TextBox 8">
              <a:extLst>
                <a:ext uri="{FF2B5EF4-FFF2-40B4-BE49-F238E27FC236}">
                  <a16:creationId xmlns:a16="http://schemas.microsoft.com/office/drawing/2014/main" id="{DD3A7D54-2F7A-41C7-97E0-636C891F2DEF}"/>
                </a:ext>
              </a:extLst>
            </p:cNvPr>
            <p:cNvSpPr txBox="1">
              <a:spLocks noChangeArrowheads="1"/>
            </p:cNvSpPr>
            <p:nvPr/>
          </p:nvSpPr>
          <p:spPr bwMode="auto">
            <a:xfrm>
              <a:off x="4911725" y="1930400"/>
              <a:ext cx="2551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b="1" dirty="0" err="1"/>
                <a:t>i</a:t>
              </a:r>
              <a:endParaRPr lang="en-US" altLang="en-US" b="1" dirty="0"/>
            </a:p>
          </p:txBody>
        </p:sp>
        <p:sp>
          <p:nvSpPr>
            <p:cNvPr id="35" name="TextBox 27">
              <a:extLst>
                <a:ext uri="{FF2B5EF4-FFF2-40B4-BE49-F238E27FC236}">
                  <a16:creationId xmlns:a16="http://schemas.microsoft.com/office/drawing/2014/main" id="{D3A1A613-3276-43B7-96DF-D91BC3F65F0B}"/>
                </a:ext>
              </a:extLst>
            </p:cNvPr>
            <p:cNvSpPr txBox="1">
              <a:spLocks noChangeArrowheads="1"/>
            </p:cNvSpPr>
            <p:nvPr/>
          </p:nvSpPr>
          <p:spPr bwMode="auto">
            <a:xfrm>
              <a:off x="4491038" y="1252538"/>
              <a:ext cx="26962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r>
                <a:rPr lang="en-US" altLang="en-US" b="1" dirty="0"/>
                <a:t>j</a:t>
              </a:r>
            </a:p>
          </p:txBody>
        </p:sp>
        <p:sp>
          <p:nvSpPr>
            <p:cNvPr id="36" name="Arc 35">
              <a:extLst>
                <a:ext uri="{FF2B5EF4-FFF2-40B4-BE49-F238E27FC236}">
                  <a16:creationId xmlns:a16="http://schemas.microsoft.com/office/drawing/2014/main" id="{CB609F52-E1AF-4892-8762-B78B64CA4C5B}"/>
                </a:ext>
              </a:extLst>
            </p:cNvPr>
            <p:cNvSpPr/>
            <p:nvPr/>
          </p:nvSpPr>
          <p:spPr>
            <a:xfrm>
              <a:off x="3854450" y="1787525"/>
              <a:ext cx="787400" cy="661988"/>
            </a:xfrm>
            <a:prstGeom prst="arc">
              <a:avLst/>
            </a:prstGeom>
            <a:ln w="38100">
              <a:solidFill>
                <a:schemeClr val="tx1"/>
              </a:solidFill>
              <a:headEnd type="triangle" w="med" len="med"/>
              <a:tailEnd type="none" w="med" len="med"/>
            </a:ln>
          </p:spPr>
          <p:style>
            <a:lnRef idx="2">
              <a:schemeClr val="dk1"/>
            </a:lnRef>
            <a:fillRef idx="0">
              <a:schemeClr val="dk1"/>
            </a:fillRef>
            <a:effectRef idx="1">
              <a:schemeClr val="dk1"/>
            </a:effectRef>
            <a:fontRef idx="minor">
              <a:schemeClr val="tx1"/>
            </a:fontRef>
          </p:style>
          <p:txBody>
            <a:bodyPr anchor="ctr"/>
            <a:lstStyle/>
            <a:p>
              <a:pPr algn="ctr" eaLnBrk="1" hangingPunct="1">
                <a:defRPr/>
              </a:pPr>
              <a:endParaRPr lang="en-US"/>
            </a:p>
          </p:txBody>
        </p:sp>
      </p:grpSp>
      <p:grpSp>
        <p:nvGrpSpPr>
          <p:cNvPr id="5" name="Group 4"/>
          <p:cNvGrpSpPr/>
          <p:nvPr/>
        </p:nvGrpSpPr>
        <p:grpSpPr>
          <a:xfrm>
            <a:off x="1938225" y="2804338"/>
            <a:ext cx="2202027" cy="393700"/>
            <a:chOff x="1889125" y="2806700"/>
            <a:chExt cx="2202027" cy="393700"/>
          </a:xfrm>
        </p:grpSpPr>
        <p:cxnSp>
          <p:nvCxnSpPr>
            <p:cNvPr id="4" name="Straight Arrow Connector 3">
              <a:extLst>
                <a:ext uri="{FF2B5EF4-FFF2-40B4-BE49-F238E27FC236}">
                  <a16:creationId xmlns:a16="http://schemas.microsoft.com/office/drawing/2014/main" id="{11BF309B-8D69-4C94-8573-3AA7850D268C}"/>
                </a:ext>
              </a:extLst>
            </p:cNvPr>
            <p:cNvCxnSpPr/>
            <p:nvPr/>
          </p:nvCxnSpPr>
          <p:spPr>
            <a:xfrm flipV="1">
              <a:off x="1889125" y="2806700"/>
              <a:ext cx="270751" cy="393700"/>
            </a:xfrm>
            <a:prstGeom prst="straightConnector1">
              <a:avLst/>
            </a:prstGeom>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D2E03D6-95C2-4385-814C-E1F903F652C7}"/>
                </a:ext>
              </a:extLst>
            </p:cNvPr>
            <p:cNvCxnSpPr/>
            <p:nvPr/>
          </p:nvCxnSpPr>
          <p:spPr>
            <a:xfrm flipV="1">
              <a:off x="3823138" y="2806700"/>
              <a:ext cx="268014" cy="314325"/>
            </a:xfrm>
            <a:prstGeom prst="straightConnector1">
              <a:avLst/>
            </a:prstGeom>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1889125" y="4564302"/>
            <a:ext cx="5287964" cy="457200"/>
            <a:chOff x="1889125" y="4564302"/>
            <a:chExt cx="5287964" cy="457200"/>
          </a:xfrm>
        </p:grpSpPr>
        <p:sp>
          <p:nvSpPr>
            <p:cNvPr id="37" name="TextBox 36">
              <a:extLst>
                <a:ext uri="{FF2B5EF4-FFF2-40B4-BE49-F238E27FC236}">
                  <a16:creationId xmlns:a16="http://schemas.microsoft.com/office/drawing/2014/main" id="{F612C4A4-2BA6-4A89-A8B3-41638314D586}"/>
                </a:ext>
              </a:extLst>
            </p:cNvPr>
            <p:cNvSpPr txBox="1"/>
            <p:nvPr/>
          </p:nvSpPr>
          <p:spPr>
            <a:xfrm>
              <a:off x="4090357" y="4608236"/>
              <a:ext cx="505267" cy="369332"/>
            </a:xfrm>
            <a:prstGeom prst="rect">
              <a:avLst/>
            </a:prstGeom>
            <a:noFill/>
          </p:spPr>
          <p:txBody>
            <a:bodyPr wrap="none" rtlCol="0">
              <a:spAutoFit/>
            </a:bodyPr>
            <a:lstStyle/>
            <a:p>
              <a:r>
                <a:rPr lang="en-US" dirty="0"/>
                <a:t>(4);</a:t>
              </a:r>
              <a:endParaRPr lang="en-SG" dirty="0"/>
            </a:p>
          </p:txBody>
        </p:sp>
        <p:grpSp>
          <p:nvGrpSpPr>
            <p:cNvPr id="13" name="Group 12"/>
            <p:cNvGrpSpPr/>
            <p:nvPr/>
          </p:nvGrpSpPr>
          <p:grpSpPr>
            <a:xfrm>
              <a:off x="1889125" y="4564302"/>
              <a:ext cx="5287964" cy="457200"/>
              <a:chOff x="1889125" y="4564302"/>
              <a:chExt cx="5287964" cy="457200"/>
            </a:xfrm>
          </p:grpSpPr>
          <p:graphicFrame>
            <p:nvGraphicFramePr>
              <p:cNvPr id="9" name="Object 8"/>
              <p:cNvGraphicFramePr>
                <a:graphicFrameLocks noChangeAspect="1"/>
              </p:cNvGraphicFramePr>
              <p:nvPr/>
            </p:nvGraphicFramePr>
            <p:xfrm>
              <a:off x="1889125" y="4564302"/>
              <a:ext cx="4902200" cy="457200"/>
            </p:xfrm>
            <a:graphic>
              <a:graphicData uri="http://schemas.openxmlformats.org/presentationml/2006/ole">
                <mc:AlternateContent xmlns:mc="http://schemas.openxmlformats.org/markup-compatibility/2006">
                  <mc:Choice xmlns:v="urn:schemas-microsoft-com:vml" Requires="v">
                    <p:oleObj spid="_x0000_s45063" name="Equation" r:id="rId15" imgW="2451100" imgH="228600" progId="Equation.DSMT4">
                      <p:embed/>
                    </p:oleObj>
                  </mc:Choice>
                  <mc:Fallback>
                    <p:oleObj name="Equation" r:id="rId15" imgW="2451100" imgH="228600" progId="Equation.DSMT4">
                      <p:embed/>
                      <p:pic>
                        <p:nvPicPr>
                          <p:cNvPr id="9"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89125" y="4564302"/>
                            <a:ext cx="490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 name="TextBox 37">
                <a:extLst>
                  <a:ext uri="{FF2B5EF4-FFF2-40B4-BE49-F238E27FC236}">
                    <a16:creationId xmlns:a16="http://schemas.microsoft.com/office/drawing/2014/main" id="{4590B2FD-05AF-4C83-AEB3-B7AA935F37A4}"/>
                  </a:ext>
                </a:extLst>
              </p:cNvPr>
              <p:cNvSpPr txBox="1"/>
              <p:nvPr/>
            </p:nvSpPr>
            <p:spPr>
              <a:xfrm>
                <a:off x="6734339" y="4631809"/>
                <a:ext cx="442750" cy="369332"/>
              </a:xfrm>
              <a:prstGeom prst="rect">
                <a:avLst/>
              </a:prstGeom>
              <a:noFill/>
            </p:spPr>
            <p:txBody>
              <a:bodyPr wrap="none" rtlCol="0">
                <a:spAutoFit/>
              </a:bodyPr>
              <a:lstStyle/>
              <a:p>
                <a:r>
                  <a:rPr lang="en-US" dirty="0"/>
                  <a:t>(5)</a:t>
                </a:r>
                <a:endParaRPr lang="en-SG" dirty="0"/>
              </a:p>
            </p:txBody>
          </p:sp>
        </p:grpSp>
      </p:grpSp>
      <p:sp>
        <p:nvSpPr>
          <p:cNvPr id="12" name="TextBox 11">
            <a:extLst>
              <a:ext uri="{FF2B5EF4-FFF2-40B4-BE49-F238E27FC236}">
                <a16:creationId xmlns:a16="http://schemas.microsoft.com/office/drawing/2014/main" id="{C4E313B8-FFD8-4B17-98E9-B76565CE1E28}"/>
              </a:ext>
            </a:extLst>
          </p:cNvPr>
          <p:cNvSpPr txBox="1"/>
          <p:nvPr/>
        </p:nvSpPr>
        <p:spPr>
          <a:xfrm>
            <a:off x="189407" y="5001141"/>
            <a:ext cx="5085175" cy="369332"/>
          </a:xfrm>
          <a:prstGeom prst="rect">
            <a:avLst/>
          </a:prstGeom>
          <a:noFill/>
        </p:spPr>
        <p:txBody>
          <a:bodyPr wrap="none" rtlCol="0">
            <a:spAutoFit/>
          </a:bodyPr>
          <a:lstStyle/>
          <a:p>
            <a:r>
              <a:rPr lang="en-US" b="1" dirty="0">
                <a:solidFill>
                  <a:srgbClr val="0000FF"/>
                </a:solidFill>
              </a:rPr>
              <a:t>Now, 5 equations for 5 unknowns, </a:t>
            </a:r>
            <a:r>
              <a:rPr lang="en-US" b="1" i="1" dirty="0">
                <a:solidFill>
                  <a:srgbClr val="0000FF"/>
                </a:solidFill>
              </a:rPr>
              <a:t>a</a:t>
            </a:r>
            <a:r>
              <a:rPr lang="en-US" b="1" baseline="-25000" dirty="0">
                <a:solidFill>
                  <a:srgbClr val="0000FF"/>
                </a:solidFill>
              </a:rPr>
              <a:t>x</a:t>
            </a:r>
            <a:r>
              <a:rPr lang="en-US" b="1" dirty="0">
                <a:solidFill>
                  <a:srgbClr val="0000FF"/>
                </a:solidFill>
              </a:rPr>
              <a:t>, </a:t>
            </a:r>
            <a:r>
              <a:rPr lang="en-US" b="1" i="1" dirty="0">
                <a:solidFill>
                  <a:srgbClr val="0000FF"/>
                </a:solidFill>
              </a:rPr>
              <a:t>a</a:t>
            </a:r>
            <a:r>
              <a:rPr lang="en-US" b="1" baseline="-25000" dirty="0">
                <a:solidFill>
                  <a:srgbClr val="0000FF"/>
                </a:solidFill>
              </a:rPr>
              <a:t>y</a:t>
            </a:r>
            <a:r>
              <a:rPr lang="en-US" b="1" dirty="0">
                <a:solidFill>
                  <a:srgbClr val="0000FF"/>
                </a:solidFill>
              </a:rPr>
              <a:t>, </a:t>
            </a:r>
            <a:r>
              <a:rPr lang="en-US" b="1" i="1" dirty="0">
                <a:solidFill>
                  <a:srgbClr val="0000FF"/>
                </a:solidFill>
              </a:rPr>
              <a:t>F</a:t>
            </a:r>
            <a:r>
              <a:rPr lang="en-US" b="1" baseline="-25000" dirty="0">
                <a:solidFill>
                  <a:srgbClr val="0000FF"/>
                </a:solidFill>
              </a:rPr>
              <a:t>f</a:t>
            </a:r>
            <a:r>
              <a:rPr lang="en-US" b="1" dirty="0">
                <a:solidFill>
                  <a:srgbClr val="0000FF"/>
                </a:solidFill>
              </a:rPr>
              <a:t>, </a:t>
            </a:r>
            <a:r>
              <a:rPr lang="en-US" b="1" i="1" dirty="0">
                <a:solidFill>
                  <a:srgbClr val="0000FF"/>
                </a:solidFill>
              </a:rPr>
              <a:t>N</a:t>
            </a:r>
            <a:r>
              <a:rPr lang="en-US" b="1" baseline="-25000" dirty="0">
                <a:solidFill>
                  <a:srgbClr val="0000FF"/>
                </a:solidFill>
              </a:rPr>
              <a:t>A</a:t>
            </a:r>
            <a:r>
              <a:rPr lang="en-US" b="1" dirty="0">
                <a:solidFill>
                  <a:srgbClr val="0000FF"/>
                </a:solidFill>
              </a:rPr>
              <a:t>, </a:t>
            </a:r>
            <a:r>
              <a:rPr lang="el-GR" b="1" i="1" dirty="0">
                <a:solidFill>
                  <a:srgbClr val="0000FF"/>
                </a:solidFill>
              </a:rPr>
              <a:t>α</a:t>
            </a:r>
            <a:r>
              <a:rPr lang="en-US" b="1" baseline="-25000" dirty="0">
                <a:solidFill>
                  <a:srgbClr val="0000FF"/>
                </a:solidFill>
              </a:rPr>
              <a:t>AB</a:t>
            </a:r>
            <a:r>
              <a:rPr lang="en-US" b="1" dirty="0">
                <a:solidFill>
                  <a:srgbClr val="0000FF"/>
                </a:solidFill>
              </a:rPr>
              <a:t> </a:t>
            </a:r>
            <a:endParaRPr lang="en-SG" b="1" dirty="0">
              <a:solidFill>
                <a:srgbClr val="0000FF"/>
              </a:solidFill>
            </a:endParaRPr>
          </a:p>
        </p:txBody>
      </p:sp>
      <p:sp>
        <p:nvSpPr>
          <p:cNvPr id="40" name="Arc 39"/>
          <p:cNvSpPr/>
          <p:nvPr/>
        </p:nvSpPr>
        <p:spPr>
          <a:xfrm>
            <a:off x="7531419" y="2341748"/>
            <a:ext cx="1371600" cy="1371600"/>
          </a:xfrm>
          <a:prstGeom prst="arc">
            <a:avLst/>
          </a:prstGeom>
          <a:ln w="38100">
            <a:solidFill>
              <a:schemeClr val="accent6"/>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sp>
        <p:nvSpPr>
          <p:cNvPr id="2" name="Rectangle 1"/>
          <p:cNvSpPr/>
          <p:nvPr/>
        </p:nvSpPr>
        <p:spPr>
          <a:xfrm>
            <a:off x="8098520" y="1074475"/>
            <a:ext cx="482824" cy="523220"/>
          </a:xfrm>
          <a:prstGeom prst="rect">
            <a:avLst/>
          </a:prstGeom>
        </p:spPr>
        <p:txBody>
          <a:bodyPr wrap="none">
            <a:spAutoFit/>
          </a:bodyPr>
          <a:lstStyle/>
          <a:p>
            <a:r>
              <a:rPr lang="en-US" altLang="en-US" sz="2800" b="1" i="1" dirty="0">
                <a:solidFill>
                  <a:srgbClr val="FF0000"/>
                </a:solidFill>
              </a:rPr>
              <a:t>a</a:t>
            </a:r>
            <a:r>
              <a:rPr lang="en-US" altLang="en-US" sz="2800" baseline="-25000" dirty="0">
                <a:solidFill>
                  <a:srgbClr val="FF0000"/>
                </a:solidFill>
              </a:rPr>
              <a:t>y</a:t>
            </a:r>
            <a:endParaRPr lang="en-SG" sz="2800" dirty="0"/>
          </a:p>
        </p:txBody>
      </p:sp>
      <p:cxnSp>
        <p:nvCxnSpPr>
          <p:cNvPr id="42" name="Straight Arrow Connector 41"/>
          <p:cNvCxnSpPr/>
          <p:nvPr/>
        </p:nvCxnSpPr>
        <p:spPr>
          <a:xfrm>
            <a:off x="8439151" y="2755742"/>
            <a:ext cx="1187450" cy="0"/>
          </a:xfrm>
          <a:prstGeom prst="straightConnector1">
            <a:avLst/>
          </a:prstGeom>
          <a:ln w="38100">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rot="16200000">
            <a:off x="7841457" y="2158048"/>
            <a:ext cx="1189038" cy="0"/>
          </a:xfrm>
          <a:prstGeom prst="straightConnector1">
            <a:avLst/>
          </a:prstGeom>
          <a:ln w="38100">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9348541" y="2668588"/>
            <a:ext cx="482824" cy="523220"/>
          </a:xfrm>
          <a:prstGeom prst="rect">
            <a:avLst/>
          </a:prstGeom>
        </p:spPr>
        <p:txBody>
          <a:bodyPr wrap="none">
            <a:spAutoFit/>
          </a:bodyPr>
          <a:lstStyle/>
          <a:p>
            <a:r>
              <a:rPr lang="en-US" altLang="en-US" sz="2800" b="1" i="1" dirty="0">
                <a:solidFill>
                  <a:srgbClr val="FF0000"/>
                </a:solidFill>
              </a:rPr>
              <a:t>a</a:t>
            </a:r>
            <a:r>
              <a:rPr lang="en-US" altLang="en-US" sz="2800" baseline="-25000" dirty="0">
                <a:solidFill>
                  <a:srgbClr val="FF0000"/>
                </a:solidFill>
              </a:rPr>
              <a:t>x</a:t>
            </a:r>
            <a:endParaRPr lang="en-SG" sz="2800" dirty="0"/>
          </a:p>
        </p:txBody>
      </p:sp>
      <p:sp>
        <p:nvSpPr>
          <p:cNvPr id="45" name="Rectangle 44"/>
          <p:cNvSpPr/>
          <p:nvPr/>
        </p:nvSpPr>
        <p:spPr>
          <a:xfrm>
            <a:off x="7796819" y="1828203"/>
            <a:ext cx="662361" cy="523220"/>
          </a:xfrm>
          <a:prstGeom prst="rect">
            <a:avLst/>
          </a:prstGeom>
        </p:spPr>
        <p:txBody>
          <a:bodyPr wrap="none">
            <a:spAutoFit/>
          </a:bodyPr>
          <a:lstStyle/>
          <a:p>
            <a:r>
              <a:rPr lang="el-GR" altLang="en-US" sz="2800" b="1" i="1">
                <a:solidFill>
                  <a:srgbClr val="FF0000"/>
                </a:solidFill>
              </a:rPr>
              <a:t>α</a:t>
            </a:r>
            <a:r>
              <a:rPr lang="en-SG" altLang="en-US" sz="2800" baseline="-25000" dirty="0">
                <a:solidFill>
                  <a:srgbClr val="FF0000"/>
                </a:solidFill>
              </a:rPr>
              <a:t>AB</a:t>
            </a:r>
            <a:endParaRPr lang="en-SG" sz="2800" baseline="-25000" dirty="0"/>
          </a:p>
        </p:txBody>
      </p:sp>
      <p:sp>
        <p:nvSpPr>
          <p:cNvPr id="15" name="Rectangle 14"/>
          <p:cNvSpPr/>
          <p:nvPr/>
        </p:nvSpPr>
        <p:spPr>
          <a:xfrm>
            <a:off x="764832" y="1609756"/>
            <a:ext cx="4497454" cy="10925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dirty="0">
                <a:solidFill>
                  <a:schemeClr val="tx1"/>
                </a:solidFill>
                <a:latin typeface="Times New Roman" panose="02020603050405020304" pitchFamily="18" charset="0"/>
                <a:cs typeface="Times New Roman" panose="02020603050405020304" pitchFamily="18" charset="0"/>
              </a:rPr>
              <a:t>Using A as the reference point:</a:t>
            </a:r>
            <a:endParaRPr lang="en-SG" sz="2000" dirty="0">
              <a:latin typeface="Times New Roman" panose="02020603050405020304" pitchFamily="18" charset="0"/>
              <a:cs typeface="Times New Roman" panose="02020603050405020304" pitchFamily="18" charset="0"/>
            </a:endParaRPr>
          </a:p>
        </p:txBody>
      </p:sp>
      <p:sp>
        <p:nvSpPr>
          <p:cNvPr id="47" name="Rectangle 46"/>
          <p:cNvSpPr/>
          <p:nvPr/>
        </p:nvSpPr>
        <p:spPr>
          <a:xfrm>
            <a:off x="1038111" y="3225310"/>
            <a:ext cx="5705475" cy="9736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000" dirty="0">
                <a:solidFill>
                  <a:schemeClr val="tx1"/>
                </a:solidFill>
                <a:latin typeface="Times New Roman" panose="02020603050405020304" pitchFamily="18" charset="0"/>
                <a:cs typeface="Times New Roman" panose="02020603050405020304" pitchFamily="18" charset="0"/>
              </a:rPr>
              <a:t>Note: </a:t>
            </a:r>
            <a:r>
              <a:rPr lang="en-SG" sz="2000" i="1" dirty="0" err="1">
                <a:solidFill>
                  <a:schemeClr val="tx1"/>
                </a:solidFill>
                <a:latin typeface="Times New Roman" panose="02020603050405020304" pitchFamily="18" charset="0"/>
                <a:cs typeface="Times New Roman" panose="02020603050405020304" pitchFamily="18" charset="0"/>
              </a:rPr>
              <a:t>a</a:t>
            </a:r>
            <a:r>
              <a:rPr lang="en-SG" sz="2000" baseline="-25000" dirty="0" err="1">
                <a:solidFill>
                  <a:schemeClr val="tx1"/>
                </a:solidFill>
                <a:latin typeface="Times New Roman" panose="02020603050405020304" pitchFamily="18" charset="0"/>
                <a:cs typeface="Times New Roman" panose="02020603050405020304" pitchFamily="18" charset="0"/>
              </a:rPr>
              <a:t>A</a:t>
            </a:r>
            <a:r>
              <a:rPr lang="en-SG" sz="2000" dirty="0">
                <a:solidFill>
                  <a:schemeClr val="tx1"/>
                </a:solidFill>
                <a:latin typeface="Times New Roman" panose="02020603050405020304" pitchFamily="18" charset="0"/>
                <a:cs typeface="Times New Roman" panose="02020603050405020304" pitchFamily="18" charset="0"/>
              </a:rPr>
              <a:t> and </a:t>
            </a:r>
            <a:r>
              <a:rPr lang="el-GR" sz="2000" i="1" dirty="0">
                <a:solidFill>
                  <a:schemeClr val="tx1"/>
                </a:solidFill>
                <a:latin typeface="Times New Roman" panose="02020603050405020304" pitchFamily="18" charset="0"/>
                <a:cs typeface="Times New Roman" panose="02020603050405020304" pitchFamily="18" charset="0"/>
              </a:rPr>
              <a:t>ω</a:t>
            </a:r>
            <a:r>
              <a:rPr lang="en-SG" sz="2000" baseline="-25000" dirty="0">
                <a:solidFill>
                  <a:schemeClr val="tx1"/>
                </a:solidFill>
                <a:latin typeface="Times New Roman" panose="02020603050405020304" pitchFamily="18" charset="0"/>
                <a:cs typeface="Times New Roman" panose="02020603050405020304" pitchFamily="18" charset="0"/>
              </a:rPr>
              <a:t>AB</a:t>
            </a:r>
            <a:r>
              <a:rPr lang="en-SG" sz="2000" dirty="0">
                <a:solidFill>
                  <a:schemeClr val="tx1"/>
                </a:solidFill>
                <a:latin typeface="Times New Roman" panose="02020603050405020304" pitchFamily="18" charset="0"/>
                <a:cs typeface="Times New Roman" panose="02020603050405020304" pitchFamily="18" charset="0"/>
              </a:rPr>
              <a:t> are zero just after releasing </a:t>
            </a:r>
            <a:endParaRPr lang="en-SG"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56788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1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2" name="Text Box 7"/>
          <p:cNvSpPr txBox="1">
            <a:spLocks noChangeArrowheads="1"/>
          </p:cNvSpPr>
          <p:nvPr/>
        </p:nvSpPr>
        <p:spPr bwMode="auto">
          <a:xfrm>
            <a:off x="618796" y="763251"/>
            <a:ext cx="8315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dirty="0">
                <a:solidFill>
                  <a:srgbClr val="FF0000"/>
                </a:solidFill>
              </a:rPr>
              <a:t>Substitute the </a:t>
            </a:r>
            <a:r>
              <a:rPr lang="en-US" altLang="en-US" i="1" dirty="0">
                <a:solidFill>
                  <a:srgbClr val="FF0000"/>
                </a:solidFill>
              </a:rPr>
              <a:t>F</a:t>
            </a:r>
            <a:r>
              <a:rPr lang="en-US" altLang="en-US" baseline="-25000" dirty="0">
                <a:solidFill>
                  <a:srgbClr val="FF0000"/>
                </a:solidFill>
              </a:rPr>
              <a:t>f</a:t>
            </a:r>
            <a:r>
              <a:rPr lang="en-US" altLang="en-US" dirty="0">
                <a:solidFill>
                  <a:srgbClr val="FF0000"/>
                </a:solidFill>
              </a:rPr>
              <a:t> and </a:t>
            </a:r>
            <a:r>
              <a:rPr lang="en-US" altLang="en-US" i="1" dirty="0">
                <a:solidFill>
                  <a:srgbClr val="FF0000"/>
                </a:solidFill>
              </a:rPr>
              <a:t>N</a:t>
            </a:r>
            <a:r>
              <a:rPr lang="en-US" altLang="en-US" baseline="-25000" dirty="0">
                <a:solidFill>
                  <a:srgbClr val="FF0000"/>
                </a:solidFill>
              </a:rPr>
              <a:t>A</a:t>
            </a:r>
            <a:r>
              <a:rPr lang="en-US" altLang="en-US" dirty="0">
                <a:solidFill>
                  <a:srgbClr val="FF0000"/>
                </a:solidFill>
              </a:rPr>
              <a:t> into the sum of moments equation</a:t>
            </a:r>
          </a:p>
        </p:txBody>
      </p:sp>
      <p:sp>
        <p:nvSpPr>
          <p:cNvPr id="63493" name="Rectangle 2"/>
          <p:cNvSpPr>
            <a:spLocks noChangeArrowheads="1"/>
          </p:cNvSpPr>
          <p:nvPr/>
        </p:nvSpPr>
        <p:spPr bwMode="auto">
          <a:xfrm>
            <a:off x="381001" y="-20005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63494" name="Rectangle 3"/>
          <p:cNvSpPr>
            <a:spLocks noChangeArrowheads="1"/>
          </p:cNvSpPr>
          <p:nvPr/>
        </p:nvSpPr>
        <p:spPr bwMode="auto">
          <a:xfrm>
            <a:off x="199696" y="799733"/>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sp>
        <p:nvSpPr>
          <p:cNvPr id="51" name="Text Box 7"/>
          <p:cNvSpPr txBox="1">
            <a:spLocks noChangeArrowheads="1"/>
          </p:cNvSpPr>
          <p:nvPr/>
        </p:nvSpPr>
        <p:spPr bwMode="auto">
          <a:xfrm>
            <a:off x="648958" y="2676188"/>
            <a:ext cx="48053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a:solidFill>
                  <a:srgbClr val="FF0000"/>
                </a:solidFill>
              </a:rPr>
              <a:t>Masses cancel out, solve for </a:t>
            </a:r>
            <a:r>
              <a:rPr lang="en-US" altLang="en-US">
                <a:solidFill>
                  <a:srgbClr val="FF0000"/>
                </a:solidFill>
                <a:latin typeface="Symbol" panose="05050102010706020507" pitchFamily="18" charset="2"/>
              </a:rPr>
              <a:t>a</a:t>
            </a:r>
            <a:r>
              <a:rPr lang="en-US" altLang="en-US" baseline="-25000">
                <a:solidFill>
                  <a:srgbClr val="FF0000"/>
                </a:solidFill>
              </a:rPr>
              <a:t>AB</a:t>
            </a:r>
          </a:p>
        </p:txBody>
      </p:sp>
      <p:sp>
        <p:nvSpPr>
          <p:cNvPr id="52" name="Text Box 7"/>
          <p:cNvSpPr txBox="1">
            <a:spLocks noChangeArrowheads="1"/>
          </p:cNvSpPr>
          <p:nvPr/>
        </p:nvSpPr>
        <p:spPr bwMode="auto">
          <a:xfrm>
            <a:off x="837870" y="4752638"/>
            <a:ext cx="5994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a:solidFill>
                  <a:srgbClr val="FF0000"/>
                </a:solidFill>
              </a:rPr>
              <a:t>Subbing into N</a:t>
            </a:r>
            <a:r>
              <a:rPr lang="en-US" altLang="en-US" baseline="-25000">
                <a:solidFill>
                  <a:srgbClr val="FF0000"/>
                </a:solidFill>
              </a:rPr>
              <a:t>A</a:t>
            </a:r>
            <a:r>
              <a:rPr lang="en-US" altLang="en-US">
                <a:solidFill>
                  <a:srgbClr val="FF0000"/>
                </a:solidFill>
              </a:rPr>
              <a:t> and F</a:t>
            </a:r>
            <a:r>
              <a:rPr lang="en-US" altLang="en-US" baseline="-25000">
                <a:solidFill>
                  <a:srgbClr val="FF0000"/>
                </a:solidFill>
              </a:rPr>
              <a:t>f </a:t>
            </a:r>
            <a:r>
              <a:rPr lang="en-US" altLang="en-US">
                <a:solidFill>
                  <a:srgbClr val="FF0000"/>
                </a:solidFill>
              </a:rPr>
              <a:t>expressions,</a:t>
            </a:r>
          </a:p>
        </p:txBody>
      </p:sp>
      <p:graphicFrame>
        <p:nvGraphicFramePr>
          <p:cNvPr id="53" name="Object 52"/>
          <p:cNvGraphicFramePr>
            <a:graphicFrameLocks noChangeAspect="1"/>
          </p:cNvGraphicFramePr>
          <p:nvPr>
            <p:extLst/>
          </p:nvPr>
        </p:nvGraphicFramePr>
        <p:xfrm>
          <a:off x="610858" y="5152688"/>
          <a:ext cx="3937000" cy="558800"/>
        </p:xfrm>
        <a:graphic>
          <a:graphicData uri="http://schemas.openxmlformats.org/presentationml/2006/ole">
            <mc:AlternateContent xmlns:mc="http://schemas.openxmlformats.org/markup-compatibility/2006">
              <mc:Choice xmlns:v="urn:schemas-microsoft-com:vml" Requires="v">
                <p:oleObj spid="_x0000_s46082" name="Equation" r:id="rId3" imgW="1968500" imgH="279400" progId="Equation.DSMT4">
                  <p:embed/>
                </p:oleObj>
              </mc:Choice>
              <mc:Fallback>
                <p:oleObj name="Equation" r:id="rId3" imgW="1968500" imgH="279400" progId="Equation.DSMT4">
                  <p:embed/>
                  <p:pic>
                    <p:nvPicPr>
                      <p:cNvPr id="53" name="Object 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858" y="5152688"/>
                        <a:ext cx="393700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11"/>
          <p:cNvGraphicFramePr>
            <a:graphicFrameLocks noChangeAspect="1"/>
          </p:cNvGraphicFramePr>
          <p:nvPr>
            <p:extLst/>
          </p:nvPr>
        </p:nvGraphicFramePr>
        <p:xfrm>
          <a:off x="2015795" y="1163301"/>
          <a:ext cx="5511800" cy="482600"/>
        </p:xfrm>
        <a:graphic>
          <a:graphicData uri="http://schemas.openxmlformats.org/presentationml/2006/ole">
            <mc:AlternateContent xmlns:mc="http://schemas.openxmlformats.org/markup-compatibility/2006">
              <mc:Choice xmlns:v="urn:schemas-microsoft-com:vml" Requires="v">
                <p:oleObj spid="_x0000_s46083" name="Equation" r:id="rId5" imgW="2755900" imgH="241300" progId="Equation.DSMT4">
                  <p:embed/>
                </p:oleObj>
              </mc:Choice>
              <mc:Fallback>
                <p:oleObj name="Equation" r:id="rId5" imgW="2755900" imgH="241300" progId="Equation.DSMT4">
                  <p:embed/>
                  <p:pic>
                    <p:nvPicPr>
                      <p:cNvPr id="12"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5795" y="1163301"/>
                        <a:ext cx="5511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12"/>
          <p:cNvGraphicFramePr>
            <a:graphicFrameLocks noChangeAspect="1"/>
          </p:cNvGraphicFramePr>
          <p:nvPr>
            <p:extLst/>
          </p:nvPr>
        </p:nvGraphicFramePr>
        <p:xfrm>
          <a:off x="656895" y="1837988"/>
          <a:ext cx="8686800" cy="1016000"/>
        </p:xfrm>
        <a:graphic>
          <a:graphicData uri="http://schemas.openxmlformats.org/presentationml/2006/ole">
            <mc:AlternateContent xmlns:mc="http://schemas.openxmlformats.org/markup-compatibility/2006">
              <mc:Choice xmlns:v="urn:schemas-microsoft-com:vml" Requires="v">
                <p:oleObj spid="_x0000_s46084" name="Equation" r:id="rId7" imgW="4343400" imgH="508000" progId="Equation.DSMT4">
                  <p:embed/>
                </p:oleObj>
              </mc:Choice>
              <mc:Fallback>
                <p:oleObj name="Equation" r:id="rId7" imgW="4343400" imgH="508000" progId="Equation.DSMT4">
                  <p:embed/>
                  <p:pic>
                    <p:nvPicPr>
                      <p:cNvPr id="13"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6895" y="1837988"/>
                        <a:ext cx="8686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Object 13"/>
          <p:cNvGraphicFramePr>
            <a:graphicFrameLocks noChangeAspect="1"/>
          </p:cNvGraphicFramePr>
          <p:nvPr>
            <p:extLst/>
          </p:nvPr>
        </p:nvGraphicFramePr>
        <p:xfrm>
          <a:off x="1920545" y="3850938"/>
          <a:ext cx="2256449" cy="785954"/>
        </p:xfrm>
        <a:graphic>
          <a:graphicData uri="http://schemas.openxmlformats.org/presentationml/2006/ole">
            <mc:AlternateContent xmlns:mc="http://schemas.openxmlformats.org/markup-compatibility/2006">
              <mc:Choice xmlns:v="urn:schemas-microsoft-com:vml" Requires="v">
                <p:oleObj spid="_x0000_s46085" name="Equation" r:id="rId9" imgW="1129810" imgH="393529" progId="Equation.DSMT4">
                  <p:embed/>
                </p:oleObj>
              </mc:Choice>
              <mc:Fallback>
                <p:oleObj name="Equation" r:id="rId9" imgW="1129810" imgH="393529" progId="Equation.DSMT4">
                  <p:embed/>
                  <p:pic>
                    <p:nvPicPr>
                      <p:cNvPr id="14"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0545" y="3850938"/>
                        <a:ext cx="2256449" cy="785954"/>
                      </a:xfrm>
                      <a:prstGeom prst="rect">
                        <a:avLst/>
                      </a:prstGeom>
                      <a:noFill/>
                      <a:ln>
                        <a:noFill/>
                      </a:ln>
                      <a:extLst/>
                    </p:spPr>
                  </p:pic>
                </p:oleObj>
              </mc:Fallback>
            </mc:AlternateContent>
          </a:graphicData>
        </a:graphic>
      </p:graphicFrame>
      <p:graphicFrame>
        <p:nvGraphicFramePr>
          <p:cNvPr id="15" name="Object 14"/>
          <p:cNvGraphicFramePr>
            <a:graphicFrameLocks noChangeAspect="1"/>
          </p:cNvGraphicFramePr>
          <p:nvPr>
            <p:extLst/>
          </p:nvPr>
        </p:nvGraphicFramePr>
        <p:xfrm>
          <a:off x="1107745" y="3241338"/>
          <a:ext cx="7518400" cy="482600"/>
        </p:xfrm>
        <a:graphic>
          <a:graphicData uri="http://schemas.openxmlformats.org/presentationml/2006/ole">
            <mc:AlternateContent xmlns:mc="http://schemas.openxmlformats.org/markup-compatibility/2006">
              <mc:Choice xmlns:v="urn:schemas-microsoft-com:vml" Requires="v">
                <p:oleObj spid="_x0000_s46086" name="Equation" r:id="rId11" imgW="3759200" imgH="241300" progId="Equation.DSMT4">
                  <p:embed/>
                </p:oleObj>
              </mc:Choice>
              <mc:Fallback>
                <p:oleObj name="Equation" r:id="rId11" imgW="3759200" imgH="241300" progId="Equation.DSMT4">
                  <p:embed/>
                  <p:pic>
                    <p:nvPicPr>
                      <p:cNvPr id="15"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7745" y="3241338"/>
                        <a:ext cx="75184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 name="Text Box 7"/>
          <p:cNvSpPr txBox="1">
            <a:spLocks noChangeArrowheads="1"/>
          </p:cNvSpPr>
          <p:nvPr/>
        </p:nvSpPr>
        <p:spPr bwMode="auto">
          <a:xfrm>
            <a:off x="4416095" y="3933489"/>
            <a:ext cx="40576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eaLnBrk="0" hangingPunct="0">
              <a:defRPr sz="2000">
                <a:solidFill>
                  <a:schemeClr val="tx1"/>
                </a:solidFill>
                <a:latin typeface="Times New Roman" pitchFamily="18" charset="0"/>
                <a:ea typeface="ＭＳ Ｐゴシック" charset="-128"/>
              </a:defRPr>
            </a:lvl1pPr>
            <a:lvl2pPr marL="742950" indent="-285750" eaLnBrk="0" hangingPunct="0">
              <a:defRPr sz="2000">
                <a:solidFill>
                  <a:schemeClr val="tx1"/>
                </a:solidFill>
                <a:latin typeface="Times New Roman" pitchFamily="18" charset="0"/>
                <a:ea typeface="ＭＳ Ｐゴシック" charset="-128"/>
              </a:defRPr>
            </a:lvl2pPr>
            <a:lvl3pPr marL="1143000" indent="-228600" eaLnBrk="0" hangingPunct="0">
              <a:defRPr sz="2000">
                <a:solidFill>
                  <a:schemeClr val="tx1"/>
                </a:solidFill>
                <a:latin typeface="Times New Roman" pitchFamily="18" charset="0"/>
                <a:ea typeface="ＭＳ Ｐゴシック" charset="-128"/>
              </a:defRPr>
            </a:lvl3pPr>
            <a:lvl4pPr marL="1600200" indent="-228600" eaLnBrk="0" hangingPunct="0">
              <a:defRPr sz="2000">
                <a:solidFill>
                  <a:schemeClr val="tx1"/>
                </a:solidFill>
                <a:latin typeface="Times New Roman" pitchFamily="18" charset="0"/>
                <a:ea typeface="ＭＳ Ｐゴシック" charset="-128"/>
              </a:defRPr>
            </a:lvl4pPr>
            <a:lvl5pPr marL="2057400" indent="-228600" eaLnBrk="0" hangingPunct="0">
              <a:defRPr sz="2000">
                <a:solidFill>
                  <a:schemeClr val="tx1"/>
                </a:solidFill>
                <a:latin typeface="Times New Roman" pitchFamily="18" charset="0"/>
                <a:ea typeface="ＭＳ Ｐゴシック" charset="-128"/>
              </a:defRPr>
            </a:lvl5pPr>
            <a:lvl6pPr marL="2514600" indent="-228600" eaLnBrk="0" fontAlgn="base" hangingPunct="0">
              <a:spcBef>
                <a:spcPct val="0"/>
              </a:spcBef>
              <a:spcAft>
                <a:spcPct val="0"/>
              </a:spcAft>
              <a:defRPr sz="2000">
                <a:solidFill>
                  <a:schemeClr val="tx1"/>
                </a:solidFill>
                <a:latin typeface="Times New Roman" pitchFamily="18" charset="0"/>
                <a:ea typeface="ＭＳ Ｐゴシック" charset="-128"/>
              </a:defRPr>
            </a:lvl6pPr>
            <a:lvl7pPr marL="2971800" indent="-228600" eaLnBrk="0" fontAlgn="base" hangingPunct="0">
              <a:spcBef>
                <a:spcPct val="0"/>
              </a:spcBef>
              <a:spcAft>
                <a:spcPct val="0"/>
              </a:spcAft>
              <a:defRPr sz="2000">
                <a:solidFill>
                  <a:schemeClr val="tx1"/>
                </a:solidFill>
                <a:latin typeface="Times New Roman" pitchFamily="18" charset="0"/>
                <a:ea typeface="ＭＳ Ｐゴシック" charset="-128"/>
              </a:defRPr>
            </a:lvl7pPr>
            <a:lvl8pPr marL="3429000" indent="-228600" eaLnBrk="0" fontAlgn="base" hangingPunct="0">
              <a:spcBef>
                <a:spcPct val="0"/>
              </a:spcBef>
              <a:spcAft>
                <a:spcPct val="0"/>
              </a:spcAft>
              <a:defRPr sz="2000">
                <a:solidFill>
                  <a:schemeClr val="tx1"/>
                </a:solidFill>
                <a:latin typeface="Times New Roman" pitchFamily="18" charset="0"/>
                <a:ea typeface="ＭＳ Ｐゴシック" charset="-128"/>
              </a:defRPr>
            </a:lvl8pPr>
            <a:lvl9pPr marL="3886200" indent="-228600" eaLnBrk="0" fontAlgn="base" hangingPunct="0">
              <a:spcBef>
                <a:spcPct val="0"/>
              </a:spcBef>
              <a:spcAft>
                <a:spcPct val="0"/>
              </a:spcAft>
              <a:defRPr sz="2000">
                <a:solidFill>
                  <a:schemeClr val="tx1"/>
                </a:solidFill>
                <a:latin typeface="Times New Roman" pitchFamily="18" charset="0"/>
                <a:ea typeface="ＭＳ Ｐゴシック" charset="-128"/>
              </a:defRPr>
            </a:lvl9pPr>
          </a:lstStyle>
          <a:p>
            <a:pPr eaLnBrk="1" hangingPunct="1">
              <a:spcBef>
                <a:spcPct val="50000"/>
              </a:spcBef>
              <a:buFontTx/>
              <a:buChar char="•"/>
              <a:defRPr/>
            </a:pPr>
            <a:r>
              <a:rPr lang="en-US" dirty="0">
                <a:solidFill>
                  <a:srgbClr val="0000FF"/>
                </a:solidFill>
              </a:rPr>
              <a:t>The negative sign means </a:t>
            </a:r>
            <a:r>
              <a:rPr lang="en-US" i="1" dirty="0">
                <a:solidFill>
                  <a:srgbClr val="0000FF"/>
                </a:solidFill>
                <a:latin typeface="Symbol" pitchFamily="18" charset="2"/>
              </a:rPr>
              <a:t>a</a:t>
            </a:r>
            <a:r>
              <a:rPr lang="en-US" dirty="0">
                <a:solidFill>
                  <a:srgbClr val="0000FF"/>
                </a:solidFill>
              </a:rPr>
              <a:t> is clockwise, which makes sense.</a:t>
            </a:r>
            <a:endParaRPr lang="en-US" baseline="-25000" dirty="0">
              <a:solidFill>
                <a:srgbClr val="0000FF"/>
              </a:solidFill>
            </a:endParaRPr>
          </a:p>
        </p:txBody>
      </p:sp>
      <p:sp>
        <p:nvSpPr>
          <p:cNvPr id="16" name="Rectangle 15"/>
          <p:cNvSpPr/>
          <p:nvPr/>
        </p:nvSpPr>
        <p:spPr>
          <a:xfrm>
            <a:off x="1918959" y="3904914"/>
            <a:ext cx="2333625" cy="70802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aphicFrame>
        <p:nvGraphicFramePr>
          <p:cNvPr id="17" name="Object 16"/>
          <p:cNvGraphicFramePr>
            <a:graphicFrameLocks noChangeAspect="1"/>
          </p:cNvGraphicFramePr>
          <p:nvPr>
            <p:extLst/>
          </p:nvPr>
        </p:nvGraphicFramePr>
        <p:xfrm>
          <a:off x="5049508" y="5166976"/>
          <a:ext cx="4267200" cy="558800"/>
        </p:xfrm>
        <a:graphic>
          <a:graphicData uri="http://schemas.openxmlformats.org/presentationml/2006/ole">
            <mc:AlternateContent xmlns:mc="http://schemas.openxmlformats.org/markup-compatibility/2006">
              <mc:Choice xmlns:v="urn:schemas-microsoft-com:vml" Requires="v">
                <p:oleObj spid="_x0000_s46087" name="Equation" r:id="rId13" imgW="2133600" imgH="279400" progId="Equation.DSMT4">
                  <p:embed/>
                </p:oleObj>
              </mc:Choice>
              <mc:Fallback>
                <p:oleObj name="Equation" r:id="rId13" imgW="2133600" imgH="279400" progId="Equation.DSMT4">
                  <p:embed/>
                  <p:pic>
                    <p:nvPicPr>
                      <p:cNvPr id="17"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49508" y="5166976"/>
                        <a:ext cx="426720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17"/>
          <p:cNvGraphicFramePr>
            <a:graphicFrameLocks noChangeAspect="1"/>
          </p:cNvGraphicFramePr>
          <p:nvPr>
            <p:extLst/>
          </p:nvPr>
        </p:nvGraphicFramePr>
        <p:xfrm>
          <a:off x="5778170" y="5779751"/>
          <a:ext cx="2108200" cy="482600"/>
        </p:xfrm>
        <a:graphic>
          <a:graphicData uri="http://schemas.openxmlformats.org/presentationml/2006/ole">
            <mc:AlternateContent xmlns:mc="http://schemas.openxmlformats.org/markup-compatibility/2006">
              <mc:Choice xmlns:v="urn:schemas-microsoft-com:vml" Requires="v">
                <p:oleObj spid="_x0000_s46088" name="Equation" r:id="rId15" imgW="1054100" imgH="241300" progId="Equation.DSMT4">
                  <p:embed/>
                </p:oleObj>
              </mc:Choice>
              <mc:Fallback>
                <p:oleObj name="Equation" r:id="rId15" imgW="1054100" imgH="241300" progId="Equation.DSMT4">
                  <p:embed/>
                  <p:pic>
                    <p:nvPicPr>
                      <p:cNvPr id="18"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78170" y="5779751"/>
                        <a:ext cx="21082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 name="Object 18"/>
          <p:cNvGraphicFramePr>
            <a:graphicFrameLocks noChangeAspect="1"/>
          </p:cNvGraphicFramePr>
          <p:nvPr>
            <p:extLst/>
          </p:nvPr>
        </p:nvGraphicFramePr>
        <p:xfrm>
          <a:off x="1676070" y="5730538"/>
          <a:ext cx="2159000" cy="482600"/>
        </p:xfrm>
        <a:graphic>
          <a:graphicData uri="http://schemas.openxmlformats.org/presentationml/2006/ole">
            <mc:AlternateContent xmlns:mc="http://schemas.openxmlformats.org/markup-compatibility/2006">
              <mc:Choice xmlns:v="urn:schemas-microsoft-com:vml" Requires="v">
                <p:oleObj spid="_x0000_s46089" name="Equation" r:id="rId17" imgW="1079032" imgH="241195" progId="Equation.DSMT4">
                  <p:embed/>
                </p:oleObj>
              </mc:Choice>
              <mc:Fallback>
                <p:oleObj name="Equation" r:id="rId17" imgW="1079032" imgH="241195" progId="Equation.DSMT4">
                  <p:embed/>
                  <p:pic>
                    <p:nvPicPr>
                      <p:cNvPr id="19" name="Object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76070" y="5730538"/>
                        <a:ext cx="21590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Rectangle 31"/>
          <p:cNvSpPr/>
          <p:nvPr/>
        </p:nvSpPr>
        <p:spPr>
          <a:xfrm>
            <a:off x="1501446" y="5722601"/>
            <a:ext cx="2333625" cy="48736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6" name="Rectangle 35"/>
          <p:cNvSpPr/>
          <p:nvPr/>
        </p:nvSpPr>
        <p:spPr>
          <a:xfrm>
            <a:off x="5638471" y="5787689"/>
            <a:ext cx="2333625" cy="48577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 name="Slide Number Placeholder 2"/>
          <p:cNvSpPr>
            <a:spLocks noGrp="1"/>
          </p:cNvSpPr>
          <p:nvPr>
            <p:ph type="sldNum" sz="quarter" idx="12"/>
          </p:nvPr>
        </p:nvSpPr>
        <p:spPr/>
        <p:txBody>
          <a:bodyPr/>
          <a:lstStyle/>
          <a:p>
            <a:fld id="{9BF28668-276B-45C1-A181-AEB78CCD96EB}" type="slidenum">
              <a:rPr lang="en-SG" smtClean="0"/>
              <a:t>82</a:t>
            </a:fld>
            <a:endParaRPr lang="en-SG" dirty="0"/>
          </a:p>
        </p:txBody>
      </p:sp>
      <p:cxnSp>
        <p:nvCxnSpPr>
          <p:cNvPr id="24" name="Straight Connector 23"/>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4" descr="http://www.nus.edu.sg/identity/images/identity/logo/fullcolorlogo.jp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190500" y="-219601"/>
            <a:ext cx="6581775"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7 (solution)</a:t>
            </a:r>
          </a:p>
        </p:txBody>
      </p:sp>
    </p:spTree>
    <p:extLst>
      <p:ext uri="{BB962C8B-B14F-4D97-AF65-F5344CB8AC3E}">
        <p14:creationId xmlns:p14="http://schemas.microsoft.com/office/powerpoint/2010/main" val="4007606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P spid="27" grpId="0"/>
      <p:bldP spid="16" grpId="0" animBg="1"/>
      <p:bldP spid="32" grpId="0" animBg="1"/>
      <p:bldP spid="3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6343227"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8</a:t>
            </a:r>
          </a:p>
        </p:txBody>
      </p:sp>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83</a:t>
            </a:fld>
            <a:endParaRPr lang="en-US" altLang="en-US"/>
          </a:p>
        </p:txBody>
      </p:sp>
      <p:graphicFrame>
        <p:nvGraphicFramePr>
          <p:cNvPr id="10" name="Object 3"/>
          <p:cNvGraphicFramePr>
            <a:graphicFrameLocks noChangeAspect="1"/>
          </p:cNvGraphicFramePr>
          <p:nvPr/>
        </p:nvGraphicFramePr>
        <p:xfrm>
          <a:off x="736600" y="877888"/>
          <a:ext cx="4213225" cy="977900"/>
        </p:xfrm>
        <a:graphic>
          <a:graphicData uri="http://schemas.openxmlformats.org/presentationml/2006/ole">
            <mc:AlternateContent xmlns:mc="http://schemas.openxmlformats.org/markup-compatibility/2006">
              <mc:Choice xmlns:v="urn:schemas-microsoft-com:vml" Requires="v">
                <p:oleObj spid="_x0000_s47106" name="Equation" r:id="rId4" imgW="2844800" imgH="660400" progId="Equation.3">
                  <p:embed/>
                </p:oleObj>
              </mc:Choice>
              <mc:Fallback>
                <p:oleObj name="Equation" r:id="rId4" imgW="2844800" imgH="660400" progId="Equation.3">
                  <p:embed/>
                  <p:pic>
                    <p:nvPicPr>
                      <p:cNvPr id="1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600" y="877888"/>
                        <a:ext cx="4213225"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Line 4"/>
          <p:cNvSpPr>
            <a:spLocks noChangeShapeType="1"/>
          </p:cNvSpPr>
          <p:nvPr/>
        </p:nvSpPr>
        <p:spPr bwMode="auto">
          <a:xfrm>
            <a:off x="744538" y="1949450"/>
            <a:ext cx="4064000" cy="0"/>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12" name="Rectangle 79"/>
          <p:cNvSpPr>
            <a:spLocks noChangeArrowheads="1"/>
          </p:cNvSpPr>
          <p:nvPr/>
        </p:nvSpPr>
        <p:spPr bwMode="auto">
          <a:xfrm rot="1656310">
            <a:off x="7316788" y="576263"/>
            <a:ext cx="85725" cy="1709737"/>
          </a:xfrm>
          <a:prstGeom prst="rect">
            <a:avLst/>
          </a:prstGeom>
          <a:solidFill>
            <a:schemeClr val="accent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3" name="Oval 80"/>
          <p:cNvSpPr>
            <a:spLocks noChangeArrowheads="1"/>
          </p:cNvSpPr>
          <p:nvPr/>
        </p:nvSpPr>
        <p:spPr bwMode="auto">
          <a:xfrm>
            <a:off x="7680325" y="601663"/>
            <a:ext cx="150813" cy="161925"/>
          </a:xfrm>
          <a:prstGeom prst="ellipse">
            <a:avLst/>
          </a:prstGeom>
          <a:solidFill>
            <a:srgbClr val="FF0000"/>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4" name="Line 83"/>
          <p:cNvSpPr>
            <a:spLocks noChangeShapeType="1"/>
          </p:cNvSpPr>
          <p:nvPr/>
        </p:nvSpPr>
        <p:spPr bwMode="auto">
          <a:xfrm rot="5400000">
            <a:off x="6952456" y="1354932"/>
            <a:ext cx="1839913" cy="0"/>
          </a:xfrm>
          <a:prstGeom prst="line">
            <a:avLst/>
          </a:prstGeom>
          <a:noFill/>
          <a:ln w="76200">
            <a:pattFill prst="dkUpDiag">
              <a:fgClr>
                <a:srgbClr val="000000"/>
              </a:fgClr>
              <a:bgClr>
                <a:srgbClr val="FFFFFF"/>
              </a:bgClr>
            </a:patt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15" name="Oval 84"/>
          <p:cNvSpPr>
            <a:spLocks noChangeArrowheads="1"/>
          </p:cNvSpPr>
          <p:nvPr/>
        </p:nvSpPr>
        <p:spPr bwMode="auto">
          <a:xfrm>
            <a:off x="7723188" y="646113"/>
            <a:ext cx="74612" cy="85725"/>
          </a:xfrm>
          <a:prstGeom prst="ellipse">
            <a:avLst/>
          </a:prstGeom>
          <a:solidFill>
            <a:schemeClr val="tx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6" name="Text Box 86"/>
          <p:cNvSpPr txBox="1">
            <a:spLocks noChangeArrowheads="1"/>
          </p:cNvSpPr>
          <p:nvPr/>
        </p:nvSpPr>
        <p:spPr bwMode="auto">
          <a:xfrm>
            <a:off x="6573838" y="1893888"/>
            <a:ext cx="3333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A</a:t>
            </a:r>
          </a:p>
        </p:txBody>
      </p:sp>
      <p:sp>
        <p:nvSpPr>
          <p:cNvPr id="17" name="Text Box 87"/>
          <p:cNvSpPr txBox="1">
            <a:spLocks noChangeArrowheads="1"/>
          </p:cNvSpPr>
          <p:nvPr/>
        </p:nvSpPr>
        <p:spPr bwMode="auto">
          <a:xfrm>
            <a:off x="7370763" y="442913"/>
            <a:ext cx="3333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B</a:t>
            </a:r>
          </a:p>
        </p:txBody>
      </p:sp>
      <p:sp>
        <p:nvSpPr>
          <p:cNvPr id="18" name="Text Box 88"/>
          <p:cNvSpPr txBox="1">
            <a:spLocks noChangeArrowheads="1"/>
          </p:cNvSpPr>
          <p:nvPr/>
        </p:nvSpPr>
        <p:spPr bwMode="auto">
          <a:xfrm>
            <a:off x="6996113" y="1227138"/>
            <a:ext cx="3333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a:t>L</a:t>
            </a:r>
          </a:p>
        </p:txBody>
      </p:sp>
      <p:sp>
        <p:nvSpPr>
          <p:cNvPr id="19" name="Text Box 89"/>
          <p:cNvSpPr txBox="1">
            <a:spLocks noChangeArrowheads="1"/>
          </p:cNvSpPr>
          <p:nvPr/>
        </p:nvSpPr>
        <p:spPr bwMode="auto">
          <a:xfrm>
            <a:off x="7680325" y="1119188"/>
            <a:ext cx="387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graphicFrame>
        <p:nvGraphicFramePr>
          <p:cNvPr id="20" name="Object 90"/>
          <p:cNvGraphicFramePr>
            <a:graphicFrameLocks noChangeAspect="1"/>
          </p:cNvGraphicFramePr>
          <p:nvPr>
            <p:extLst/>
          </p:nvPr>
        </p:nvGraphicFramePr>
        <p:xfrm>
          <a:off x="7627938" y="1041400"/>
          <a:ext cx="169862" cy="238125"/>
        </p:xfrm>
        <a:graphic>
          <a:graphicData uri="http://schemas.openxmlformats.org/presentationml/2006/ole">
            <mc:AlternateContent xmlns:mc="http://schemas.openxmlformats.org/markup-compatibility/2006">
              <mc:Choice xmlns:v="urn:schemas-microsoft-com:vml" Requires="v">
                <p:oleObj spid="_x0000_s47107" name="Equation" r:id="rId6" imgW="126725" imgH="177415" progId="Equation.3">
                  <p:embed/>
                </p:oleObj>
              </mc:Choice>
              <mc:Fallback>
                <p:oleObj name="Equation" r:id="rId6" imgW="126725" imgH="177415" progId="Equation.3">
                  <p:embed/>
                  <p:pic>
                    <p:nvPicPr>
                      <p:cNvPr id="20" name="Object 9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27938" y="1041400"/>
                        <a:ext cx="169862" cy="238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 name="Object 91"/>
          <p:cNvGraphicFramePr>
            <a:graphicFrameLocks noChangeAspect="1"/>
          </p:cNvGraphicFramePr>
          <p:nvPr/>
        </p:nvGraphicFramePr>
        <p:xfrm>
          <a:off x="5943600" y="777875"/>
          <a:ext cx="915988" cy="527050"/>
        </p:xfrm>
        <a:graphic>
          <a:graphicData uri="http://schemas.openxmlformats.org/presentationml/2006/ole">
            <mc:AlternateContent xmlns:mc="http://schemas.openxmlformats.org/markup-compatibility/2006">
              <mc:Choice xmlns:v="urn:schemas-microsoft-com:vml" Requires="v">
                <p:oleObj spid="_x0000_s47108" name="Equation" r:id="rId8" imgW="685800" imgH="393700" progId="Equation.3">
                  <p:embed/>
                </p:oleObj>
              </mc:Choice>
              <mc:Fallback>
                <p:oleObj name="Equation" r:id="rId8" imgW="685800" imgH="393700" progId="Equation.3">
                  <p:embed/>
                  <p:pic>
                    <p:nvPicPr>
                      <p:cNvPr id="21" name="Object 9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3600" y="777875"/>
                        <a:ext cx="915988"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 Box 5"/>
          <p:cNvSpPr txBox="1">
            <a:spLocks noChangeArrowheads="1"/>
          </p:cNvSpPr>
          <p:nvPr/>
        </p:nvSpPr>
        <p:spPr bwMode="auto">
          <a:xfrm>
            <a:off x="768350" y="2000250"/>
            <a:ext cx="40401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t>Kinematics (</a:t>
            </a:r>
            <a:r>
              <a:rPr lang="en-US" altLang="en-US" sz="1800" dirty="0">
                <a:solidFill>
                  <a:srgbClr val="FF0000"/>
                </a:solidFill>
              </a:rPr>
              <a:t>analytic method</a:t>
            </a:r>
            <a:r>
              <a:rPr lang="en-US" altLang="en-US" sz="1800" dirty="0"/>
              <a:t>):</a:t>
            </a:r>
          </a:p>
        </p:txBody>
      </p:sp>
      <p:graphicFrame>
        <p:nvGraphicFramePr>
          <p:cNvPr id="24" name="Object 7"/>
          <p:cNvGraphicFramePr>
            <a:graphicFrameLocks noChangeAspect="1"/>
          </p:cNvGraphicFramePr>
          <p:nvPr>
            <p:extLst/>
          </p:nvPr>
        </p:nvGraphicFramePr>
        <p:xfrm>
          <a:off x="946128" y="2306176"/>
          <a:ext cx="5183187" cy="3457575"/>
        </p:xfrm>
        <a:graphic>
          <a:graphicData uri="http://schemas.openxmlformats.org/presentationml/2006/ole">
            <mc:AlternateContent xmlns:mc="http://schemas.openxmlformats.org/markup-compatibility/2006">
              <mc:Choice xmlns:v="urn:schemas-microsoft-com:vml" Requires="v">
                <p:oleObj spid="_x0000_s47109" name="公式" r:id="rId10" imgW="5219640" imgH="3479760" progId="Equation.3">
                  <p:embed/>
                </p:oleObj>
              </mc:Choice>
              <mc:Fallback>
                <p:oleObj name="公式" r:id="rId10" imgW="5219640" imgH="3479760" progId="Equation.3">
                  <p:embed/>
                  <p:pic>
                    <p:nvPicPr>
                      <p:cNvPr id="24" name="Object 7"/>
                      <p:cNvPicPr>
                        <a:picLocks noChangeAspect="1" noChangeArrowheads="1"/>
                      </p:cNvPicPr>
                      <p:nvPr/>
                    </p:nvPicPr>
                    <p:blipFill>
                      <a:blip r:embed="rId11"/>
                      <a:srcRect/>
                      <a:stretch>
                        <a:fillRect/>
                      </a:stretch>
                    </p:blipFill>
                    <p:spPr bwMode="auto">
                      <a:xfrm>
                        <a:off x="946128" y="2306176"/>
                        <a:ext cx="5183187" cy="3457575"/>
                      </a:xfrm>
                      <a:prstGeom prst="rect">
                        <a:avLst/>
                      </a:prstGeom>
                      <a:noFill/>
                      <a:ln>
                        <a:noFill/>
                      </a:ln>
                      <a:effectLst/>
                      <a:extLst/>
                    </p:spPr>
                  </p:pic>
                </p:oleObj>
              </mc:Fallback>
            </mc:AlternateContent>
          </a:graphicData>
        </a:graphic>
      </p:graphicFrame>
      <p:sp>
        <p:nvSpPr>
          <p:cNvPr id="27" name="Oval 81"/>
          <p:cNvSpPr>
            <a:spLocks noChangeArrowheads="1"/>
          </p:cNvSpPr>
          <p:nvPr/>
        </p:nvSpPr>
        <p:spPr bwMode="auto">
          <a:xfrm>
            <a:off x="6884988" y="2108201"/>
            <a:ext cx="150813" cy="161925"/>
          </a:xfrm>
          <a:prstGeom prst="ellipse">
            <a:avLst/>
          </a:prstGeom>
          <a:solidFill>
            <a:srgbClr val="FF0000"/>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8" name="Line 82"/>
          <p:cNvSpPr>
            <a:spLocks noChangeShapeType="1"/>
          </p:cNvSpPr>
          <p:nvPr/>
        </p:nvSpPr>
        <p:spPr bwMode="auto">
          <a:xfrm>
            <a:off x="6356350" y="2290763"/>
            <a:ext cx="1560513" cy="0"/>
          </a:xfrm>
          <a:prstGeom prst="line">
            <a:avLst/>
          </a:prstGeom>
          <a:noFill/>
          <a:ln w="76200">
            <a:pattFill prst="dkUpDiag">
              <a:fgClr>
                <a:srgbClr val="000000"/>
              </a:fgClr>
              <a:bgClr>
                <a:srgbClr val="FFFFFF"/>
              </a:bgClr>
            </a:patt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29" name="Oval 85"/>
          <p:cNvSpPr>
            <a:spLocks noChangeArrowheads="1"/>
          </p:cNvSpPr>
          <p:nvPr/>
        </p:nvSpPr>
        <p:spPr bwMode="auto">
          <a:xfrm>
            <a:off x="6929438" y="2143126"/>
            <a:ext cx="74613" cy="85725"/>
          </a:xfrm>
          <a:prstGeom prst="ellipse">
            <a:avLst/>
          </a:prstGeom>
          <a:solidFill>
            <a:schemeClr val="tx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grpSp>
        <p:nvGrpSpPr>
          <p:cNvPr id="9" name="Group 8"/>
          <p:cNvGrpSpPr/>
          <p:nvPr/>
        </p:nvGrpSpPr>
        <p:grpSpPr>
          <a:xfrm>
            <a:off x="4553374" y="4247269"/>
            <a:ext cx="495301" cy="283708"/>
            <a:chOff x="4378325" y="3653293"/>
            <a:chExt cx="495301" cy="283708"/>
          </a:xfrm>
        </p:grpSpPr>
        <p:sp>
          <p:nvSpPr>
            <p:cNvPr id="50" name="Line 120"/>
            <p:cNvSpPr>
              <a:spLocks noChangeShapeType="1"/>
            </p:cNvSpPr>
            <p:nvPr/>
          </p:nvSpPr>
          <p:spPr bwMode="auto">
            <a:xfrm>
              <a:off x="4389438" y="3657601"/>
              <a:ext cx="484188" cy="0"/>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51" name="Line 121"/>
            <p:cNvSpPr>
              <a:spLocks noChangeShapeType="1"/>
            </p:cNvSpPr>
            <p:nvPr/>
          </p:nvSpPr>
          <p:spPr bwMode="auto">
            <a:xfrm>
              <a:off x="4378325" y="3668713"/>
              <a:ext cx="473075" cy="268288"/>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graphicFrame>
          <p:nvGraphicFramePr>
            <p:cNvPr id="52" name="Object 123"/>
            <p:cNvGraphicFramePr>
              <a:graphicFrameLocks noChangeAspect="1"/>
            </p:cNvGraphicFramePr>
            <p:nvPr>
              <p:extLst/>
            </p:nvPr>
          </p:nvGraphicFramePr>
          <p:xfrm>
            <a:off x="4690834" y="3653293"/>
            <a:ext cx="169863" cy="238125"/>
          </p:xfrm>
          <a:graphic>
            <a:graphicData uri="http://schemas.openxmlformats.org/presentationml/2006/ole">
              <mc:AlternateContent xmlns:mc="http://schemas.openxmlformats.org/markup-compatibility/2006">
                <mc:Choice xmlns:v="urn:schemas-microsoft-com:vml" Requires="v">
                  <p:oleObj spid="_x0000_s47110" name="Equation" r:id="rId12" imgW="126725" imgH="177415" progId="Equation.3">
                    <p:embed/>
                  </p:oleObj>
                </mc:Choice>
                <mc:Fallback>
                  <p:oleObj name="Equation" r:id="rId12" imgW="126725" imgH="177415" progId="Equation.3">
                    <p:embed/>
                    <p:pic>
                      <p:nvPicPr>
                        <p:cNvPr id="52" name="Object 1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90834" y="3653293"/>
                          <a:ext cx="169863" cy="238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cxnSp>
        <p:nvCxnSpPr>
          <p:cNvPr id="59" name="Straight Connector 58"/>
          <p:cNvCxnSpPr/>
          <p:nvPr/>
        </p:nvCxnSpPr>
        <p:spPr>
          <a:xfrm flipV="1">
            <a:off x="2447813" y="3635596"/>
            <a:ext cx="277812" cy="396846"/>
          </a:xfrm>
          <a:prstGeom prst="line">
            <a:avLst/>
          </a:prstGeom>
          <a:ln w="1905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641614" y="3383321"/>
            <a:ext cx="3741345" cy="369332"/>
          </a:xfrm>
          <a:prstGeom prst="rect">
            <a:avLst/>
          </a:prstGeom>
          <a:noFill/>
        </p:spPr>
        <p:txBody>
          <a:bodyPr wrap="none" rtlCol="0">
            <a:spAutoFit/>
          </a:bodyPr>
          <a:lstStyle/>
          <a:p>
            <a:r>
              <a:rPr lang="en-SG" dirty="0"/>
              <a:t>0 (just release from rest, no velocity)</a:t>
            </a:r>
          </a:p>
        </p:txBody>
      </p:sp>
      <p:graphicFrame>
        <p:nvGraphicFramePr>
          <p:cNvPr id="3" name="Object 2"/>
          <p:cNvGraphicFramePr>
            <a:graphicFrameLocks noChangeAspect="1"/>
          </p:cNvGraphicFramePr>
          <p:nvPr>
            <p:extLst/>
          </p:nvPr>
        </p:nvGraphicFramePr>
        <p:xfrm>
          <a:off x="6925541" y="2346218"/>
          <a:ext cx="508000" cy="292100"/>
        </p:xfrm>
        <a:graphic>
          <a:graphicData uri="http://schemas.openxmlformats.org/presentationml/2006/ole">
            <mc:AlternateContent xmlns:mc="http://schemas.openxmlformats.org/markup-compatibility/2006">
              <mc:Choice xmlns:v="urn:schemas-microsoft-com:vml" Requires="v">
                <p:oleObj spid="_x0000_s47111" name="公式" r:id="rId13" imgW="507960" imgH="291960" progId="Equation.3">
                  <p:embed/>
                </p:oleObj>
              </mc:Choice>
              <mc:Fallback>
                <p:oleObj name="公式" r:id="rId13" imgW="507960" imgH="291960" progId="Equation.3">
                  <p:embed/>
                  <p:pic>
                    <p:nvPicPr>
                      <p:cNvPr id="3" name="Object 2"/>
                      <p:cNvPicPr/>
                      <p:nvPr/>
                    </p:nvPicPr>
                    <p:blipFill>
                      <a:blip r:embed="rId14"/>
                      <a:stretch>
                        <a:fillRect/>
                      </a:stretch>
                    </p:blipFill>
                    <p:spPr>
                      <a:xfrm>
                        <a:off x="6925541" y="2346218"/>
                        <a:ext cx="508000" cy="292100"/>
                      </a:xfrm>
                      <a:prstGeom prst="rect">
                        <a:avLst/>
                      </a:prstGeom>
                    </p:spPr>
                  </p:pic>
                </p:oleObj>
              </mc:Fallback>
            </mc:AlternateContent>
          </a:graphicData>
        </a:graphic>
      </p:graphicFrame>
      <p:sp>
        <p:nvSpPr>
          <p:cNvPr id="4" name="TextBox 3"/>
          <p:cNvSpPr txBox="1"/>
          <p:nvPr/>
        </p:nvSpPr>
        <p:spPr>
          <a:xfrm>
            <a:off x="7859713" y="2211150"/>
            <a:ext cx="336952" cy="369332"/>
          </a:xfrm>
          <a:prstGeom prst="rect">
            <a:avLst/>
          </a:prstGeom>
          <a:noFill/>
        </p:spPr>
        <p:txBody>
          <a:bodyPr wrap="none" rtlCol="0">
            <a:spAutoFit/>
          </a:bodyPr>
          <a:lstStyle/>
          <a:p>
            <a:r>
              <a:rPr lang="en-US" dirty="0"/>
              <a:t>O</a:t>
            </a:r>
            <a:endParaRPr lang="en-SG" dirty="0"/>
          </a:p>
        </p:txBody>
      </p:sp>
      <p:cxnSp>
        <p:nvCxnSpPr>
          <p:cNvPr id="61" name="Straight Connector 60"/>
          <p:cNvCxnSpPr/>
          <p:nvPr/>
        </p:nvCxnSpPr>
        <p:spPr>
          <a:xfrm>
            <a:off x="6925541" y="2326944"/>
            <a:ext cx="0" cy="35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872412" y="2369582"/>
            <a:ext cx="0" cy="3597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7502526" y="2502234"/>
            <a:ext cx="31908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Arc 64"/>
          <p:cNvSpPr/>
          <p:nvPr/>
        </p:nvSpPr>
        <p:spPr>
          <a:xfrm rot="8507634">
            <a:off x="7596456" y="716624"/>
            <a:ext cx="321820" cy="338737"/>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grpSp>
        <p:nvGrpSpPr>
          <p:cNvPr id="68" name="Group 67"/>
          <p:cNvGrpSpPr/>
          <p:nvPr/>
        </p:nvGrpSpPr>
        <p:grpSpPr>
          <a:xfrm>
            <a:off x="6996113" y="3048333"/>
            <a:ext cx="2853176" cy="2112963"/>
            <a:chOff x="6996113" y="3048333"/>
            <a:chExt cx="2853176" cy="2112963"/>
          </a:xfrm>
        </p:grpSpPr>
        <p:grpSp>
          <p:nvGrpSpPr>
            <p:cNvPr id="7" name="Group 6"/>
            <p:cNvGrpSpPr/>
            <p:nvPr/>
          </p:nvGrpSpPr>
          <p:grpSpPr>
            <a:xfrm>
              <a:off x="6996113" y="3048333"/>
              <a:ext cx="2853176" cy="2112963"/>
              <a:chOff x="5207000" y="3001963"/>
              <a:chExt cx="2853176" cy="2112963"/>
            </a:xfrm>
          </p:grpSpPr>
          <p:sp>
            <p:nvSpPr>
              <p:cNvPr id="32" name="Rectangle 113"/>
              <p:cNvSpPr>
                <a:spLocks noChangeArrowheads="1"/>
              </p:cNvSpPr>
              <p:nvPr/>
            </p:nvSpPr>
            <p:spPr bwMode="auto">
              <a:xfrm rot="1588897">
                <a:off x="7204075" y="3303588"/>
                <a:ext cx="88900" cy="1516063"/>
              </a:xfrm>
              <a:prstGeom prst="rect">
                <a:avLst/>
              </a:prstGeom>
              <a:solidFill>
                <a:schemeClr val="accent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33" name="Rectangle 94"/>
              <p:cNvSpPr>
                <a:spLocks noChangeArrowheads="1"/>
              </p:cNvSpPr>
              <p:nvPr/>
            </p:nvSpPr>
            <p:spPr bwMode="auto">
              <a:xfrm rot="1588897">
                <a:off x="5740400" y="3268663"/>
                <a:ext cx="88900" cy="1516063"/>
              </a:xfrm>
              <a:prstGeom prst="rect">
                <a:avLst/>
              </a:prstGeom>
              <a:solidFill>
                <a:schemeClr val="accent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34" name="Line 98"/>
              <p:cNvSpPr>
                <a:spLocks noChangeShapeType="1"/>
              </p:cNvSpPr>
              <p:nvPr/>
            </p:nvSpPr>
            <p:spPr bwMode="auto">
              <a:xfrm>
                <a:off x="5821363" y="3967163"/>
                <a:ext cx="0" cy="407988"/>
              </a:xfrm>
              <a:prstGeom prst="line">
                <a:avLst/>
              </a:prstGeom>
              <a:noFill/>
              <a:ln w="38100">
                <a:solidFill>
                  <a:srgbClr val="FF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35" name="Line 99"/>
              <p:cNvSpPr>
                <a:spLocks noChangeShapeType="1"/>
              </p:cNvSpPr>
              <p:nvPr/>
            </p:nvSpPr>
            <p:spPr bwMode="auto">
              <a:xfrm flipH="1" flipV="1">
                <a:off x="6894538" y="3963990"/>
                <a:ext cx="388912" cy="3174"/>
              </a:xfrm>
              <a:prstGeom prst="line">
                <a:avLst/>
              </a:prstGeom>
              <a:noFill/>
              <a:ln w="38100">
                <a:solidFill>
                  <a:srgbClr val="FF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36" name="Line 100"/>
              <p:cNvSpPr>
                <a:spLocks noChangeShapeType="1"/>
              </p:cNvSpPr>
              <p:nvPr/>
            </p:nvSpPr>
            <p:spPr bwMode="auto">
              <a:xfrm flipH="1">
                <a:off x="7281839" y="3978275"/>
                <a:ext cx="1611" cy="396875"/>
              </a:xfrm>
              <a:prstGeom prst="line">
                <a:avLst/>
              </a:prstGeom>
              <a:noFill/>
              <a:ln w="38100">
                <a:solidFill>
                  <a:srgbClr val="FF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37" name="Text Box 101"/>
              <p:cNvSpPr txBox="1">
                <a:spLocks noChangeArrowheads="1"/>
              </p:cNvSpPr>
              <p:nvPr/>
            </p:nvSpPr>
            <p:spPr bwMode="auto">
              <a:xfrm>
                <a:off x="6175375" y="3763963"/>
                <a:ext cx="441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2400"/>
                  <a:t>=</a:t>
                </a:r>
              </a:p>
            </p:txBody>
          </p:sp>
          <p:sp>
            <p:nvSpPr>
              <p:cNvPr id="38" name="Arc 103"/>
              <p:cNvSpPr>
                <a:spLocks/>
              </p:cNvSpPr>
              <p:nvPr/>
            </p:nvSpPr>
            <p:spPr bwMode="auto">
              <a:xfrm rot="16200000">
                <a:off x="7319963" y="3486151"/>
                <a:ext cx="234950" cy="306388"/>
              </a:xfrm>
              <a:custGeom>
                <a:avLst/>
                <a:gdLst>
                  <a:gd name="T0" fmla="*/ 0 w 21600"/>
                  <a:gd name="T1" fmla="*/ 0 h 40051"/>
                  <a:gd name="T2" fmla="*/ 0 w 21600"/>
                  <a:gd name="T3" fmla="*/ 0 h 40051"/>
                  <a:gd name="T4" fmla="*/ 0 w 21600"/>
                  <a:gd name="T5" fmla="*/ 0 h 40051"/>
                  <a:gd name="T6" fmla="*/ 0 60000 65536"/>
                  <a:gd name="T7" fmla="*/ 0 60000 65536"/>
                  <a:gd name="T8" fmla="*/ 0 60000 65536"/>
                  <a:gd name="T9" fmla="*/ 0 w 21600"/>
                  <a:gd name="T10" fmla="*/ 0 h 40051"/>
                  <a:gd name="T11" fmla="*/ 21600 w 21600"/>
                  <a:gd name="T12" fmla="*/ 40051 h 40051"/>
                </a:gdLst>
                <a:ahLst/>
                <a:cxnLst>
                  <a:cxn ang="T6">
                    <a:pos x="T0" y="T1"/>
                  </a:cxn>
                  <a:cxn ang="T7">
                    <a:pos x="T2" y="T3"/>
                  </a:cxn>
                  <a:cxn ang="T8">
                    <a:pos x="T4" y="T5"/>
                  </a:cxn>
                </a:cxnLst>
                <a:rect l="T9" t="T10" r="T11" b="T12"/>
                <a:pathLst>
                  <a:path w="21600" h="40051" fill="none" extrusionOk="0">
                    <a:moveTo>
                      <a:pt x="10442" y="0"/>
                    </a:moveTo>
                    <a:cubicBezTo>
                      <a:pt x="17326" y="3801"/>
                      <a:pt x="21600" y="11044"/>
                      <a:pt x="21600" y="18908"/>
                    </a:cubicBezTo>
                    <a:cubicBezTo>
                      <a:pt x="21600" y="29133"/>
                      <a:pt x="14430" y="37957"/>
                      <a:pt x="4421" y="40050"/>
                    </a:cubicBezTo>
                  </a:path>
                  <a:path w="21600" h="40051" stroke="0" extrusionOk="0">
                    <a:moveTo>
                      <a:pt x="10442" y="0"/>
                    </a:moveTo>
                    <a:cubicBezTo>
                      <a:pt x="17326" y="3801"/>
                      <a:pt x="21600" y="11044"/>
                      <a:pt x="21600" y="18908"/>
                    </a:cubicBezTo>
                    <a:cubicBezTo>
                      <a:pt x="21600" y="29133"/>
                      <a:pt x="14430" y="37957"/>
                      <a:pt x="4421" y="40050"/>
                    </a:cubicBezTo>
                    <a:lnTo>
                      <a:pt x="0" y="18908"/>
                    </a:lnTo>
                    <a:lnTo>
                      <a:pt x="10442" y="0"/>
                    </a:lnTo>
                    <a:close/>
                  </a:path>
                </a:pathLst>
              </a:custGeom>
              <a:noFill/>
              <a:ln w="28575">
                <a:solidFill>
                  <a:srgbClr val="FF0000"/>
                </a:solidFill>
                <a:miter lim="800000"/>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39" name="Text Box 104"/>
              <p:cNvSpPr txBox="1">
                <a:spLocks noChangeArrowheads="1"/>
              </p:cNvSpPr>
              <p:nvPr/>
            </p:nvSpPr>
            <p:spPr bwMode="auto">
              <a:xfrm>
                <a:off x="5532462" y="3613987"/>
                <a:ext cx="3333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t>G</a:t>
                </a:r>
              </a:p>
            </p:txBody>
          </p:sp>
          <p:graphicFrame>
            <p:nvGraphicFramePr>
              <p:cNvPr id="40" name="Object 105"/>
              <p:cNvGraphicFramePr>
                <a:graphicFrameLocks noChangeAspect="1"/>
              </p:cNvGraphicFramePr>
              <p:nvPr>
                <p:extLst/>
              </p:nvPr>
            </p:nvGraphicFramePr>
            <p:xfrm>
              <a:off x="7607300" y="3625851"/>
              <a:ext cx="304800" cy="271463"/>
            </p:xfrm>
            <a:graphic>
              <a:graphicData uri="http://schemas.openxmlformats.org/presentationml/2006/ole">
                <mc:AlternateContent xmlns:mc="http://schemas.openxmlformats.org/markup-compatibility/2006">
                  <mc:Choice xmlns:v="urn:schemas-microsoft-com:vml" Requires="v">
                    <p:oleObj spid="_x0000_s47112" name="Equation" r:id="rId15" imgW="228501" imgH="203112" progId="Equation.3">
                      <p:embed/>
                    </p:oleObj>
                  </mc:Choice>
                  <mc:Fallback>
                    <p:oleObj name="Equation" r:id="rId15" imgW="228501" imgH="203112" progId="Equation.3">
                      <p:embed/>
                      <p:pic>
                        <p:nvPicPr>
                          <p:cNvPr id="40" name="Object 10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07300" y="3625851"/>
                            <a:ext cx="304800" cy="271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 name="Object 106"/>
              <p:cNvGraphicFramePr>
                <a:graphicFrameLocks noChangeAspect="1"/>
              </p:cNvGraphicFramePr>
              <p:nvPr>
                <p:extLst/>
              </p:nvPr>
            </p:nvGraphicFramePr>
            <p:xfrm>
              <a:off x="6429019" y="3532607"/>
              <a:ext cx="883409" cy="458617"/>
            </p:xfrm>
            <a:graphic>
              <a:graphicData uri="http://schemas.openxmlformats.org/presentationml/2006/ole">
                <mc:AlternateContent xmlns:mc="http://schemas.openxmlformats.org/markup-compatibility/2006">
                  <mc:Choice xmlns:v="urn:schemas-microsoft-com:vml" Requires="v">
                    <p:oleObj spid="_x0000_s47113" name="公式" r:id="rId17" imgW="1054080" imgH="545760" progId="Equation.3">
                      <p:embed/>
                    </p:oleObj>
                  </mc:Choice>
                  <mc:Fallback>
                    <p:oleObj name="公式" r:id="rId17" imgW="1054080" imgH="545760" progId="Equation.3">
                      <p:embed/>
                      <p:pic>
                        <p:nvPicPr>
                          <p:cNvPr id="41" name="Object 106"/>
                          <p:cNvPicPr>
                            <a:picLocks noChangeAspect="1" noChangeArrowheads="1"/>
                          </p:cNvPicPr>
                          <p:nvPr/>
                        </p:nvPicPr>
                        <p:blipFill>
                          <a:blip r:embed="rId18"/>
                          <a:srcRect/>
                          <a:stretch>
                            <a:fillRect/>
                          </a:stretch>
                        </p:blipFill>
                        <p:spPr bwMode="auto">
                          <a:xfrm>
                            <a:off x="6429019" y="3532607"/>
                            <a:ext cx="883409" cy="458617"/>
                          </a:xfrm>
                          <a:prstGeom prst="rect">
                            <a:avLst/>
                          </a:prstGeom>
                          <a:noFill/>
                          <a:ln>
                            <a:noFill/>
                          </a:ln>
                          <a:effectLst/>
                          <a:extLst/>
                        </p:spPr>
                      </p:pic>
                    </p:oleObj>
                  </mc:Fallback>
                </mc:AlternateContent>
              </a:graphicData>
            </a:graphic>
          </p:graphicFrame>
          <p:graphicFrame>
            <p:nvGraphicFramePr>
              <p:cNvPr id="42" name="Object 107"/>
              <p:cNvGraphicFramePr>
                <a:graphicFrameLocks noChangeAspect="1"/>
              </p:cNvGraphicFramePr>
              <p:nvPr>
                <p:extLst/>
              </p:nvPr>
            </p:nvGraphicFramePr>
            <p:xfrm>
              <a:off x="7144944" y="4276518"/>
              <a:ext cx="915232" cy="483420"/>
            </p:xfrm>
            <a:graphic>
              <a:graphicData uri="http://schemas.openxmlformats.org/presentationml/2006/ole">
                <mc:AlternateContent xmlns:mc="http://schemas.openxmlformats.org/markup-compatibility/2006">
                  <mc:Choice xmlns:v="urn:schemas-microsoft-com:vml" Requires="v">
                    <p:oleObj spid="_x0000_s47114" name="公式" r:id="rId19" imgW="1028520" imgH="545760" progId="Equation.3">
                      <p:embed/>
                    </p:oleObj>
                  </mc:Choice>
                  <mc:Fallback>
                    <p:oleObj name="公式" r:id="rId19" imgW="1028520" imgH="545760" progId="Equation.3">
                      <p:embed/>
                      <p:pic>
                        <p:nvPicPr>
                          <p:cNvPr id="42" name="Object 107"/>
                          <p:cNvPicPr>
                            <a:picLocks noChangeAspect="1" noChangeArrowheads="1"/>
                          </p:cNvPicPr>
                          <p:nvPr/>
                        </p:nvPicPr>
                        <p:blipFill>
                          <a:blip r:embed="rId20"/>
                          <a:srcRect/>
                          <a:stretch>
                            <a:fillRect/>
                          </a:stretch>
                        </p:blipFill>
                        <p:spPr bwMode="auto">
                          <a:xfrm>
                            <a:off x="7144944" y="4276518"/>
                            <a:ext cx="915232" cy="483420"/>
                          </a:xfrm>
                          <a:prstGeom prst="rect">
                            <a:avLst/>
                          </a:prstGeom>
                          <a:noFill/>
                          <a:ln>
                            <a:noFill/>
                          </a:ln>
                          <a:effectLst/>
                          <a:extLst/>
                        </p:spPr>
                      </p:pic>
                    </p:oleObj>
                  </mc:Fallback>
                </mc:AlternateContent>
              </a:graphicData>
            </a:graphic>
          </p:graphicFrame>
          <p:graphicFrame>
            <p:nvGraphicFramePr>
              <p:cNvPr id="43" name="Object 108"/>
              <p:cNvGraphicFramePr>
                <a:graphicFrameLocks noChangeAspect="1"/>
              </p:cNvGraphicFramePr>
              <p:nvPr>
                <p:extLst/>
              </p:nvPr>
            </p:nvGraphicFramePr>
            <p:xfrm>
              <a:off x="5870575" y="4129089"/>
              <a:ext cx="323850" cy="220663"/>
            </p:xfrm>
            <a:graphic>
              <a:graphicData uri="http://schemas.openxmlformats.org/presentationml/2006/ole">
                <mc:AlternateContent xmlns:mc="http://schemas.openxmlformats.org/markup-compatibility/2006">
                  <mc:Choice xmlns:v="urn:schemas-microsoft-com:vml" Requires="v">
                    <p:oleObj spid="_x0000_s47115" name="Equation" r:id="rId21" imgW="241091" imgH="164957" progId="Equation.3">
                      <p:embed/>
                    </p:oleObj>
                  </mc:Choice>
                  <mc:Fallback>
                    <p:oleObj name="Equation" r:id="rId21" imgW="241091" imgH="164957" progId="Equation.3">
                      <p:embed/>
                      <p:pic>
                        <p:nvPicPr>
                          <p:cNvPr id="43" name="Object 10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870575" y="4129089"/>
                            <a:ext cx="323850" cy="220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109"/>
              <p:cNvGraphicFramePr>
                <a:graphicFrameLocks noChangeAspect="1"/>
              </p:cNvGraphicFramePr>
              <p:nvPr>
                <p:extLst/>
              </p:nvPr>
            </p:nvGraphicFramePr>
            <p:xfrm>
              <a:off x="6367463" y="3001963"/>
              <a:ext cx="254000" cy="306388"/>
            </p:xfrm>
            <a:graphic>
              <a:graphicData uri="http://schemas.openxmlformats.org/presentationml/2006/ole">
                <mc:AlternateContent xmlns:mc="http://schemas.openxmlformats.org/markup-compatibility/2006">
                  <mc:Choice xmlns:v="urn:schemas-microsoft-com:vml" Requires="v">
                    <p:oleObj spid="_x0000_s47116" name="Equation" r:id="rId23" imgW="190500" imgH="228600" progId="Equation.3">
                      <p:embed/>
                    </p:oleObj>
                  </mc:Choice>
                  <mc:Fallback>
                    <p:oleObj name="Equation" r:id="rId23" imgW="190500" imgH="228600" progId="Equation.3">
                      <p:embed/>
                      <p:pic>
                        <p:nvPicPr>
                          <p:cNvPr id="44" name="Object 10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367463" y="3001963"/>
                            <a:ext cx="254000"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Line 114"/>
              <p:cNvSpPr>
                <a:spLocks noChangeShapeType="1"/>
              </p:cNvSpPr>
              <p:nvPr/>
            </p:nvSpPr>
            <p:spPr bwMode="auto">
              <a:xfrm flipH="1" flipV="1">
                <a:off x="6159500" y="3354388"/>
                <a:ext cx="614363" cy="9525"/>
              </a:xfrm>
              <a:prstGeom prst="line">
                <a:avLst/>
              </a:prstGeom>
              <a:noFill/>
              <a:ln w="38100">
                <a:solidFill>
                  <a:srgbClr val="FF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46" name="Line 115"/>
              <p:cNvSpPr>
                <a:spLocks noChangeShapeType="1"/>
              </p:cNvSpPr>
              <p:nvPr/>
            </p:nvSpPr>
            <p:spPr bwMode="auto">
              <a:xfrm flipV="1">
                <a:off x="5462588" y="4664076"/>
                <a:ext cx="0" cy="450850"/>
              </a:xfrm>
              <a:prstGeom prst="line">
                <a:avLst/>
              </a:prstGeom>
              <a:noFill/>
              <a:ln w="38100">
                <a:solidFill>
                  <a:srgbClr val="FF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graphicFrame>
            <p:nvGraphicFramePr>
              <p:cNvPr id="47" name="Object 116"/>
              <p:cNvGraphicFramePr>
                <a:graphicFrameLocks noChangeAspect="1"/>
              </p:cNvGraphicFramePr>
              <p:nvPr>
                <p:extLst/>
              </p:nvPr>
            </p:nvGraphicFramePr>
            <p:xfrm>
              <a:off x="5543550" y="4727576"/>
              <a:ext cx="254000" cy="323850"/>
            </p:xfrm>
            <a:graphic>
              <a:graphicData uri="http://schemas.openxmlformats.org/presentationml/2006/ole">
                <mc:AlternateContent xmlns:mc="http://schemas.openxmlformats.org/markup-compatibility/2006">
                  <mc:Choice xmlns:v="urn:schemas-microsoft-com:vml" Requires="v">
                    <p:oleObj spid="_x0000_s47117" name="Equation" r:id="rId25" imgW="190417" imgH="241195" progId="Equation.3">
                      <p:embed/>
                    </p:oleObj>
                  </mc:Choice>
                  <mc:Fallback>
                    <p:oleObj name="Equation" r:id="rId25" imgW="190417" imgH="241195" progId="Equation.3">
                      <p:embed/>
                      <p:pic>
                        <p:nvPicPr>
                          <p:cNvPr id="47" name="Object 11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543550" y="4727576"/>
                            <a:ext cx="25400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 name="Line 125"/>
              <p:cNvSpPr>
                <a:spLocks noChangeShapeType="1"/>
              </p:cNvSpPr>
              <p:nvPr/>
            </p:nvSpPr>
            <p:spPr bwMode="auto">
              <a:xfrm flipH="1">
                <a:off x="5437188" y="3355976"/>
                <a:ext cx="6667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SG"/>
              </a:p>
            </p:txBody>
          </p:sp>
          <p:sp>
            <p:nvSpPr>
              <p:cNvPr id="54" name="Line 126"/>
              <p:cNvSpPr>
                <a:spLocks noChangeShapeType="1"/>
              </p:cNvSpPr>
              <p:nvPr/>
            </p:nvSpPr>
            <p:spPr bwMode="auto">
              <a:xfrm>
                <a:off x="5435600" y="3355976"/>
                <a:ext cx="0" cy="12382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SG"/>
              </a:p>
            </p:txBody>
          </p:sp>
          <p:graphicFrame>
            <p:nvGraphicFramePr>
              <p:cNvPr id="55" name="Object 127"/>
              <p:cNvGraphicFramePr>
                <a:graphicFrameLocks noChangeAspect="1"/>
              </p:cNvGraphicFramePr>
              <p:nvPr>
                <p:extLst/>
              </p:nvPr>
            </p:nvGraphicFramePr>
            <p:xfrm>
              <a:off x="5484813" y="3963989"/>
              <a:ext cx="169863" cy="238125"/>
            </p:xfrm>
            <a:graphic>
              <a:graphicData uri="http://schemas.openxmlformats.org/presentationml/2006/ole">
                <mc:AlternateContent xmlns:mc="http://schemas.openxmlformats.org/markup-compatibility/2006">
                  <mc:Choice xmlns:v="urn:schemas-microsoft-com:vml" Requires="v">
                    <p:oleObj spid="_x0000_s47118" name="Equation" r:id="rId27" imgW="126725" imgH="177415" progId="Equation.3">
                      <p:embed/>
                    </p:oleObj>
                  </mc:Choice>
                  <mc:Fallback>
                    <p:oleObj name="Equation" r:id="rId27" imgW="126725" imgH="177415" progId="Equation.3">
                      <p:embed/>
                      <p:pic>
                        <p:nvPicPr>
                          <p:cNvPr id="55" name="Object 1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84813" y="3963989"/>
                            <a:ext cx="169863" cy="238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Text Box 131"/>
              <p:cNvSpPr txBox="1">
                <a:spLocks noChangeArrowheads="1"/>
              </p:cNvSpPr>
              <p:nvPr/>
            </p:nvSpPr>
            <p:spPr bwMode="auto">
              <a:xfrm>
                <a:off x="5207000" y="3067050"/>
                <a:ext cx="312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50000"/>
                  </a:spcBef>
                  <a:buClrTx/>
                  <a:buSzTx/>
                  <a:buFontTx/>
                  <a:buNone/>
                </a:pPr>
                <a:r>
                  <a:rPr lang="en-US" altLang="en-US" sz="1800"/>
                  <a:t>C</a:t>
                </a:r>
              </a:p>
            </p:txBody>
          </p:sp>
        </p:grpSp>
        <p:sp>
          <p:nvSpPr>
            <p:cNvPr id="66" name="Arc 65"/>
            <p:cNvSpPr/>
            <p:nvPr/>
          </p:nvSpPr>
          <p:spPr>
            <a:xfrm rot="19733522">
              <a:off x="7163787" y="4253184"/>
              <a:ext cx="258300" cy="27187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grpSp>
      <p:sp>
        <p:nvSpPr>
          <p:cNvPr id="67" name="Arc 66"/>
          <p:cNvSpPr/>
          <p:nvPr/>
        </p:nvSpPr>
        <p:spPr>
          <a:xfrm rot="4521591">
            <a:off x="4591179" y="4156348"/>
            <a:ext cx="204864" cy="21563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13153712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6343227"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8 (Cont’d) </a:t>
            </a:r>
          </a:p>
        </p:txBody>
      </p:sp>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84</a:t>
            </a:fld>
            <a:endParaRPr lang="en-US" altLang="en-US"/>
          </a:p>
        </p:txBody>
      </p:sp>
      <p:sp>
        <p:nvSpPr>
          <p:cNvPr id="19" name="Text Box 89"/>
          <p:cNvSpPr txBox="1">
            <a:spLocks noChangeArrowheads="1"/>
          </p:cNvSpPr>
          <p:nvPr/>
        </p:nvSpPr>
        <p:spPr bwMode="auto">
          <a:xfrm>
            <a:off x="7680325" y="1119188"/>
            <a:ext cx="387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sp>
        <p:nvSpPr>
          <p:cNvPr id="25" name="Text Box 8"/>
          <p:cNvSpPr txBox="1">
            <a:spLocks noChangeArrowheads="1"/>
          </p:cNvSpPr>
          <p:nvPr/>
        </p:nvSpPr>
        <p:spPr bwMode="auto">
          <a:xfrm>
            <a:off x="855663" y="4513264"/>
            <a:ext cx="6764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sp>
        <p:nvSpPr>
          <p:cNvPr id="26" name="Text Box 9"/>
          <p:cNvSpPr txBox="1">
            <a:spLocks noChangeArrowheads="1"/>
          </p:cNvSpPr>
          <p:nvPr/>
        </p:nvSpPr>
        <p:spPr bwMode="auto">
          <a:xfrm>
            <a:off x="725488" y="4441826"/>
            <a:ext cx="7518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graphicFrame>
        <p:nvGraphicFramePr>
          <p:cNvPr id="30" name="Object 92"/>
          <p:cNvGraphicFramePr>
            <a:graphicFrameLocks noChangeAspect="1"/>
          </p:cNvGraphicFramePr>
          <p:nvPr>
            <p:extLst/>
          </p:nvPr>
        </p:nvGraphicFramePr>
        <p:xfrm>
          <a:off x="1366838" y="3416300"/>
          <a:ext cx="6767512" cy="2919413"/>
        </p:xfrm>
        <a:graphic>
          <a:graphicData uri="http://schemas.openxmlformats.org/presentationml/2006/ole">
            <mc:AlternateContent xmlns:mc="http://schemas.openxmlformats.org/markup-compatibility/2006">
              <mc:Choice xmlns:v="urn:schemas-microsoft-com:vml" Requires="v">
                <p:oleObj spid="_x0000_s48130" name="公式" r:id="rId4" imgW="5270400" imgH="2273040" progId="Equation.3">
                  <p:embed/>
                </p:oleObj>
              </mc:Choice>
              <mc:Fallback>
                <p:oleObj name="公式" r:id="rId4" imgW="5270400" imgH="2273040" progId="Equation.3">
                  <p:embed/>
                  <p:pic>
                    <p:nvPicPr>
                      <p:cNvPr id="30" name="Object 92"/>
                      <p:cNvPicPr>
                        <a:picLocks noChangeAspect="1" noChangeArrowheads="1"/>
                      </p:cNvPicPr>
                      <p:nvPr/>
                    </p:nvPicPr>
                    <p:blipFill>
                      <a:blip r:embed="rId5"/>
                      <a:srcRect/>
                      <a:stretch>
                        <a:fillRect/>
                      </a:stretch>
                    </p:blipFill>
                    <p:spPr bwMode="auto">
                      <a:xfrm>
                        <a:off x="1366838" y="3416300"/>
                        <a:ext cx="6767512" cy="2919413"/>
                      </a:xfrm>
                      <a:prstGeom prst="rect">
                        <a:avLst/>
                      </a:prstGeom>
                      <a:noFill/>
                      <a:ln>
                        <a:noFill/>
                      </a:ln>
                      <a:effectLst/>
                      <a:extLst/>
                    </p:spPr>
                  </p:pic>
                </p:oleObj>
              </mc:Fallback>
            </mc:AlternateContent>
          </a:graphicData>
        </a:graphic>
      </p:graphicFrame>
      <p:sp>
        <p:nvSpPr>
          <p:cNvPr id="31" name="Text Box 93"/>
          <p:cNvSpPr txBox="1">
            <a:spLocks noChangeArrowheads="1"/>
          </p:cNvSpPr>
          <p:nvPr/>
        </p:nvSpPr>
        <p:spPr bwMode="auto">
          <a:xfrm>
            <a:off x="672404" y="1099081"/>
            <a:ext cx="145934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2000" b="1" u="sng" dirty="0"/>
              <a:t>Kinetics:</a:t>
            </a:r>
          </a:p>
        </p:txBody>
      </p:sp>
      <p:sp>
        <p:nvSpPr>
          <p:cNvPr id="48" name="Arc 118"/>
          <p:cNvSpPr>
            <a:spLocks/>
          </p:cNvSpPr>
          <p:nvPr/>
        </p:nvSpPr>
        <p:spPr bwMode="auto">
          <a:xfrm rot="353159">
            <a:off x="3272584" y="5845538"/>
            <a:ext cx="234950" cy="306388"/>
          </a:xfrm>
          <a:custGeom>
            <a:avLst/>
            <a:gdLst>
              <a:gd name="T0" fmla="*/ 0 w 21600"/>
              <a:gd name="T1" fmla="*/ 0 h 40051"/>
              <a:gd name="T2" fmla="*/ 0 w 21600"/>
              <a:gd name="T3" fmla="*/ 0 h 40051"/>
              <a:gd name="T4" fmla="*/ 0 w 21600"/>
              <a:gd name="T5" fmla="*/ 0 h 40051"/>
              <a:gd name="T6" fmla="*/ 0 60000 65536"/>
              <a:gd name="T7" fmla="*/ 0 60000 65536"/>
              <a:gd name="T8" fmla="*/ 0 60000 65536"/>
              <a:gd name="T9" fmla="*/ 0 w 21600"/>
              <a:gd name="T10" fmla="*/ 0 h 40051"/>
              <a:gd name="T11" fmla="*/ 21600 w 21600"/>
              <a:gd name="T12" fmla="*/ 40051 h 40051"/>
            </a:gdLst>
            <a:ahLst/>
            <a:cxnLst>
              <a:cxn ang="T6">
                <a:pos x="T0" y="T1"/>
              </a:cxn>
              <a:cxn ang="T7">
                <a:pos x="T2" y="T3"/>
              </a:cxn>
              <a:cxn ang="T8">
                <a:pos x="T4" y="T5"/>
              </a:cxn>
            </a:cxnLst>
            <a:rect l="T9" t="T10" r="T11" b="T12"/>
            <a:pathLst>
              <a:path w="21600" h="40051" fill="none" extrusionOk="0">
                <a:moveTo>
                  <a:pt x="10442" y="0"/>
                </a:moveTo>
                <a:cubicBezTo>
                  <a:pt x="17326" y="3801"/>
                  <a:pt x="21600" y="11044"/>
                  <a:pt x="21600" y="18908"/>
                </a:cubicBezTo>
                <a:cubicBezTo>
                  <a:pt x="21600" y="29133"/>
                  <a:pt x="14430" y="37957"/>
                  <a:pt x="4421" y="40050"/>
                </a:cubicBezTo>
              </a:path>
              <a:path w="21600" h="40051" stroke="0" extrusionOk="0">
                <a:moveTo>
                  <a:pt x="10442" y="0"/>
                </a:moveTo>
                <a:cubicBezTo>
                  <a:pt x="17326" y="3801"/>
                  <a:pt x="21600" y="11044"/>
                  <a:pt x="21600" y="18908"/>
                </a:cubicBezTo>
                <a:cubicBezTo>
                  <a:pt x="21600" y="29133"/>
                  <a:pt x="14430" y="37957"/>
                  <a:pt x="4421" y="40050"/>
                </a:cubicBezTo>
                <a:lnTo>
                  <a:pt x="0" y="18908"/>
                </a:lnTo>
                <a:lnTo>
                  <a:pt x="10442" y="0"/>
                </a:lnTo>
                <a:close/>
              </a:path>
            </a:pathLst>
          </a:custGeom>
          <a:noFill/>
          <a:ln w="9525">
            <a:solidFill>
              <a:srgbClr val="000000"/>
            </a:solidFill>
            <a:miter lim="800000"/>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49" name="Arc 119"/>
          <p:cNvSpPr>
            <a:spLocks/>
          </p:cNvSpPr>
          <p:nvPr/>
        </p:nvSpPr>
        <p:spPr bwMode="auto">
          <a:xfrm rot="353159">
            <a:off x="1072112" y="3485114"/>
            <a:ext cx="234950" cy="306388"/>
          </a:xfrm>
          <a:custGeom>
            <a:avLst/>
            <a:gdLst>
              <a:gd name="T0" fmla="*/ 0 w 21600"/>
              <a:gd name="T1" fmla="*/ 0 h 40051"/>
              <a:gd name="T2" fmla="*/ 0 w 21600"/>
              <a:gd name="T3" fmla="*/ 0 h 40051"/>
              <a:gd name="T4" fmla="*/ 0 w 21600"/>
              <a:gd name="T5" fmla="*/ 0 h 40051"/>
              <a:gd name="T6" fmla="*/ 0 60000 65536"/>
              <a:gd name="T7" fmla="*/ 0 60000 65536"/>
              <a:gd name="T8" fmla="*/ 0 60000 65536"/>
              <a:gd name="T9" fmla="*/ 0 w 21600"/>
              <a:gd name="T10" fmla="*/ 0 h 40051"/>
              <a:gd name="T11" fmla="*/ 21600 w 21600"/>
              <a:gd name="T12" fmla="*/ 40051 h 40051"/>
            </a:gdLst>
            <a:ahLst/>
            <a:cxnLst>
              <a:cxn ang="T6">
                <a:pos x="T0" y="T1"/>
              </a:cxn>
              <a:cxn ang="T7">
                <a:pos x="T2" y="T3"/>
              </a:cxn>
              <a:cxn ang="T8">
                <a:pos x="T4" y="T5"/>
              </a:cxn>
            </a:cxnLst>
            <a:rect l="T9" t="T10" r="T11" b="T12"/>
            <a:pathLst>
              <a:path w="21600" h="40051" fill="none" extrusionOk="0">
                <a:moveTo>
                  <a:pt x="10442" y="0"/>
                </a:moveTo>
                <a:cubicBezTo>
                  <a:pt x="17326" y="3801"/>
                  <a:pt x="21600" y="11044"/>
                  <a:pt x="21600" y="18908"/>
                </a:cubicBezTo>
                <a:cubicBezTo>
                  <a:pt x="21600" y="29133"/>
                  <a:pt x="14430" y="37957"/>
                  <a:pt x="4421" y="40050"/>
                </a:cubicBezTo>
              </a:path>
              <a:path w="21600" h="40051" stroke="0" extrusionOk="0">
                <a:moveTo>
                  <a:pt x="10442" y="0"/>
                </a:moveTo>
                <a:cubicBezTo>
                  <a:pt x="17326" y="3801"/>
                  <a:pt x="21600" y="11044"/>
                  <a:pt x="21600" y="18908"/>
                </a:cubicBezTo>
                <a:cubicBezTo>
                  <a:pt x="21600" y="29133"/>
                  <a:pt x="14430" y="37957"/>
                  <a:pt x="4421" y="40050"/>
                </a:cubicBezTo>
                <a:lnTo>
                  <a:pt x="0" y="18908"/>
                </a:lnTo>
                <a:lnTo>
                  <a:pt x="10442" y="0"/>
                </a:lnTo>
                <a:close/>
              </a:path>
            </a:pathLst>
          </a:custGeom>
          <a:noFill/>
          <a:ln w="9525">
            <a:solidFill>
              <a:srgbClr val="000000"/>
            </a:solidFill>
            <a:miter lim="800000"/>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pSp>
        <p:nvGrpSpPr>
          <p:cNvPr id="61" name="Group 60"/>
          <p:cNvGrpSpPr/>
          <p:nvPr/>
        </p:nvGrpSpPr>
        <p:grpSpPr>
          <a:xfrm>
            <a:off x="2402635" y="1050693"/>
            <a:ext cx="3798570" cy="2112963"/>
            <a:chOff x="6996113" y="3048333"/>
            <a:chExt cx="3798570" cy="2112963"/>
          </a:xfrm>
        </p:grpSpPr>
        <p:grpSp>
          <p:nvGrpSpPr>
            <p:cNvPr id="62" name="Group 61"/>
            <p:cNvGrpSpPr/>
            <p:nvPr/>
          </p:nvGrpSpPr>
          <p:grpSpPr>
            <a:xfrm>
              <a:off x="6996113" y="3048333"/>
              <a:ext cx="3798570" cy="2112963"/>
              <a:chOff x="5207000" y="3001963"/>
              <a:chExt cx="3798570" cy="2112963"/>
            </a:xfrm>
          </p:grpSpPr>
          <p:sp>
            <p:nvSpPr>
              <p:cNvPr id="64" name="Rectangle 113"/>
              <p:cNvSpPr>
                <a:spLocks noChangeArrowheads="1"/>
              </p:cNvSpPr>
              <p:nvPr/>
            </p:nvSpPr>
            <p:spPr bwMode="auto">
              <a:xfrm rot="1588897">
                <a:off x="8158931" y="3303588"/>
                <a:ext cx="88900" cy="1516063"/>
              </a:xfrm>
              <a:prstGeom prst="rect">
                <a:avLst/>
              </a:prstGeom>
              <a:solidFill>
                <a:schemeClr val="accent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65" name="Rectangle 94"/>
              <p:cNvSpPr>
                <a:spLocks noChangeArrowheads="1"/>
              </p:cNvSpPr>
              <p:nvPr/>
            </p:nvSpPr>
            <p:spPr bwMode="auto">
              <a:xfrm rot="1588897">
                <a:off x="5740400" y="3268663"/>
                <a:ext cx="88900" cy="1516063"/>
              </a:xfrm>
              <a:prstGeom prst="rect">
                <a:avLst/>
              </a:prstGeom>
              <a:solidFill>
                <a:schemeClr val="accent1"/>
              </a:solidFill>
              <a:ln w="9525">
                <a:solidFill>
                  <a:srgbClr val="000000"/>
                </a:solidFill>
                <a:miter lim="800000"/>
                <a:headEnd/>
                <a:tailEnd type="none" w="med" len="lg"/>
              </a:ln>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66" name="Line 98"/>
              <p:cNvSpPr>
                <a:spLocks noChangeShapeType="1"/>
              </p:cNvSpPr>
              <p:nvPr/>
            </p:nvSpPr>
            <p:spPr bwMode="auto">
              <a:xfrm>
                <a:off x="5821363" y="3967163"/>
                <a:ext cx="0" cy="407988"/>
              </a:xfrm>
              <a:prstGeom prst="line">
                <a:avLst/>
              </a:prstGeom>
              <a:noFill/>
              <a:ln w="38100">
                <a:solidFill>
                  <a:srgbClr val="FF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67" name="Line 99"/>
              <p:cNvSpPr>
                <a:spLocks noChangeShapeType="1"/>
              </p:cNvSpPr>
              <p:nvPr/>
            </p:nvSpPr>
            <p:spPr bwMode="auto">
              <a:xfrm flipH="1" flipV="1">
                <a:off x="7824723" y="4034945"/>
                <a:ext cx="388912" cy="3174"/>
              </a:xfrm>
              <a:prstGeom prst="line">
                <a:avLst/>
              </a:prstGeom>
              <a:noFill/>
              <a:ln w="38100">
                <a:solidFill>
                  <a:srgbClr val="FF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68" name="Line 100"/>
              <p:cNvSpPr>
                <a:spLocks noChangeShapeType="1"/>
              </p:cNvSpPr>
              <p:nvPr/>
            </p:nvSpPr>
            <p:spPr bwMode="auto">
              <a:xfrm flipH="1">
                <a:off x="8212024" y="4049230"/>
                <a:ext cx="1611" cy="396875"/>
              </a:xfrm>
              <a:prstGeom prst="line">
                <a:avLst/>
              </a:prstGeom>
              <a:noFill/>
              <a:ln w="38100">
                <a:solidFill>
                  <a:srgbClr val="FF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69" name="Text Box 101"/>
              <p:cNvSpPr txBox="1">
                <a:spLocks noChangeArrowheads="1"/>
              </p:cNvSpPr>
              <p:nvPr/>
            </p:nvSpPr>
            <p:spPr bwMode="auto">
              <a:xfrm>
                <a:off x="6408284" y="3806193"/>
                <a:ext cx="4413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2400" dirty="0"/>
                  <a:t>=</a:t>
                </a:r>
              </a:p>
            </p:txBody>
          </p:sp>
          <p:sp>
            <p:nvSpPr>
              <p:cNvPr id="70" name="Arc 103"/>
              <p:cNvSpPr>
                <a:spLocks/>
              </p:cNvSpPr>
              <p:nvPr/>
            </p:nvSpPr>
            <p:spPr bwMode="auto">
              <a:xfrm rot="17719272">
                <a:off x="8189709" y="3774598"/>
                <a:ext cx="270148" cy="313905"/>
              </a:xfrm>
              <a:custGeom>
                <a:avLst/>
                <a:gdLst>
                  <a:gd name="T0" fmla="*/ 0 w 21600"/>
                  <a:gd name="T1" fmla="*/ 0 h 40051"/>
                  <a:gd name="T2" fmla="*/ 0 w 21600"/>
                  <a:gd name="T3" fmla="*/ 0 h 40051"/>
                  <a:gd name="T4" fmla="*/ 0 w 21600"/>
                  <a:gd name="T5" fmla="*/ 0 h 40051"/>
                  <a:gd name="T6" fmla="*/ 0 60000 65536"/>
                  <a:gd name="T7" fmla="*/ 0 60000 65536"/>
                  <a:gd name="T8" fmla="*/ 0 60000 65536"/>
                  <a:gd name="T9" fmla="*/ 0 w 21600"/>
                  <a:gd name="T10" fmla="*/ 0 h 40051"/>
                  <a:gd name="T11" fmla="*/ 21600 w 21600"/>
                  <a:gd name="T12" fmla="*/ 40051 h 40051"/>
                </a:gdLst>
                <a:ahLst/>
                <a:cxnLst>
                  <a:cxn ang="T6">
                    <a:pos x="T0" y="T1"/>
                  </a:cxn>
                  <a:cxn ang="T7">
                    <a:pos x="T2" y="T3"/>
                  </a:cxn>
                  <a:cxn ang="T8">
                    <a:pos x="T4" y="T5"/>
                  </a:cxn>
                </a:cxnLst>
                <a:rect l="T9" t="T10" r="T11" b="T12"/>
                <a:pathLst>
                  <a:path w="21600" h="40051" fill="none" extrusionOk="0">
                    <a:moveTo>
                      <a:pt x="10442" y="0"/>
                    </a:moveTo>
                    <a:cubicBezTo>
                      <a:pt x="17326" y="3801"/>
                      <a:pt x="21600" y="11044"/>
                      <a:pt x="21600" y="18908"/>
                    </a:cubicBezTo>
                    <a:cubicBezTo>
                      <a:pt x="21600" y="29133"/>
                      <a:pt x="14430" y="37957"/>
                      <a:pt x="4421" y="40050"/>
                    </a:cubicBezTo>
                  </a:path>
                  <a:path w="21600" h="40051" stroke="0" extrusionOk="0">
                    <a:moveTo>
                      <a:pt x="10442" y="0"/>
                    </a:moveTo>
                    <a:cubicBezTo>
                      <a:pt x="17326" y="3801"/>
                      <a:pt x="21600" y="11044"/>
                      <a:pt x="21600" y="18908"/>
                    </a:cubicBezTo>
                    <a:cubicBezTo>
                      <a:pt x="21600" y="29133"/>
                      <a:pt x="14430" y="37957"/>
                      <a:pt x="4421" y="40050"/>
                    </a:cubicBezTo>
                    <a:lnTo>
                      <a:pt x="0" y="18908"/>
                    </a:lnTo>
                    <a:lnTo>
                      <a:pt x="10442" y="0"/>
                    </a:lnTo>
                    <a:close/>
                  </a:path>
                </a:pathLst>
              </a:custGeom>
              <a:noFill/>
              <a:ln w="28575">
                <a:solidFill>
                  <a:srgbClr val="FF0000"/>
                </a:solidFill>
                <a:miter lim="800000"/>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71" name="Text Box 104"/>
              <p:cNvSpPr txBox="1">
                <a:spLocks noChangeArrowheads="1"/>
              </p:cNvSpPr>
              <p:nvPr/>
            </p:nvSpPr>
            <p:spPr bwMode="auto">
              <a:xfrm>
                <a:off x="5532462" y="3613987"/>
                <a:ext cx="3333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dirty="0"/>
                  <a:t>G</a:t>
                </a:r>
              </a:p>
            </p:txBody>
          </p:sp>
          <p:graphicFrame>
            <p:nvGraphicFramePr>
              <p:cNvPr id="72" name="Object 105"/>
              <p:cNvGraphicFramePr>
                <a:graphicFrameLocks noChangeAspect="1"/>
              </p:cNvGraphicFramePr>
              <p:nvPr>
                <p:extLst/>
              </p:nvPr>
            </p:nvGraphicFramePr>
            <p:xfrm>
              <a:off x="8485956" y="3692526"/>
              <a:ext cx="304800" cy="271463"/>
            </p:xfrm>
            <a:graphic>
              <a:graphicData uri="http://schemas.openxmlformats.org/presentationml/2006/ole">
                <mc:AlternateContent xmlns:mc="http://schemas.openxmlformats.org/markup-compatibility/2006">
                  <mc:Choice xmlns:v="urn:schemas-microsoft-com:vml" Requires="v">
                    <p:oleObj spid="_x0000_s48131" name="Equation" r:id="rId6" imgW="228501" imgH="203112" progId="Equation.3">
                      <p:embed/>
                    </p:oleObj>
                  </mc:Choice>
                  <mc:Fallback>
                    <p:oleObj name="Equation" r:id="rId6" imgW="228501" imgH="203112" progId="Equation.3">
                      <p:embed/>
                      <p:pic>
                        <p:nvPicPr>
                          <p:cNvPr id="72" name="Object 10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85956" y="3692526"/>
                            <a:ext cx="304800" cy="271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 name="Object 106"/>
              <p:cNvGraphicFramePr>
                <a:graphicFrameLocks noChangeAspect="1"/>
              </p:cNvGraphicFramePr>
              <p:nvPr>
                <p:extLst/>
              </p:nvPr>
            </p:nvGraphicFramePr>
            <p:xfrm>
              <a:off x="7060777" y="3675776"/>
              <a:ext cx="883409" cy="458617"/>
            </p:xfrm>
            <a:graphic>
              <a:graphicData uri="http://schemas.openxmlformats.org/presentationml/2006/ole">
                <mc:AlternateContent xmlns:mc="http://schemas.openxmlformats.org/markup-compatibility/2006">
                  <mc:Choice xmlns:v="urn:schemas-microsoft-com:vml" Requires="v">
                    <p:oleObj spid="_x0000_s48132" name="公式" r:id="rId8" imgW="1054080" imgH="545760" progId="Equation.3">
                      <p:embed/>
                    </p:oleObj>
                  </mc:Choice>
                  <mc:Fallback>
                    <p:oleObj name="公式" r:id="rId8" imgW="1054080" imgH="545760" progId="Equation.3">
                      <p:embed/>
                      <p:pic>
                        <p:nvPicPr>
                          <p:cNvPr id="73" name="Object 106"/>
                          <p:cNvPicPr>
                            <a:picLocks noChangeAspect="1" noChangeArrowheads="1"/>
                          </p:cNvPicPr>
                          <p:nvPr/>
                        </p:nvPicPr>
                        <p:blipFill>
                          <a:blip r:embed="rId9"/>
                          <a:srcRect/>
                          <a:stretch>
                            <a:fillRect/>
                          </a:stretch>
                        </p:blipFill>
                        <p:spPr bwMode="auto">
                          <a:xfrm>
                            <a:off x="7060777" y="3675776"/>
                            <a:ext cx="883409" cy="458617"/>
                          </a:xfrm>
                          <a:prstGeom prst="rect">
                            <a:avLst/>
                          </a:prstGeom>
                          <a:noFill/>
                          <a:ln>
                            <a:noFill/>
                          </a:ln>
                          <a:effectLst/>
                          <a:extLst/>
                        </p:spPr>
                      </p:pic>
                    </p:oleObj>
                  </mc:Fallback>
                </mc:AlternateContent>
              </a:graphicData>
            </a:graphic>
          </p:graphicFrame>
          <p:graphicFrame>
            <p:nvGraphicFramePr>
              <p:cNvPr id="74" name="Object 107"/>
              <p:cNvGraphicFramePr>
                <a:graphicFrameLocks noChangeAspect="1"/>
              </p:cNvGraphicFramePr>
              <p:nvPr>
                <p:extLst/>
              </p:nvPr>
            </p:nvGraphicFramePr>
            <p:xfrm>
              <a:off x="8090338" y="4374673"/>
              <a:ext cx="915232" cy="483420"/>
            </p:xfrm>
            <a:graphic>
              <a:graphicData uri="http://schemas.openxmlformats.org/presentationml/2006/ole">
                <mc:AlternateContent xmlns:mc="http://schemas.openxmlformats.org/markup-compatibility/2006">
                  <mc:Choice xmlns:v="urn:schemas-microsoft-com:vml" Requires="v">
                    <p:oleObj spid="_x0000_s48133" name="公式" r:id="rId10" imgW="1028520" imgH="545760" progId="Equation.3">
                      <p:embed/>
                    </p:oleObj>
                  </mc:Choice>
                  <mc:Fallback>
                    <p:oleObj name="公式" r:id="rId10" imgW="1028520" imgH="545760" progId="Equation.3">
                      <p:embed/>
                      <p:pic>
                        <p:nvPicPr>
                          <p:cNvPr id="74" name="Object 107"/>
                          <p:cNvPicPr>
                            <a:picLocks noChangeAspect="1" noChangeArrowheads="1"/>
                          </p:cNvPicPr>
                          <p:nvPr/>
                        </p:nvPicPr>
                        <p:blipFill>
                          <a:blip r:embed="rId11"/>
                          <a:srcRect/>
                          <a:stretch>
                            <a:fillRect/>
                          </a:stretch>
                        </p:blipFill>
                        <p:spPr bwMode="auto">
                          <a:xfrm>
                            <a:off x="8090338" y="4374673"/>
                            <a:ext cx="915232" cy="483420"/>
                          </a:xfrm>
                          <a:prstGeom prst="rect">
                            <a:avLst/>
                          </a:prstGeom>
                          <a:noFill/>
                          <a:ln>
                            <a:noFill/>
                          </a:ln>
                          <a:effectLst/>
                          <a:extLst/>
                        </p:spPr>
                      </p:pic>
                    </p:oleObj>
                  </mc:Fallback>
                </mc:AlternateContent>
              </a:graphicData>
            </a:graphic>
          </p:graphicFrame>
          <p:graphicFrame>
            <p:nvGraphicFramePr>
              <p:cNvPr id="75" name="Object 108"/>
              <p:cNvGraphicFramePr>
                <a:graphicFrameLocks noChangeAspect="1"/>
              </p:cNvGraphicFramePr>
              <p:nvPr>
                <p:extLst/>
              </p:nvPr>
            </p:nvGraphicFramePr>
            <p:xfrm>
              <a:off x="5870575" y="4129089"/>
              <a:ext cx="323850" cy="220663"/>
            </p:xfrm>
            <a:graphic>
              <a:graphicData uri="http://schemas.openxmlformats.org/presentationml/2006/ole">
                <mc:AlternateContent xmlns:mc="http://schemas.openxmlformats.org/markup-compatibility/2006">
                  <mc:Choice xmlns:v="urn:schemas-microsoft-com:vml" Requires="v">
                    <p:oleObj spid="_x0000_s48134" name="Equation" r:id="rId12" imgW="241091" imgH="164957" progId="Equation.3">
                      <p:embed/>
                    </p:oleObj>
                  </mc:Choice>
                  <mc:Fallback>
                    <p:oleObj name="Equation" r:id="rId12" imgW="241091" imgH="164957" progId="Equation.3">
                      <p:embed/>
                      <p:pic>
                        <p:nvPicPr>
                          <p:cNvPr id="75" name="Object 10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70575" y="4129089"/>
                            <a:ext cx="323850" cy="220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6" name="Object 109"/>
              <p:cNvGraphicFramePr>
                <a:graphicFrameLocks noChangeAspect="1"/>
              </p:cNvGraphicFramePr>
              <p:nvPr>
                <p:extLst/>
              </p:nvPr>
            </p:nvGraphicFramePr>
            <p:xfrm>
              <a:off x="6367463" y="3001963"/>
              <a:ext cx="254000" cy="306388"/>
            </p:xfrm>
            <a:graphic>
              <a:graphicData uri="http://schemas.openxmlformats.org/presentationml/2006/ole">
                <mc:AlternateContent xmlns:mc="http://schemas.openxmlformats.org/markup-compatibility/2006">
                  <mc:Choice xmlns:v="urn:schemas-microsoft-com:vml" Requires="v">
                    <p:oleObj spid="_x0000_s48135" name="Equation" r:id="rId14" imgW="190500" imgH="228600" progId="Equation.3">
                      <p:embed/>
                    </p:oleObj>
                  </mc:Choice>
                  <mc:Fallback>
                    <p:oleObj name="Equation" r:id="rId14" imgW="190500" imgH="228600" progId="Equation.3">
                      <p:embed/>
                      <p:pic>
                        <p:nvPicPr>
                          <p:cNvPr id="76" name="Object 10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67463" y="3001963"/>
                            <a:ext cx="254000" cy="30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 name="Line 114"/>
              <p:cNvSpPr>
                <a:spLocks noChangeShapeType="1"/>
              </p:cNvSpPr>
              <p:nvPr/>
            </p:nvSpPr>
            <p:spPr bwMode="auto">
              <a:xfrm flipH="1" flipV="1">
                <a:off x="6159500" y="3354388"/>
                <a:ext cx="614363" cy="9525"/>
              </a:xfrm>
              <a:prstGeom prst="line">
                <a:avLst/>
              </a:prstGeom>
              <a:noFill/>
              <a:ln w="38100">
                <a:solidFill>
                  <a:srgbClr val="FF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78" name="Line 115"/>
              <p:cNvSpPr>
                <a:spLocks noChangeShapeType="1"/>
              </p:cNvSpPr>
              <p:nvPr/>
            </p:nvSpPr>
            <p:spPr bwMode="auto">
              <a:xfrm flipV="1">
                <a:off x="5462588" y="4664076"/>
                <a:ext cx="0" cy="450850"/>
              </a:xfrm>
              <a:prstGeom prst="line">
                <a:avLst/>
              </a:prstGeom>
              <a:noFill/>
              <a:ln w="38100">
                <a:solidFill>
                  <a:srgbClr val="FF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graphicFrame>
            <p:nvGraphicFramePr>
              <p:cNvPr id="79" name="Object 116"/>
              <p:cNvGraphicFramePr>
                <a:graphicFrameLocks noChangeAspect="1"/>
              </p:cNvGraphicFramePr>
              <p:nvPr>
                <p:extLst/>
              </p:nvPr>
            </p:nvGraphicFramePr>
            <p:xfrm>
              <a:off x="5543550" y="4727576"/>
              <a:ext cx="254000" cy="323850"/>
            </p:xfrm>
            <a:graphic>
              <a:graphicData uri="http://schemas.openxmlformats.org/presentationml/2006/ole">
                <mc:AlternateContent xmlns:mc="http://schemas.openxmlformats.org/markup-compatibility/2006">
                  <mc:Choice xmlns:v="urn:schemas-microsoft-com:vml" Requires="v">
                    <p:oleObj spid="_x0000_s48136" name="Equation" r:id="rId16" imgW="190417" imgH="241195" progId="Equation.3">
                      <p:embed/>
                    </p:oleObj>
                  </mc:Choice>
                  <mc:Fallback>
                    <p:oleObj name="Equation" r:id="rId16" imgW="190417" imgH="241195" progId="Equation.3">
                      <p:embed/>
                      <p:pic>
                        <p:nvPicPr>
                          <p:cNvPr id="79" name="Object 11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543550" y="4727576"/>
                            <a:ext cx="25400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0" name="Line 125"/>
              <p:cNvSpPr>
                <a:spLocks noChangeShapeType="1"/>
              </p:cNvSpPr>
              <p:nvPr/>
            </p:nvSpPr>
            <p:spPr bwMode="auto">
              <a:xfrm flipH="1">
                <a:off x="5437188" y="3355976"/>
                <a:ext cx="6667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SG"/>
              </a:p>
            </p:txBody>
          </p:sp>
          <p:sp>
            <p:nvSpPr>
              <p:cNvPr id="81" name="Line 126"/>
              <p:cNvSpPr>
                <a:spLocks noChangeShapeType="1"/>
              </p:cNvSpPr>
              <p:nvPr/>
            </p:nvSpPr>
            <p:spPr bwMode="auto">
              <a:xfrm>
                <a:off x="5435600" y="3355976"/>
                <a:ext cx="0" cy="12382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SG"/>
              </a:p>
            </p:txBody>
          </p:sp>
          <p:graphicFrame>
            <p:nvGraphicFramePr>
              <p:cNvPr id="82" name="Object 127"/>
              <p:cNvGraphicFramePr>
                <a:graphicFrameLocks noChangeAspect="1"/>
              </p:cNvGraphicFramePr>
              <p:nvPr>
                <p:extLst/>
              </p:nvPr>
            </p:nvGraphicFramePr>
            <p:xfrm>
              <a:off x="5484813" y="3963989"/>
              <a:ext cx="169863" cy="238125"/>
            </p:xfrm>
            <a:graphic>
              <a:graphicData uri="http://schemas.openxmlformats.org/presentationml/2006/ole">
                <mc:AlternateContent xmlns:mc="http://schemas.openxmlformats.org/markup-compatibility/2006">
                  <mc:Choice xmlns:v="urn:schemas-microsoft-com:vml" Requires="v">
                    <p:oleObj spid="_x0000_s48137" name="Equation" r:id="rId18" imgW="126725" imgH="177415" progId="Equation.3">
                      <p:embed/>
                    </p:oleObj>
                  </mc:Choice>
                  <mc:Fallback>
                    <p:oleObj name="Equation" r:id="rId18" imgW="126725" imgH="177415" progId="Equation.3">
                      <p:embed/>
                      <p:pic>
                        <p:nvPicPr>
                          <p:cNvPr id="82" name="Object 12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484813" y="3963989"/>
                            <a:ext cx="169863" cy="238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3" name="Text Box 131"/>
              <p:cNvSpPr txBox="1">
                <a:spLocks noChangeArrowheads="1"/>
              </p:cNvSpPr>
              <p:nvPr/>
            </p:nvSpPr>
            <p:spPr bwMode="auto">
              <a:xfrm>
                <a:off x="5207000" y="3067050"/>
                <a:ext cx="312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50000"/>
                  </a:spcBef>
                  <a:buClrTx/>
                  <a:buSzTx/>
                  <a:buFontTx/>
                  <a:buNone/>
                </a:pPr>
                <a:r>
                  <a:rPr lang="en-US" altLang="en-US" sz="1800" dirty="0"/>
                  <a:t>C</a:t>
                </a:r>
              </a:p>
            </p:txBody>
          </p:sp>
        </p:grpSp>
        <p:sp>
          <p:nvSpPr>
            <p:cNvPr id="63" name="Arc 62"/>
            <p:cNvSpPr/>
            <p:nvPr/>
          </p:nvSpPr>
          <p:spPr>
            <a:xfrm rot="19733522">
              <a:off x="7163787" y="4253184"/>
              <a:ext cx="258300" cy="27187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grpSp>
      <p:sp>
        <p:nvSpPr>
          <p:cNvPr id="3" name="TextBox 2"/>
          <p:cNvSpPr txBox="1"/>
          <p:nvPr/>
        </p:nvSpPr>
        <p:spPr>
          <a:xfrm>
            <a:off x="994513" y="3428415"/>
            <a:ext cx="523875" cy="369332"/>
          </a:xfrm>
          <a:prstGeom prst="rect">
            <a:avLst/>
          </a:prstGeom>
          <a:noFill/>
        </p:spPr>
        <p:txBody>
          <a:bodyPr wrap="square" rtlCol="0">
            <a:spAutoFit/>
          </a:bodyPr>
          <a:lstStyle/>
          <a:p>
            <a:r>
              <a:rPr lang="en-US" dirty="0"/>
              <a:t>+</a:t>
            </a:r>
            <a:endParaRPr lang="en-SG" dirty="0"/>
          </a:p>
        </p:txBody>
      </p:sp>
      <p:sp>
        <p:nvSpPr>
          <p:cNvPr id="4" name="TextBox 3"/>
          <p:cNvSpPr txBox="1"/>
          <p:nvPr/>
        </p:nvSpPr>
        <p:spPr>
          <a:xfrm>
            <a:off x="3890148" y="3383507"/>
            <a:ext cx="435374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For convenience, we take moment about </a:t>
            </a:r>
            <a:r>
              <a:rPr lang="en-US" i="1" dirty="0">
                <a:latin typeface="Times New Roman" panose="02020603050405020304" pitchFamily="18" charset="0"/>
                <a:cs typeface="Times New Roman" panose="02020603050405020304" pitchFamily="18" charset="0"/>
              </a:rPr>
              <a:t>C</a:t>
            </a:r>
            <a:r>
              <a:rPr lang="en-US" dirty="0">
                <a:latin typeface="Times New Roman" panose="02020603050405020304" pitchFamily="18" charset="0"/>
                <a:cs typeface="Times New Roman" panose="02020603050405020304" pitchFamily="18" charset="0"/>
              </a:rPr>
              <a:t> to eliminate the terms of  </a:t>
            </a:r>
            <a:r>
              <a:rPr lang="en-US" i="1" dirty="0">
                <a:latin typeface="Times New Roman" panose="02020603050405020304" pitchFamily="18" charset="0"/>
                <a:cs typeface="Times New Roman" panose="02020603050405020304" pitchFamily="18" charset="0"/>
              </a:rPr>
              <a:t>A</a:t>
            </a:r>
            <a:r>
              <a:rPr lang="en-US" baseline="-25000" dirty="0">
                <a:latin typeface="Times New Roman" panose="02020603050405020304" pitchFamily="18" charset="0"/>
                <a:cs typeface="Times New Roman" panose="02020603050405020304" pitchFamily="18" charset="0"/>
              </a:rPr>
              <a:t>y</a:t>
            </a:r>
            <a:r>
              <a:rPr lang="en-US" dirty="0">
                <a:latin typeface="Times New Roman" panose="02020603050405020304" pitchFamily="18" charset="0"/>
                <a:cs typeface="Times New Roman" panose="02020603050405020304" pitchFamily="18" charset="0"/>
              </a:rPr>
              <a:t> and </a:t>
            </a:r>
            <a:r>
              <a:rPr lang="en-US" i="1" dirty="0" err="1">
                <a:latin typeface="Times New Roman" panose="02020603050405020304" pitchFamily="18" charset="0"/>
                <a:cs typeface="Times New Roman" panose="02020603050405020304" pitchFamily="18" charset="0"/>
              </a:rPr>
              <a:t>B</a:t>
            </a:r>
            <a:r>
              <a:rPr lang="en-US" baseline="-25000" dirty="0" err="1">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in F.B.D.</a:t>
            </a:r>
            <a:endParaRPr lang="en-SG" dirty="0">
              <a:latin typeface="Times New Roman" panose="02020603050405020304" pitchFamily="18" charset="0"/>
              <a:cs typeface="Times New Roman" panose="02020603050405020304" pitchFamily="18" charset="0"/>
            </a:endParaRPr>
          </a:p>
        </p:txBody>
      </p:sp>
      <p:graphicFrame>
        <p:nvGraphicFramePr>
          <p:cNvPr id="84" name="Object 91"/>
          <p:cNvGraphicFramePr>
            <a:graphicFrameLocks noChangeAspect="1"/>
          </p:cNvGraphicFramePr>
          <p:nvPr>
            <p:extLst/>
          </p:nvPr>
        </p:nvGraphicFramePr>
        <p:xfrm>
          <a:off x="6192768" y="1642455"/>
          <a:ext cx="915988" cy="527050"/>
        </p:xfrm>
        <a:graphic>
          <a:graphicData uri="http://schemas.openxmlformats.org/presentationml/2006/ole">
            <mc:AlternateContent xmlns:mc="http://schemas.openxmlformats.org/markup-compatibility/2006">
              <mc:Choice xmlns:v="urn:schemas-microsoft-com:vml" Requires="v">
                <p:oleObj spid="_x0000_s48138" name="Equation" r:id="rId20" imgW="685800" imgH="393700" progId="Equation.3">
                  <p:embed/>
                </p:oleObj>
              </mc:Choice>
              <mc:Fallback>
                <p:oleObj name="Equation" r:id="rId20" imgW="685800" imgH="393700" progId="Equation.3">
                  <p:embed/>
                  <p:pic>
                    <p:nvPicPr>
                      <p:cNvPr id="84" name="Object 9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192768" y="1642455"/>
                        <a:ext cx="915988"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Line 125">
            <a:extLst>
              <a:ext uri="{FF2B5EF4-FFF2-40B4-BE49-F238E27FC236}">
                <a16:creationId xmlns:a16="http://schemas.microsoft.com/office/drawing/2014/main" id="{5F146FAD-4574-4092-97BD-2BA5CCCF2A94}"/>
              </a:ext>
            </a:extLst>
          </p:cNvPr>
          <p:cNvSpPr>
            <a:spLocks noChangeShapeType="1"/>
          </p:cNvSpPr>
          <p:nvPr/>
        </p:nvSpPr>
        <p:spPr bwMode="auto">
          <a:xfrm flipH="1">
            <a:off x="5055301" y="1451921"/>
            <a:ext cx="6667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SG"/>
          </a:p>
        </p:txBody>
      </p:sp>
      <p:sp>
        <p:nvSpPr>
          <p:cNvPr id="40" name="Line 126">
            <a:extLst>
              <a:ext uri="{FF2B5EF4-FFF2-40B4-BE49-F238E27FC236}">
                <a16:creationId xmlns:a16="http://schemas.microsoft.com/office/drawing/2014/main" id="{82E64622-9154-4C8F-96EE-AE0D636AD72B}"/>
              </a:ext>
            </a:extLst>
          </p:cNvPr>
          <p:cNvSpPr>
            <a:spLocks noChangeShapeType="1"/>
          </p:cNvSpPr>
          <p:nvPr/>
        </p:nvSpPr>
        <p:spPr bwMode="auto">
          <a:xfrm>
            <a:off x="5053713" y="1451921"/>
            <a:ext cx="0" cy="12382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SG"/>
          </a:p>
        </p:txBody>
      </p:sp>
      <p:sp>
        <p:nvSpPr>
          <p:cNvPr id="41" name="Text Box 131">
            <a:extLst>
              <a:ext uri="{FF2B5EF4-FFF2-40B4-BE49-F238E27FC236}">
                <a16:creationId xmlns:a16="http://schemas.microsoft.com/office/drawing/2014/main" id="{01527000-556E-4959-A5D9-02363B5E0B91}"/>
              </a:ext>
            </a:extLst>
          </p:cNvPr>
          <p:cNvSpPr txBox="1">
            <a:spLocks noChangeArrowheads="1"/>
          </p:cNvSpPr>
          <p:nvPr/>
        </p:nvSpPr>
        <p:spPr bwMode="auto">
          <a:xfrm>
            <a:off x="4825113" y="1162995"/>
            <a:ext cx="3127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50000"/>
              </a:spcBef>
              <a:buClrTx/>
              <a:buSzTx/>
              <a:buFontTx/>
              <a:buNone/>
            </a:pPr>
            <a:r>
              <a:rPr lang="en-US" altLang="en-US" sz="1800" dirty="0"/>
              <a:t>C</a:t>
            </a:r>
          </a:p>
        </p:txBody>
      </p:sp>
    </p:spTree>
    <p:extLst>
      <p:ext uri="{BB962C8B-B14F-4D97-AF65-F5344CB8AC3E}">
        <p14:creationId xmlns:p14="http://schemas.microsoft.com/office/powerpoint/2010/main" val="22472588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90500" y="-219601"/>
            <a:ext cx="7992144"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8 (alternative method to find     )</a:t>
            </a:r>
          </a:p>
        </p:txBody>
      </p:sp>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85</a:t>
            </a:fld>
            <a:endParaRPr lang="en-US" altLang="en-US"/>
          </a:p>
        </p:txBody>
      </p:sp>
      <p:sp>
        <p:nvSpPr>
          <p:cNvPr id="22" name="Text Box 5"/>
          <p:cNvSpPr txBox="1">
            <a:spLocks noChangeArrowheads="1"/>
          </p:cNvSpPr>
          <p:nvPr/>
        </p:nvSpPr>
        <p:spPr bwMode="auto">
          <a:xfrm>
            <a:off x="524103" y="762745"/>
            <a:ext cx="429726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b="1" dirty="0">
                <a:latin typeface="Times New Roman" panose="02020603050405020304" pitchFamily="18" charset="0"/>
                <a:cs typeface="Times New Roman" panose="02020603050405020304" pitchFamily="18" charset="0"/>
              </a:rPr>
              <a:t>Kinematics</a:t>
            </a:r>
            <a:r>
              <a:rPr lang="en-US" altLang="en-US" sz="1800" dirty="0">
                <a:latin typeface="Times New Roman" panose="02020603050405020304" pitchFamily="18" charset="0"/>
                <a:cs typeface="Times New Roman" panose="02020603050405020304" pitchFamily="18" charset="0"/>
              </a:rPr>
              <a:t> (</a:t>
            </a:r>
            <a:r>
              <a:rPr lang="en-US" altLang="en-US" sz="1800" dirty="0">
                <a:solidFill>
                  <a:srgbClr val="FF0000"/>
                </a:solidFill>
                <a:latin typeface="Times New Roman" panose="02020603050405020304" pitchFamily="18" charset="0"/>
                <a:cs typeface="Times New Roman" panose="02020603050405020304" pitchFamily="18" charset="0"/>
              </a:rPr>
              <a:t>reference-point method</a:t>
            </a:r>
            <a:r>
              <a:rPr lang="en-US" altLang="en-US" sz="1800" dirty="0">
                <a:latin typeface="Times New Roman" panose="02020603050405020304" pitchFamily="18" charset="0"/>
                <a:cs typeface="Times New Roman" panose="02020603050405020304" pitchFamily="18" charset="0"/>
              </a:rPr>
              <a:t>):</a:t>
            </a:r>
          </a:p>
        </p:txBody>
      </p:sp>
      <p:graphicFrame>
        <p:nvGraphicFramePr>
          <p:cNvPr id="24" name="Object 7"/>
          <p:cNvGraphicFramePr>
            <a:graphicFrameLocks noChangeAspect="1"/>
          </p:cNvGraphicFramePr>
          <p:nvPr>
            <p:extLst/>
          </p:nvPr>
        </p:nvGraphicFramePr>
        <p:xfrm>
          <a:off x="1024106" y="5039451"/>
          <a:ext cx="1939925" cy="750888"/>
        </p:xfrm>
        <a:graphic>
          <a:graphicData uri="http://schemas.openxmlformats.org/presentationml/2006/ole">
            <mc:AlternateContent xmlns:mc="http://schemas.openxmlformats.org/markup-compatibility/2006">
              <mc:Choice xmlns:v="urn:schemas-microsoft-com:vml" Requires="v">
                <p:oleObj spid="_x0000_s49154" name="公式" r:id="rId4" imgW="1180800" imgH="457200" progId="Equation.3">
                  <p:embed/>
                </p:oleObj>
              </mc:Choice>
              <mc:Fallback>
                <p:oleObj name="公式" r:id="rId4" imgW="1180800" imgH="457200" progId="Equation.3">
                  <p:embed/>
                  <p:pic>
                    <p:nvPicPr>
                      <p:cNvPr id="24" name="Object 7"/>
                      <p:cNvPicPr>
                        <a:picLocks noChangeAspect="1" noChangeArrowheads="1"/>
                      </p:cNvPicPr>
                      <p:nvPr/>
                    </p:nvPicPr>
                    <p:blipFill>
                      <a:blip r:embed="rId5"/>
                      <a:srcRect/>
                      <a:stretch>
                        <a:fillRect/>
                      </a:stretch>
                    </p:blipFill>
                    <p:spPr bwMode="auto">
                      <a:xfrm>
                        <a:off x="1024106" y="5039451"/>
                        <a:ext cx="1939925" cy="750888"/>
                      </a:xfrm>
                      <a:prstGeom prst="rect">
                        <a:avLst/>
                      </a:prstGeom>
                      <a:noFill/>
                      <a:ln>
                        <a:solidFill>
                          <a:srgbClr val="FF0000"/>
                        </a:solidFill>
                      </a:ln>
                      <a:effectLst/>
                      <a:extLst/>
                    </p:spPr>
                  </p:pic>
                </p:oleObj>
              </mc:Fallback>
            </mc:AlternateContent>
          </a:graphicData>
        </a:graphic>
      </p:graphicFrame>
      <p:sp>
        <p:nvSpPr>
          <p:cNvPr id="25" name="Text Box 8"/>
          <p:cNvSpPr txBox="1">
            <a:spLocks noChangeArrowheads="1"/>
          </p:cNvSpPr>
          <p:nvPr/>
        </p:nvSpPr>
        <p:spPr bwMode="auto">
          <a:xfrm>
            <a:off x="855663" y="4513263"/>
            <a:ext cx="67643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sp>
        <p:nvSpPr>
          <p:cNvPr id="31" name="Text Box 93"/>
          <p:cNvSpPr txBox="1">
            <a:spLocks noChangeArrowheads="1"/>
          </p:cNvSpPr>
          <p:nvPr/>
        </p:nvSpPr>
        <p:spPr bwMode="auto">
          <a:xfrm>
            <a:off x="673102" y="6029961"/>
            <a:ext cx="64175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b="1" dirty="0">
                <a:latin typeface="Times New Roman" panose="02020603050405020304" pitchFamily="18" charset="0"/>
                <a:cs typeface="Times New Roman" panose="02020603050405020304" pitchFamily="18" charset="0"/>
              </a:rPr>
              <a:t>Kinetics</a:t>
            </a:r>
            <a:r>
              <a:rPr lang="en-US" altLang="en-US" sz="1800" dirty="0">
                <a:latin typeface="Times New Roman" panose="02020603050405020304" pitchFamily="18" charset="0"/>
                <a:cs typeface="Times New Roman" panose="02020603050405020304" pitchFamily="18" charset="0"/>
              </a:rPr>
              <a:t>: ……</a:t>
            </a:r>
          </a:p>
        </p:txBody>
      </p:sp>
      <p:pic>
        <p:nvPicPr>
          <p:cNvPr id="59" name="Picture 5" descr="C:\DOCUME~1\WALTOL~1\LOCALS~1\Temp\\msotw9_temp0.jpg">
            <a:extLst>
              <a:ext uri="{FF2B5EF4-FFF2-40B4-BE49-F238E27FC236}">
                <a16:creationId xmlns:a16="http://schemas.microsoft.com/office/drawing/2014/main" id="{7ECE064D-029C-4FFE-A7B7-EEF7B51C44B3}"/>
              </a:ext>
            </a:extLst>
          </p:cNvPr>
          <p:cNvPicPr>
            <a:picLocks noChangeAspect="1" noChangeArrowheads="1"/>
          </p:cNvPicPr>
          <p:nvPr/>
        </p:nvPicPr>
        <p:blipFill rotWithShape="1">
          <a:blip r:embed="rId6"/>
          <a:srcRect t="2555" r="2294"/>
          <a:stretch/>
        </p:blipFill>
        <p:spPr bwMode="auto">
          <a:xfrm>
            <a:off x="580232" y="1120942"/>
            <a:ext cx="4602162" cy="2183394"/>
          </a:xfrm>
          <a:prstGeom prst="rect">
            <a:avLst/>
          </a:prstGeom>
          <a:noFill/>
          <a:ln w="9525">
            <a:noFill/>
            <a:miter lim="800000"/>
            <a:headEnd/>
            <a:tailEnd/>
          </a:ln>
        </p:spPr>
      </p:pic>
      <p:pic>
        <p:nvPicPr>
          <p:cNvPr id="60" name="Picture 6" descr="C:\DOCUME~1\WALTOL~1\LOCALS~1\Temp\\msotw9_temp0.jpg">
            <a:extLst>
              <a:ext uri="{FF2B5EF4-FFF2-40B4-BE49-F238E27FC236}">
                <a16:creationId xmlns:a16="http://schemas.microsoft.com/office/drawing/2014/main" id="{84CD3BFB-14EC-457F-AF70-76D24715849E}"/>
              </a:ext>
            </a:extLst>
          </p:cNvPr>
          <p:cNvPicPr>
            <a:picLocks noChangeAspect="1" noChangeArrowheads="1"/>
          </p:cNvPicPr>
          <p:nvPr/>
        </p:nvPicPr>
        <p:blipFill>
          <a:blip r:embed="rId7"/>
          <a:srcRect/>
          <a:stretch>
            <a:fillRect/>
          </a:stretch>
        </p:blipFill>
        <p:spPr bwMode="auto">
          <a:xfrm>
            <a:off x="5690395" y="1357788"/>
            <a:ext cx="2071688" cy="1700213"/>
          </a:xfrm>
          <a:prstGeom prst="rect">
            <a:avLst/>
          </a:prstGeom>
          <a:noFill/>
          <a:ln w="9525">
            <a:noFill/>
            <a:miter lim="800000"/>
            <a:headEnd/>
            <a:tailEnd/>
          </a:ln>
        </p:spPr>
      </p:pic>
      <p:grpSp>
        <p:nvGrpSpPr>
          <p:cNvPr id="61" name="Group 26">
            <a:extLst>
              <a:ext uri="{FF2B5EF4-FFF2-40B4-BE49-F238E27FC236}">
                <a16:creationId xmlns:a16="http://schemas.microsoft.com/office/drawing/2014/main" id="{FF136401-F87C-41DE-8E6A-934B7EDD79A9}"/>
              </a:ext>
            </a:extLst>
          </p:cNvPr>
          <p:cNvGrpSpPr>
            <a:grpSpLocks/>
          </p:cNvGrpSpPr>
          <p:nvPr/>
        </p:nvGrpSpPr>
        <p:grpSpPr bwMode="auto">
          <a:xfrm>
            <a:off x="1024106" y="4038198"/>
            <a:ext cx="5378450" cy="417513"/>
            <a:chOff x="849" y="2942"/>
            <a:chExt cx="3388" cy="263"/>
          </a:xfrm>
        </p:grpSpPr>
        <p:grpSp>
          <p:nvGrpSpPr>
            <p:cNvPr id="62" name="Group 13">
              <a:extLst>
                <a:ext uri="{FF2B5EF4-FFF2-40B4-BE49-F238E27FC236}">
                  <a16:creationId xmlns:a16="http://schemas.microsoft.com/office/drawing/2014/main" id="{F2E74903-FA63-48FF-9A4A-36B3A781D6A6}"/>
                </a:ext>
              </a:extLst>
            </p:cNvPr>
            <p:cNvGrpSpPr>
              <a:grpSpLocks/>
            </p:cNvGrpSpPr>
            <p:nvPr/>
          </p:nvGrpSpPr>
          <p:grpSpPr bwMode="auto">
            <a:xfrm>
              <a:off x="849" y="2942"/>
              <a:ext cx="184" cy="263"/>
              <a:chOff x="1247" y="2459"/>
              <a:chExt cx="184" cy="263"/>
            </a:xfrm>
          </p:grpSpPr>
          <p:graphicFrame>
            <p:nvGraphicFramePr>
              <p:cNvPr id="66" name="Object 6">
                <a:extLst>
                  <a:ext uri="{FF2B5EF4-FFF2-40B4-BE49-F238E27FC236}">
                    <a16:creationId xmlns:a16="http://schemas.microsoft.com/office/drawing/2014/main" id="{033C86CE-20B8-4E3B-A9CE-84EE07C2B964}"/>
                  </a:ext>
                </a:extLst>
              </p:cNvPr>
              <p:cNvGraphicFramePr>
                <a:graphicFrameLocks noChangeAspect="1"/>
              </p:cNvGraphicFramePr>
              <p:nvPr/>
            </p:nvGraphicFramePr>
            <p:xfrm>
              <a:off x="1264" y="2459"/>
              <a:ext cx="120" cy="120"/>
            </p:xfrm>
            <a:graphic>
              <a:graphicData uri="http://schemas.openxmlformats.org/presentationml/2006/ole">
                <mc:AlternateContent xmlns:mc="http://schemas.openxmlformats.org/markup-compatibility/2006">
                  <mc:Choice xmlns:v="urn:schemas-microsoft-com:vml" Requires="v">
                    <p:oleObj spid="_x0000_s49155" name="Equation" r:id="rId8" imgW="190417" imgH="190417" progId="Equation.3">
                      <p:embed/>
                    </p:oleObj>
                  </mc:Choice>
                  <mc:Fallback>
                    <p:oleObj name="Equation" r:id="rId8" imgW="190417" imgH="190417" progId="Equation.3">
                      <p:embed/>
                      <p:pic>
                        <p:nvPicPr>
                          <p:cNvPr id="66" name="Object 6">
                            <a:extLst>
                              <a:ext uri="{FF2B5EF4-FFF2-40B4-BE49-F238E27FC236}">
                                <a16:creationId xmlns:a16="http://schemas.microsoft.com/office/drawing/2014/main" id="{033C86CE-20B8-4E3B-A9CE-84EE07C2B96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4" y="2459"/>
                            <a:ext cx="120" cy="1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 name="Object 7">
                <a:extLst>
                  <a:ext uri="{FF2B5EF4-FFF2-40B4-BE49-F238E27FC236}">
                    <a16:creationId xmlns:a16="http://schemas.microsoft.com/office/drawing/2014/main" id="{675904C0-1CF6-4CC0-9F0C-E57980AE9B72}"/>
                  </a:ext>
                </a:extLst>
              </p:cNvPr>
              <p:cNvGraphicFramePr>
                <a:graphicFrameLocks noChangeAspect="1"/>
              </p:cNvGraphicFramePr>
              <p:nvPr/>
            </p:nvGraphicFramePr>
            <p:xfrm>
              <a:off x="1247" y="2602"/>
              <a:ext cx="184" cy="120"/>
            </p:xfrm>
            <a:graphic>
              <a:graphicData uri="http://schemas.openxmlformats.org/presentationml/2006/ole">
                <mc:AlternateContent xmlns:mc="http://schemas.openxmlformats.org/markup-compatibility/2006">
                  <mc:Choice xmlns:v="urn:schemas-microsoft-com:vml" Requires="v">
                    <p:oleObj spid="_x0000_s49156" name="Equation" r:id="rId10" imgW="291973" imgH="190417" progId="Equation.3">
                      <p:embed/>
                    </p:oleObj>
                  </mc:Choice>
                  <mc:Fallback>
                    <p:oleObj name="Equation" r:id="rId10" imgW="291973" imgH="190417" progId="Equation.3">
                      <p:embed/>
                      <p:pic>
                        <p:nvPicPr>
                          <p:cNvPr id="67" name="Object 7">
                            <a:extLst>
                              <a:ext uri="{FF2B5EF4-FFF2-40B4-BE49-F238E27FC236}">
                                <a16:creationId xmlns:a16="http://schemas.microsoft.com/office/drawing/2014/main" id="{675904C0-1CF6-4CC0-9F0C-E57980AE9B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47" y="2602"/>
                            <a:ext cx="184" cy="1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63" name="Group 24">
              <a:extLst>
                <a:ext uri="{FF2B5EF4-FFF2-40B4-BE49-F238E27FC236}">
                  <a16:creationId xmlns:a16="http://schemas.microsoft.com/office/drawing/2014/main" id="{08ECB718-3D4A-4482-AF48-0DB507E457C1}"/>
                </a:ext>
              </a:extLst>
            </p:cNvPr>
            <p:cNvGrpSpPr>
              <a:grpSpLocks/>
            </p:cNvGrpSpPr>
            <p:nvPr/>
          </p:nvGrpSpPr>
          <p:grpSpPr bwMode="auto">
            <a:xfrm>
              <a:off x="1106" y="2947"/>
              <a:ext cx="3131" cy="250"/>
              <a:chOff x="1106" y="2947"/>
              <a:chExt cx="3131" cy="250"/>
            </a:xfrm>
          </p:grpSpPr>
          <p:sp>
            <p:nvSpPr>
              <p:cNvPr id="64" name="Text Box 14">
                <a:extLst>
                  <a:ext uri="{FF2B5EF4-FFF2-40B4-BE49-F238E27FC236}">
                    <a16:creationId xmlns:a16="http://schemas.microsoft.com/office/drawing/2014/main" id="{3847DB45-20D7-43FF-89C9-F90E52CA6868}"/>
                  </a:ext>
                </a:extLst>
              </p:cNvPr>
              <p:cNvSpPr txBox="1">
                <a:spLocks noChangeArrowheads="1"/>
              </p:cNvSpPr>
              <p:nvPr/>
            </p:nvSpPr>
            <p:spPr bwMode="auto">
              <a:xfrm>
                <a:off x="1106" y="2947"/>
                <a:ext cx="1108" cy="250"/>
              </a:xfrm>
              <a:prstGeom prst="rect">
                <a:avLst/>
              </a:prstGeom>
              <a:noFill/>
              <a:ln w="9525">
                <a:noFill/>
                <a:miter lim="800000"/>
                <a:headEnd/>
                <a:tailEnd/>
              </a:ln>
            </p:spPr>
            <p:txBody>
              <a:bodyPr>
                <a:spAutoFit/>
              </a:bodyPr>
              <a:lstStyle/>
              <a:p>
                <a:pPr>
                  <a:spcBef>
                    <a:spcPct val="50000"/>
                  </a:spcBef>
                </a:pPr>
                <a:r>
                  <a:rPr lang="en-US" sz="2000" i="1" dirty="0"/>
                  <a:t>x</a:t>
                </a:r>
                <a:r>
                  <a:rPr lang="en-US" sz="2000" dirty="0"/>
                  <a:t> components:</a:t>
                </a:r>
                <a:endParaRPr lang="en-US" sz="2000" i="1" dirty="0"/>
              </a:p>
            </p:txBody>
          </p:sp>
          <p:graphicFrame>
            <p:nvGraphicFramePr>
              <p:cNvPr id="65" name="Object 5">
                <a:extLst>
                  <a:ext uri="{FF2B5EF4-FFF2-40B4-BE49-F238E27FC236}">
                    <a16:creationId xmlns:a16="http://schemas.microsoft.com/office/drawing/2014/main" id="{A8D69471-03CF-442D-8A96-A41CA8F641D8}"/>
                  </a:ext>
                </a:extLst>
              </p:cNvPr>
              <p:cNvGraphicFramePr>
                <a:graphicFrameLocks noChangeAspect="1"/>
              </p:cNvGraphicFramePr>
              <p:nvPr/>
            </p:nvGraphicFramePr>
            <p:xfrm>
              <a:off x="2421" y="2950"/>
              <a:ext cx="1816" cy="240"/>
            </p:xfrm>
            <a:graphic>
              <a:graphicData uri="http://schemas.openxmlformats.org/presentationml/2006/ole">
                <mc:AlternateContent xmlns:mc="http://schemas.openxmlformats.org/markup-compatibility/2006">
                  <mc:Choice xmlns:v="urn:schemas-microsoft-com:vml" Requires="v">
                    <p:oleObj spid="_x0000_s49157" name="Equation" r:id="rId12" imgW="2882900" imgH="381000" progId="Equation.3">
                      <p:embed/>
                    </p:oleObj>
                  </mc:Choice>
                  <mc:Fallback>
                    <p:oleObj name="Equation" r:id="rId12" imgW="2882900" imgH="381000" progId="Equation.3">
                      <p:embed/>
                      <p:pic>
                        <p:nvPicPr>
                          <p:cNvPr id="65" name="Object 5">
                            <a:extLst>
                              <a:ext uri="{FF2B5EF4-FFF2-40B4-BE49-F238E27FC236}">
                                <a16:creationId xmlns:a16="http://schemas.microsoft.com/office/drawing/2014/main" id="{A8D69471-03CF-442D-8A96-A41CA8F641D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21" y="2950"/>
                            <a:ext cx="1816" cy="2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68" name="Group 27">
            <a:extLst>
              <a:ext uri="{FF2B5EF4-FFF2-40B4-BE49-F238E27FC236}">
                <a16:creationId xmlns:a16="http://schemas.microsoft.com/office/drawing/2014/main" id="{90D83AEA-51A4-478D-B0FC-5A92277F6B83}"/>
              </a:ext>
            </a:extLst>
          </p:cNvPr>
          <p:cNvGrpSpPr>
            <a:grpSpLocks/>
          </p:cNvGrpSpPr>
          <p:nvPr/>
        </p:nvGrpSpPr>
        <p:grpSpPr bwMode="auto">
          <a:xfrm>
            <a:off x="907257" y="4499338"/>
            <a:ext cx="5540375" cy="442913"/>
            <a:chOff x="786" y="3288"/>
            <a:chExt cx="3490" cy="279"/>
          </a:xfrm>
        </p:grpSpPr>
        <p:graphicFrame>
          <p:nvGraphicFramePr>
            <p:cNvPr id="69" name="Object 3">
              <a:extLst>
                <a:ext uri="{FF2B5EF4-FFF2-40B4-BE49-F238E27FC236}">
                  <a16:creationId xmlns:a16="http://schemas.microsoft.com/office/drawing/2014/main" id="{DF5F60D5-70CE-4941-BDF2-C610DCE646AB}"/>
                </a:ext>
              </a:extLst>
            </p:cNvPr>
            <p:cNvGraphicFramePr>
              <a:graphicFrameLocks noChangeAspect="1"/>
            </p:cNvGraphicFramePr>
            <p:nvPr>
              <p:extLst/>
            </p:nvPr>
          </p:nvGraphicFramePr>
          <p:xfrm>
            <a:off x="786" y="3370"/>
            <a:ext cx="288" cy="185"/>
          </p:xfrm>
          <a:graphic>
            <a:graphicData uri="http://schemas.openxmlformats.org/presentationml/2006/ole">
              <mc:AlternateContent xmlns:mc="http://schemas.openxmlformats.org/markup-compatibility/2006">
                <mc:Choice xmlns:v="urn:schemas-microsoft-com:vml" Requires="v">
                  <p:oleObj spid="_x0000_s49158" name="公式" r:id="rId14" imgW="253800" imgH="203040" progId="Equation.3">
                    <p:embed/>
                  </p:oleObj>
                </mc:Choice>
                <mc:Fallback>
                  <p:oleObj name="公式" r:id="rId14" imgW="253800" imgH="203040" progId="Equation.3">
                    <p:embed/>
                    <p:pic>
                      <p:nvPicPr>
                        <p:cNvPr id="69" name="Object 3">
                          <a:extLst>
                            <a:ext uri="{FF2B5EF4-FFF2-40B4-BE49-F238E27FC236}">
                              <a16:creationId xmlns:a16="http://schemas.microsoft.com/office/drawing/2014/main" id="{DF5F60D5-70CE-4941-BDF2-C610DCE646AB}"/>
                            </a:ext>
                          </a:extLst>
                        </p:cNvPr>
                        <p:cNvPicPr>
                          <a:picLocks noChangeAspect="1" noChangeArrowheads="1"/>
                        </p:cNvPicPr>
                        <p:nvPr/>
                      </p:nvPicPr>
                      <p:blipFill>
                        <a:blip r:embed="rId15"/>
                        <a:srcRect/>
                        <a:stretch>
                          <a:fillRect/>
                        </a:stretch>
                      </p:blipFill>
                      <p:spPr bwMode="auto">
                        <a:xfrm>
                          <a:off x="786" y="3370"/>
                          <a:ext cx="288" cy="185"/>
                        </a:xfrm>
                        <a:prstGeom prst="rect">
                          <a:avLst/>
                        </a:prstGeom>
                        <a:noFill/>
                        <a:extLst/>
                      </p:spPr>
                    </p:pic>
                  </p:oleObj>
                </mc:Fallback>
              </mc:AlternateContent>
            </a:graphicData>
          </a:graphic>
        </p:graphicFrame>
        <p:grpSp>
          <p:nvGrpSpPr>
            <p:cNvPr id="70" name="Group 25">
              <a:extLst>
                <a:ext uri="{FF2B5EF4-FFF2-40B4-BE49-F238E27FC236}">
                  <a16:creationId xmlns:a16="http://schemas.microsoft.com/office/drawing/2014/main" id="{7EE289AD-6899-4EF6-A362-4338C56D80F1}"/>
                </a:ext>
              </a:extLst>
            </p:cNvPr>
            <p:cNvGrpSpPr>
              <a:grpSpLocks/>
            </p:cNvGrpSpPr>
            <p:nvPr/>
          </p:nvGrpSpPr>
          <p:grpSpPr bwMode="auto">
            <a:xfrm>
              <a:off x="1106" y="3288"/>
              <a:ext cx="3170" cy="279"/>
              <a:chOff x="1106" y="3288"/>
              <a:chExt cx="3170" cy="279"/>
            </a:xfrm>
          </p:grpSpPr>
          <p:sp>
            <p:nvSpPr>
              <p:cNvPr id="71" name="Text Box 15">
                <a:extLst>
                  <a:ext uri="{FF2B5EF4-FFF2-40B4-BE49-F238E27FC236}">
                    <a16:creationId xmlns:a16="http://schemas.microsoft.com/office/drawing/2014/main" id="{15C4EE96-8667-48CB-81C3-37DC0E41A96B}"/>
                  </a:ext>
                </a:extLst>
              </p:cNvPr>
              <p:cNvSpPr txBox="1">
                <a:spLocks noChangeArrowheads="1"/>
              </p:cNvSpPr>
              <p:nvPr/>
            </p:nvSpPr>
            <p:spPr bwMode="auto">
              <a:xfrm>
                <a:off x="1106" y="3317"/>
                <a:ext cx="1107" cy="250"/>
              </a:xfrm>
              <a:prstGeom prst="rect">
                <a:avLst/>
              </a:prstGeom>
              <a:noFill/>
              <a:ln w="9525">
                <a:noFill/>
                <a:miter lim="800000"/>
                <a:headEnd/>
                <a:tailEnd/>
              </a:ln>
            </p:spPr>
            <p:txBody>
              <a:bodyPr>
                <a:spAutoFit/>
              </a:bodyPr>
              <a:lstStyle/>
              <a:p>
                <a:pPr>
                  <a:spcBef>
                    <a:spcPct val="50000"/>
                  </a:spcBef>
                </a:pPr>
                <a:r>
                  <a:rPr lang="en-US" sz="2000" i="1" dirty="0"/>
                  <a:t>y</a:t>
                </a:r>
                <a:r>
                  <a:rPr lang="en-US" sz="2000" dirty="0"/>
                  <a:t> components:</a:t>
                </a:r>
                <a:endParaRPr lang="en-US" sz="2000" i="1" dirty="0"/>
              </a:p>
            </p:txBody>
          </p:sp>
          <p:graphicFrame>
            <p:nvGraphicFramePr>
              <p:cNvPr id="72" name="Object 4">
                <a:extLst>
                  <a:ext uri="{FF2B5EF4-FFF2-40B4-BE49-F238E27FC236}">
                    <a16:creationId xmlns:a16="http://schemas.microsoft.com/office/drawing/2014/main" id="{79561844-08C4-432B-8816-38376BD67315}"/>
                  </a:ext>
                </a:extLst>
              </p:cNvPr>
              <p:cNvGraphicFramePr>
                <a:graphicFrameLocks noChangeAspect="1"/>
              </p:cNvGraphicFramePr>
              <p:nvPr>
                <p:extLst/>
              </p:nvPr>
            </p:nvGraphicFramePr>
            <p:xfrm>
              <a:off x="2432" y="3288"/>
              <a:ext cx="1844" cy="248"/>
            </p:xfrm>
            <a:graphic>
              <a:graphicData uri="http://schemas.openxmlformats.org/presentationml/2006/ole">
                <mc:AlternateContent xmlns:mc="http://schemas.openxmlformats.org/markup-compatibility/2006">
                  <mc:Choice xmlns:v="urn:schemas-microsoft-com:vml" Requires="v">
                    <p:oleObj spid="_x0000_s49159" name="公式" r:id="rId16" imgW="1701720" imgH="228600" progId="Equation.3">
                      <p:embed/>
                    </p:oleObj>
                  </mc:Choice>
                  <mc:Fallback>
                    <p:oleObj name="公式" r:id="rId16" imgW="1701720" imgH="228600" progId="Equation.3">
                      <p:embed/>
                      <p:pic>
                        <p:nvPicPr>
                          <p:cNvPr id="72" name="Object 4">
                            <a:extLst>
                              <a:ext uri="{FF2B5EF4-FFF2-40B4-BE49-F238E27FC236}">
                                <a16:creationId xmlns:a16="http://schemas.microsoft.com/office/drawing/2014/main" id="{79561844-08C4-432B-8816-38376BD67315}"/>
                              </a:ext>
                            </a:extLst>
                          </p:cNvPr>
                          <p:cNvPicPr>
                            <a:picLocks noChangeAspect="1" noChangeArrowheads="1"/>
                          </p:cNvPicPr>
                          <p:nvPr/>
                        </p:nvPicPr>
                        <p:blipFill>
                          <a:blip r:embed="rId17"/>
                          <a:srcRect/>
                          <a:stretch>
                            <a:fillRect/>
                          </a:stretch>
                        </p:blipFill>
                        <p:spPr bwMode="auto">
                          <a:xfrm>
                            <a:off x="2432" y="3288"/>
                            <a:ext cx="1844" cy="248"/>
                          </a:xfrm>
                          <a:prstGeom prst="rect">
                            <a:avLst/>
                          </a:prstGeom>
                          <a:noFill/>
                          <a:extLst/>
                        </p:spPr>
                      </p:pic>
                    </p:oleObj>
                  </mc:Fallback>
                </mc:AlternateContent>
              </a:graphicData>
            </a:graphic>
          </p:graphicFrame>
        </p:grpSp>
      </p:grpSp>
      <p:sp>
        <p:nvSpPr>
          <p:cNvPr id="73" name="Text Box 20">
            <a:extLst>
              <a:ext uri="{FF2B5EF4-FFF2-40B4-BE49-F238E27FC236}">
                <a16:creationId xmlns:a16="http://schemas.microsoft.com/office/drawing/2014/main" id="{8D7ACBB4-088B-4D57-A605-4D458EAB42F1}"/>
              </a:ext>
            </a:extLst>
          </p:cNvPr>
          <p:cNvSpPr txBox="1">
            <a:spLocks noChangeArrowheads="1"/>
          </p:cNvSpPr>
          <p:nvPr/>
        </p:nvSpPr>
        <p:spPr bwMode="auto">
          <a:xfrm>
            <a:off x="6659389" y="4228357"/>
            <a:ext cx="3396853" cy="400110"/>
          </a:xfrm>
          <a:prstGeom prst="rect">
            <a:avLst/>
          </a:prstGeom>
          <a:noFill/>
          <a:ln w="9525">
            <a:noFill/>
            <a:miter lim="800000"/>
            <a:headEnd/>
            <a:tailEnd/>
          </a:ln>
        </p:spPr>
        <p:txBody>
          <a:bodyPr wrap="square">
            <a:spAutoFit/>
          </a:bodyPr>
          <a:lstStyle/>
          <a:p>
            <a:pPr>
              <a:spcBef>
                <a:spcPct val="50000"/>
              </a:spcBef>
            </a:pPr>
            <a:r>
              <a:rPr lang="en-US" sz="2000" dirty="0"/>
              <a:t>Three unknowns</a:t>
            </a:r>
            <a:r>
              <a:rPr lang="en-US" sz="2000" i="1" dirty="0"/>
              <a:t> </a:t>
            </a:r>
            <a:r>
              <a:rPr lang="en-US" sz="2000" i="1" dirty="0" err="1"/>
              <a:t>a</a:t>
            </a:r>
            <a:r>
              <a:rPr lang="en-US" sz="2000" i="1" baseline="-25000" dirty="0" err="1"/>
              <a:t>A</a:t>
            </a:r>
            <a:r>
              <a:rPr lang="en-US" sz="2000" i="1" baseline="-25000" dirty="0"/>
              <a:t>,</a:t>
            </a:r>
            <a:r>
              <a:rPr lang="en-US" sz="2000" dirty="0"/>
              <a:t> </a:t>
            </a:r>
            <a:r>
              <a:rPr lang="en-US" sz="2000" i="1" dirty="0" err="1"/>
              <a:t>a</a:t>
            </a:r>
            <a:r>
              <a:rPr lang="en-US" sz="2000" i="1" baseline="-25000" dirty="0" err="1"/>
              <a:t>B</a:t>
            </a:r>
            <a:r>
              <a:rPr lang="en-US" sz="2000" baseline="-25000" dirty="0"/>
              <a:t> </a:t>
            </a:r>
            <a:r>
              <a:rPr lang="en-US" sz="2000" dirty="0"/>
              <a:t>and </a:t>
            </a:r>
            <a:r>
              <a:rPr lang="en-US" sz="2000" i="1" dirty="0">
                <a:latin typeface="Symbol" pitchFamily="18" charset="2"/>
              </a:rPr>
              <a:t>a</a:t>
            </a:r>
            <a:r>
              <a:rPr lang="en-US" sz="2000" dirty="0"/>
              <a:t>.</a:t>
            </a:r>
          </a:p>
        </p:txBody>
      </p:sp>
      <p:grpSp>
        <p:nvGrpSpPr>
          <p:cNvPr id="74" name="Group 23">
            <a:extLst>
              <a:ext uri="{FF2B5EF4-FFF2-40B4-BE49-F238E27FC236}">
                <a16:creationId xmlns:a16="http://schemas.microsoft.com/office/drawing/2014/main" id="{C34F0EA6-A94B-4B4B-AAE7-3EF78F32A5BB}"/>
              </a:ext>
            </a:extLst>
          </p:cNvPr>
          <p:cNvGrpSpPr>
            <a:grpSpLocks/>
          </p:cNvGrpSpPr>
          <p:nvPr/>
        </p:nvGrpSpPr>
        <p:grpSpPr bwMode="auto">
          <a:xfrm>
            <a:off x="673102" y="3457763"/>
            <a:ext cx="8187677" cy="420688"/>
            <a:chOff x="501" y="2611"/>
            <a:chExt cx="4563" cy="265"/>
          </a:xfrm>
        </p:grpSpPr>
        <p:sp>
          <p:nvSpPr>
            <p:cNvPr id="75" name="Text Box 21">
              <a:extLst>
                <a:ext uri="{FF2B5EF4-FFF2-40B4-BE49-F238E27FC236}">
                  <a16:creationId xmlns:a16="http://schemas.microsoft.com/office/drawing/2014/main" id="{73CE45DD-B129-4DE9-89D6-73D53754DF08}"/>
                </a:ext>
              </a:extLst>
            </p:cNvPr>
            <p:cNvSpPr txBox="1">
              <a:spLocks noChangeArrowheads="1"/>
            </p:cNvSpPr>
            <p:nvPr/>
          </p:nvSpPr>
          <p:spPr bwMode="auto">
            <a:xfrm>
              <a:off x="501" y="2611"/>
              <a:ext cx="4563" cy="250"/>
            </a:xfrm>
            <a:prstGeom prst="rect">
              <a:avLst/>
            </a:prstGeom>
            <a:noFill/>
            <a:ln w="9525">
              <a:noFill/>
              <a:miter lim="800000"/>
              <a:headEnd/>
              <a:tailEnd/>
            </a:ln>
          </p:spPr>
          <p:txBody>
            <a:bodyPr>
              <a:spAutoFit/>
            </a:bodyPr>
            <a:lstStyle/>
            <a:p>
              <a:pPr marL="227013" indent="-227013">
                <a:spcBef>
                  <a:spcPct val="50000"/>
                </a:spcBef>
                <a:buFontTx/>
                <a:buChar char="•"/>
                <a:tabLst>
                  <a:tab pos="2738438" algn="l"/>
                </a:tabLst>
              </a:pPr>
              <a:r>
                <a:rPr lang="en-US" sz="2000" dirty="0"/>
                <a:t>Write	in terms of the two component equations,</a:t>
              </a:r>
            </a:p>
          </p:txBody>
        </p:sp>
        <p:graphicFrame>
          <p:nvGraphicFramePr>
            <p:cNvPr id="76" name="Object 2">
              <a:extLst>
                <a:ext uri="{FF2B5EF4-FFF2-40B4-BE49-F238E27FC236}">
                  <a16:creationId xmlns:a16="http://schemas.microsoft.com/office/drawing/2014/main" id="{8D4F8396-B668-45F6-897C-E54E277F6DC2}"/>
                </a:ext>
              </a:extLst>
            </p:cNvPr>
            <p:cNvGraphicFramePr>
              <a:graphicFrameLocks noChangeAspect="1"/>
            </p:cNvGraphicFramePr>
            <p:nvPr>
              <p:extLst/>
            </p:nvPr>
          </p:nvGraphicFramePr>
          <p:xfrm>
            <a:off x="1046" y="2644"/>
            <a:ext cx="1000" cy="232"/>
          </p:xfrm>
          <a:graphic>
            <a:graphicData uri="http://schemas.openxmlformats.org/presentationml/2006/ole">
              <mc:AlternateContent xmlns:mc="http://schemas.openxmlformats.org/markup-compatibility/2006">
                <mc:Choice xmlns:v="urn:schemas-microsoft-com:vml" Requires="v">
                  <p:oleObj spid="_x0000_s49160" name="Equation" r:id="rId18" imgW="1587500" imgH="368300" progId="Equation.3">
                    <p:embed/>
                  </p:oleObj>
                </mc:Choice>
                <mc:Fallback>
                  <p:oleObj name="Equation" r:id="rId18" imgW="1587500" imgH="368300" progId="Equation.3">
                    <p:embed/>
                    <p:pic>
                      <p:nvPicPr>
                        <p:cNvPr id="76" name="Object 2">
                          <a:extLst>
                            <a:ext uri="{FF2B5EF4-FFF2-40B4-BE49-F238E27FC236}">
                              <a16:creationId xmlns:a16="http://schemas.microsoft.com/office/drawing/2014/main" id="{8D4F8396-B668-45F6-897C-E54E277F6DC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46" y="2644"/>
                          <a:ext cx="1000" cy="23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 name="Rectangle 3">
            <a:extLst>
              <a:ext uri="{FF2B5EF4-FFF2-40B4-BE49-F238E27FC236}">
                <a16:creationId xmlns:a16="http://schemas.microsoft.com/office/drawing/2014/main" id="{3C285755-2957-4D59-865B-9F1284541CD4}"/>
              </a:ext>
            </a:extLst>
          </p:cNvPr>
          <p:cNvSpPr/>
          <p:nvPr/>
        </p:nvSpPr>
        <p:spPr>
          <a:xfrm>
            <a:off x="923650" y="5766215"/>
            <a:ext cx="3711272" cy="369332"/>
          </a:xfrm>
          <a:prstGeom prst="rect">
            <a:avLst/>
          </a:prstGeom>
        </p:spPr>
        <p:txBody>
          <a:bodyPr wrap="none">
            <a:spAutoFit/>
          </a:bodyPr>
          <a:lstStyle/>
          <a:p>
            <a:r>
              <a:rPr lang="en-US" altLang="en-US" dirty="0">
                <a:latin typeface="Times New Roman" panose="02020603050405020304" pitchFamily="18" charset="0"/>
                <a:cs typeface="Times New Roman" panose="02020603050405020304" pitchFamily="18" charset="0"/>
              </a:rPr>
              <a:t>The same as that in the previous slide.</a:t>
            </a:r>
            <a:endParaRPr lang="en-SG" dirty="0"/>
          </a:p>
        </p:txBody>
      </p:sp>
      <p:grpSp>
        <p:nvGrpSpPr>
          <p:cNvPr id="79" name="Group 24">
            <a:extLst>
              <a:ext uri="{FF2B5EF4-FFF2-40B4-BE49-F238E27FC236}">
                <a16:creationId xmlns:a16="http://schemas.microsoft.com/office/drawing/2014/main" id="{79A974B5-7E56-4200-83A8-BDC9ADD1E85A}"/>
              </a:ext>
            </a:extLst>
          </p:cNvPr>
          <p:cNvGrpSpPr>
            <a:grpSpLocks/>
          </p:cNvGrpSpPr>
          <p:nvPr/>
        </p:nvGrpSpPr>
        <p:grpSpPr bwMode="auto">
          <a:xfrm>
            <a:off x="3229933" y="5012988"/>
            <a:ext cx="3333750" cy="412751"/>
            <a:chOff x="1173" y="2952"/>
            <a:chExt cx="2100" cy="260"/>
          </a:xfrm>
        </p:grpSpPr>
        <p:sp>
          <p:nvSpPr>
            <p:cNvPr id="80" name="Text Box 14">
              <a:extLst>
                <a:ext uri="{FF2B5EF4-FFF2-40B4-BE49-F238E27FC236}">
                  <a16:creationId xmlns:a16="http://schemas.microsoft.com/office/drawing/2014/main" id="{8404F735-472E-4C74-89FD-EE9B299EC76B}"/>
                </a:ext>
              </a:extLst>
            </p:cNvPr>
            <p:cNvSpPr txBox="1">
              <a:spLocks noChangeArrowheads="1"/>
            </p:cNvSpPr>
            <p:nvPr/>
          </p:nvSpPr>
          <p:spPr bwMode="auto">
            <a:xfrm>
              <a:off x="1173" y="2962"/>
              <a:ext cx="1108" cy="250"/>
            </a:xfrm>
            <a:prstGeom prst="rect">
              <a:avLst/>
            </a:prstGeom>
            <a:noFill/>
            <a:ln w="9525">
              <a:noFill/>
              <a:miter lim="800000"/>
              <a:headEnd/>
              <a:tailEnd/>
            </a:ln>
          </p:spPr>
          <p:txBody>
            <a:bodyPr>
              <a:spAutoFit/>
            </a:bodyPr>
            <a:lstStyle/>
            <a:p>
              <a:pPr>
                <a:spcBef>
                  <a:spcPct val="50000"/>
                </a:spcBef>
              </a:pPr>
              <a:r>
                <a:rPr lang="en-US" sz="2000" i="1" dirty="0"/>
                <a:t>If </a:t>
              </a:r>
              <a:r>
                <a:rPr lang="el-GR" sz="2000" i="1" dirty="0"/>
                <a:t>ω≠</a:t>
              </a:r>
              <a:r>
                <a:rPr lang="en-US" sz="2000" i="1" dirty="0"/>
                <a:t>0,</a:t>
              </a:r>
            </a:p>
          </p:txBody>
        </p:sp>
        <p:graphicFrame>
          <p:nvGraphicFramePr>
            <p:cNvPr id="81" name="Object 5">
              <a:extLst>
                <a:ext uri="{FF2B5EF4-FFF2-40B4-BE49-F238E27FC236}">
                  <a16:creationId xmlns:a16="http://schemas.microsoft.com/office/drawing/2014/main" id="{D8B22322-A6F6-4144-BFA3-7B0CB491A27B}"/>
                </a:ext>
              </a:extLst>
            </p:cNvPr>
            <p:cNvGraphicFramePr>
              <a:graphicFrameLocks noChangeAspect="1"/>
            </p:cNvGraphicFramePr>
            <p:nvPr>
              <p:extLst/>
            </p:nvPr>
          </p:nvGraphicFramePr>
          <p:xfrm>
            <a:off x="1757" y="2952"/>
            <a:ext cx="1516" cy="233"/>
          </p:xfrm>
          <a:graphic>
            <a:graphicData uri="http://schemas.openxmlformats.org/presentationml/2006/ole">
              <mc:AlternateContent xmlns:mc="http://schemas.openxmlformats.org/markup-compatibility/2006">
                <mc:Choice xmlns:v="urn:schemas-microsoft-com:vml" Requires="v">
                  <p:oleObj spid="_x0000_s49161" name="公式" r:id="rId20" imgW="1485720" imgH="228600" progId="Equation.3">
                    <p:embed/>
                  </p:oleObj>
                </mc:Choice>
                <mc:Fallback>
                  <p:oleObj name="公式" r:id="rId20" imgW="1485720" imgH="228600" progId="Equation.3">
                    <p:embed/>
                    <p:pic>
                      <p:nvPicPr>
                        <p:cNvPr id="81" name="Object 5">
                          <a:extLst>
                            <a:ext uri="{FF2B5EF4-FFF2-40B4-BE49-F238E27FC236}">
                              <a16:creationId xmlns:a16="http://schemas.microsoft.com/office/drawing/2014/main" id="{D8B22322-A6F6-4144-BFA3-7B0CB491A27B}"/>
                            </a:ext>
                          </a:extLst>
                        </p:cNvPr>
                        <p:cNvPicPr>
                          <a:picLocks noChangeAspect="1" noChangeArrowheads="1"/>
                        </p:cNvPicPr>
                        <p:nvPr/>
                      </p:nvPicPr>
                      <p:blipFill>
                        <a:blip r:embed="rId21"/>
                        <a:srcRect/>
                        <a:stretch>
                          <a:fillRect/>
                        </a:stretch>
                      </p:blipFill>
                      <p:spPr bwMode="auto">
                        <a:xfrm>
                          <a:off x="1757" y="2952"/>
                          <a:ext cx="1516" cy="233"/>
                        </a:xfrm>
                        <a:prstGeom prst="rect">
                          <a:avLst/>
                        </a:prstGeom>
                        <a:noFill/>
                        <a:extLst/>
                      </p:spPr>
                    </p:pic>
                  </p:oleObj>
                </mc:Fallback>
              </mc:AlternateContent>
            </a:graphicData>
          </a:graphic>
        </p:graphicFrame>
      </p:grpSp>
      <p:sp>
        <p:nvSpPr>
          <p:cNvPr id="85" name="Rectangle 84">
            <a:extLst>
              <a:ext uri="{FF2B5EF4-FFF2-40B4-BE49-F238E27FC236}">
                <a16:creationId xmlns:a16="http://schemas.microsoft.com/office/drawing/2014/main" id="{64BD09CF-04DD-42D4-A69B-31B011D67C55}"/>
              </a:ext>
            </a:extLst>
          </p:cNvPr>
          <p:cNvSpPr/>
          <p:nvPr/>
        </p:nvSpPr>
        <p:spPr>
          <a:xfrm>
            <a:off x="524103" y="1863902"/>
            <a:ext cx="423514" cy="307777"/>
          </a:xfrm>
          <a:prstGeom prst="rect">
            <a:avLst/>
          </a:prstGeom>
        </p:spPr>
        <p:txBody>
          <a:bodyPr wrap="none">
            <a:spAutoFit/>
          </a:bodyPr>
          <a:lstStyle/>
          <a:p>
            <a:r>
              <a:rPr lang="en-US" sz="1400" dirty="0"/>
              <a:t>①</a:t>
            </a:r>
            <a:endParaRPr lang="en-SG" sz="1400" dirty="0"/>
          </a:p>
        </p:txBody>
      </p:sp>
      <p:sp>
        <p:nvSpPr>
          <p:cNvPr id="86" name="Rectangle 85">
            <a:extLst>
              <a:ext uri="{FF2B5EF4-FFF2-40B4-BE49-F238E27FC236}">
                <a16:creationId xmlns:a16="http://schemas.microsoft.com/office/drawing/2014/main" id="{B9A2BD49-9C68-4428-8CCA-F753156E7119}"/>
              </a:ext>
            </a:extLst>
          </p:cNvPr>
          <p:cNvSpPr/>
          <p:nvPr/>
        </p:nvSpPr>
        <p:spPr>
          <a:xfrm>
            <a:off x="5570554" y="2291356"/>
            <a:ext cx="423514" cy="307777"/>
          </a:xfrm>
          <a:prstGeom prst="rect">
            <a:avLst/>
          </a:prstGeom>
        </p:spPr>
        <p:txBody>
          <a:bodyPr wrap="none">
            <a:spAutoFit/>
          </a:bodyPr>
          <a:lstStyle/>
          <a:p>
            <a:r>
              <a:rPr lang="en-US" sz="1400" dirty="0"/>
              <a:t>①</a:t>
            </a:r>
            <a:endParaRPr lang="en-SG" sz="1400" dirty="0"/>
          </a:p>
        </p:txBody>
      </p:sp>
      <p:sp>
        <p:nvSpPr>
          <p:cNvPr id="87" name="Rectangle 86">
            <a:extLst>
              <a:ext uri="{FF2B5EF4-FFF2-40B4-BE49-F238E27FC236}">
                <a16:creationId xmlns:a16="http://schemas.microsoft.com/office/drawing/2014/main" id="{D3E0C886-7E14-49E2-91E2-E86758C53DE1}"/>
              </a:ext>
            </a:extLst>
          </p:cNvPr>
          <p:cNvSpPr/>
          <p:nvPr/>
        </p:nvSpPr>
        <p:spPr>
          <a:xfrm>
            <a:off x="2457799" y="1263921"/>
            <a:ext cx="423514" cy="307777"/>
          </a:xfrm>
          <a:prstGeom prst="rect">
            <a:avLst/>
          </a:prstGeom>
        </p:spPr>
        <p:txBody>
          <a:bodyPr wrap="none">
            <a:spAutoFit/>
          </a:bodyPr>
          <a:lstStyle/>
          <a:p>
            <a:r>
              <a:rPr lang="en-US" sz="1400" dirty="0"/>
              <a:t>②</a:t>
            </a:r>
            <a:endParaRPr lang="en-SG" sz="1400" dirty="0"/>
          </a:p>
        </p:txBody>
      </p:sp>
      <p:sp>
        <p:nvSpPr>
          <p:cNvPr id="88" name="Rectangle 87">
            <a:extLst>
              <a:ext uri="{FF2B5EF4-FFF2-40B4-BE49-F238E27FC236}">
                <a16:creationId xmlns:a16="http://schemas.microsoft.com/office/drawing/2014/main" id="{A5E1D33E-BD87-4F87-90FE-49EB07215E10}"/>
              </a:ext>
            </a:extLst>
          </p:cNvPr>
          <p:cNvSpPr/>
          <p:nvPr/>
        </p:nvSpPr>
        <p:spPr>
          <a:xfrm>
            <a:off x="6350212" y="1211252"/>
            <a:ext cx="423514" cy="307777"/>
          </a:xfrm>
          <a:prstGeom prst="rect">
            <a:avLst/>
          </a:prstGeom>
        </p:spPr>
        <p:txBody>
          <a:bodyPr wrap="none">
            <a:spAutoFit/>
          </a:bodyPr>
          <a:lstStyle/>
          <a:p>
            <a:r>
              <a:rPr lang="en-US" sz="1400" dirty="0"/>
              <a:t>②</a:t>
            </a:r>
            <a:endParaRPr lang="en-SG" sz="1400" dirty="0"/>
          </a:p>
        </p:txBody>
      </p:sp>
      <p:sp>
        <p:nvSpPr>
          <p:cNvPr id="89" name="Rectangle 88">
            <a:extLst>
              <a:ext uri="{FF2B5EF4-FFF2-40B4-BE49-F238E27FC236}">
                <a16:creationId xmlns:a16="http://schemas.microsoft.com/office/drawing/2014/main" id="{06C0C58C-C8A1-4BC9-B6ED-9307DF3DC04E}"/>
              </a:ext>
            </a:extLst>
          </p:cNvPr>
          <p:cNvSpPr/>
          <p:nvPr/>
        </p:nvSpPr>
        <p:spPr>
          <a:xfrm>
            <a:off x="4397850" y="1618302"/>
            <a:ext cx="423514" cy="307777"/>
          </a:xfrm>
          <a:prstGeom prst="rect">
            <a:avLst/>
          </a:prstGeom>
        </p:spPr>
        <p:txBody>
          <a:bodyPr wrap="none">
            <a:spAutoFit/>
          </a:bodyPr>
          <a:lstStyle/>
          <a:p>
            <a:r>
              <a:rPr lang="en-US" sz="1400" dirty="0"/>
              <a:t>③</a:t>
            </a:r>
            <a:endParaRPr lang="en-SG" sz="1400" dirty="0"/>
          </a:p>
        </p:txBody>
      </p:sp>
      <p:sp>
        <p:nvSpPr>
          <p:cNvPr id="90" name="Rectangle 89">
            <a:extLst>
              <a:ext uri="{FF2B5EF4-FFF2-40B4-BE49-F238E27FC236}">
                <a16:creationId xmlns:a16="http://schemas.microsoft.com/office/drawing/2014/main" id="{4A8642F1-3015-45DE-A598-224186AF208C}"/>
              </a:ext>
            </a:extLst>
          </p:cNvPr>
          <p:cNvSpPr/>
          <p:nvPr/>
        </p:nvSpPr>
        <p:spPr>
          <a:xfrm>
            <a:off x="7196487" y="1650826"/>
            <a:ext cx="423514" cy="307777"/>
          </a:xfrm>
          <a:prstGeom prst="rect">
            <a:avLst/>
          </a:prstGeom>
        </p:spPr>
        <p:txBody>
          <a:bodyPr wrap="none">
            <a:spAutoFit/>
          </a:bodyPr>
          <a:lstStyle/>
          <a:p>
            <a:r>
              <a:rPr lang="en-US" sz="1400" dirty="0"/>
              <a:t>③</a:t>
            </a:r>
            <a:endParaRPr lang="en-SG" sz="1400" dirty="0"/>
          </a:p>
        </p:txBody>
      </p:sp>
      <p:sp>
        <p:nvSpPr>
          <p:cNvPr id="91" name="Rectangle 90">
            <a:extLst>
              <a:ext uri="{FF2B5EF4-FFF2-40B4-BE49-F238E27FC236}">
                <a16:creationId xmlns:a16="http://schemas.microsoft.com/office/drawing/2014/main" id="{54433988-F56D-4234-84C4-008B48841015}"/>
              </a:ext>
            </a:extLst>
          </p:cNvPr>
          <p:cNvSpPr/>
          <p:nvPr/>
        </p:nvSpPr>
        <p:spPr>
          <a:xfrm>
            <a:off x="3643944" y="1483287"/>
            <a:ext cx="423514" cy="307777"/>
          </a:xfrm>
          <a:prstGeom prst="rect">
            <a:avLst/>
          </a:prstGeom>
        </p:spPr>
        <p:txBody>
          <a:bodyPr wrap="none">
            <a:spAutoFit/>
          </a:bodyPr>
          <a:lstStyle/>
          <a:p>
            <a:r>
              <a:rPr lang="en-US" sz="1400" dirty="0"/>
              <a:t>④</a:t>
            </a:r>
            <a:endParaRPr lang="en-SG" sz="1400" dirty="0"/>
          </a:p>
        </p:txBody>
      </p:sp>
      <p:sp>
        <p:nvSpPr>
          <p:cNvPr id="92" name="Rectangle 91">
            <a:extLst>
              <a:ext uri="{FF2B5EF4-FFF2-40B4-BE49-F238E27FC236}">
                <a16:creationId xmlns:a16="http://schemas.microsoft.com/office/drawing/2014/main" id="{28D15C85-5E64-45BD-A036-1A8FBA5486ED}"/>
              </a:ext>
            </a:extLst>
          </p:cNvPr>
          <p:cNvSpPr/>
          <p:nvPr/>
        </p:nvSpPr>
        <p:spPr>
          <a:xfrm>
            <a:off x="6235875" y="2491361"/>
            <a:ext cx="423514" cy="307777"/>
          </a:xfrm>
          <a:prstGeom prst="rect">
            <a:avLst/>
          </a:prstGeom>
        </p:spPr>
        <p:txBody>
          <a:bodyPr wrap="none">
            <a:spAutoFit/>
          </a:bodyPr>
          <a:lstStyle/>
          <a:p>
            <a:r>
              <a:rPr lang="en-US" sz="1400" dirty="0"/>
              <a:t>④</a:t>
            </a:r>
            <a:endParaRPr lang="en-SG" sz="1400" dirty="0"/>
          </a:p>
        </p:txBody>
      </p:sp>
      <p:sp>
        <p:nvSpPr>
          <p:cNvPr id="93" name="Rectangle 92">
            <a:extLst>
              <a:ext uri="{FF2B5EF4-FFF2-40B4-BE49-F238E27FC236}">
                <a16:creationId xmlns:a16="http://schemas.microsoft.com/office/drawing/2014/main" id="{BB85DD57-8628-4689-A3B8-D9B706E05453}"/>
              </a:ext>
            </a:extLst>
          </p:cNvPr>
          <p:cNvSpPr/>
          <p:nvPr/>
        </p:nvSpPr>
        <p:spPr>
          <a:xfrm>
            <a:off x="5929689" y="3023364"/>
            <a:ext cx="1960397" cy="523220"/>
          </a:xfrm>
          <a:prstGeom prst="rect">
            <a:avLst/>
          </a:prstGeom>
        </p:spPr>
        <p:txBody>
          <a:bodyPr wrap="square">
            <a:spAutoFit/>
          </a:bodyPr>
          <a:lstStyle/>
          <a:p>
            <a:r>
              <a:rPr lang="en-US" sz="1400" dirty="0"/>
              <a:t>①=②+③+④</a:t>
            </a:r>
            <a:endParaRPr lang="en-SG" sz="1400" dirty="0"/>
          </a:p>
          <a:p>
            <a:endParaRPr lang="en-SG" sz="1400" dirty="0"/>
          </a:p>
        </p:txBody>
      </p:sp>
      <p:graphicFrame>
        <p:nvGraphicFramePr>
          <p:cNvPr id="7" name="Object 6"/>
          <p:cNvGraphicFramePr>
            <a:graphicFrameLocks noChangeAspect="1"/>
          </p:cNvGraphicFramePr>
          <p:nvPr>
            <p:extLst/>
          </p:nvPr>
        </p:nvGraphicFramePr>
        <p:xfrm>
          <a:off x="6202738" y="75014"/>
          <a:ext cx="350154" cy="525231"/>
        </p:xfrm>
        <a:graphic>
          <a:graphicData uri="http://schemas.openxmlformats.org/presentationml/2006/ole">
            <mc:AlternateContent xmlns:mc="http://schemas.openxmlformats.org/markup-compatibility/2006">
              <mc:Choice xmlns:v="urn:schemas-microsoft-com:vml" Requires="v">
                <p:oleObj spid="_x0000_s49162" name="公式" r:id="rId22" imgW="177480" imgH="266400" progId="Equation.3">
                  <p:embed/>
                </p:oleObj>
              </mc:Choice>
              <mc:Fallback>
                <p:oleObj name="公式" r:id="rId22" imgW="177480" imgH="266400" progId="Equation.3">
                  <p:embed/>
                  <p:pic>
                    <p:nvPicPr>
                      <p:cNvPr id="7" name="Object 6"/>
                      <p:cNvPicPr/>
                      <p:nvPr/>
                    </p:nvPicPr>
                    <p:blipFill>
                      <a:blip r:embed="rId23"/>
                      <a:stretch>
                        <a:fillRect/>
                      </a:stretch>
                    </p:blipFill>
                    <p:spPr>
                      <a:xfrm>
                        <a:off x="6202738" y="75014"/>
                        <a:ext cx="350154" cy="525231"/>
                      </a:xfrm>
                      <a:prstGeom prst="rect">
                        <a:avLst/>
                      </a:prstGeom>
                    </p:spPr>
                  </p:pic>
                </p:oleObj>
              </mc:Fallback>
            </mc:AlternateContent>
          </a:graphicData>
        </a:graphic>
      </p:graphicFrame>
      <p:cxnSp>
        <p:nvCxnSpPr>
          <p:cNvPr id="43" name="Straight Connector 42"/>
          <p:cNvCxnSpPr/>
          <p:nvPr/>
        </p:nvCxnSpPr>
        <p:spPr>
          <a:xfrm flipV="1">
            <a:off x="4448209" y="4088757"/>
            <a:ext cx="277812" cy="396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683098" y="3868372"/>
            <a:ext cx="301686" cy="369332"/>
          </a:xfrm>
          <a:prstGeom prst="rect">
            <a:avLst/>
          </a:prstGeom>
          <a:noFill/>
        </p:spPr>
        <p:txBody>
          <a:bodyPr wrap="none" rtlCol="0">
            <a:spAutoFit/>
          </a:bodyPr>
          <a:lstStyle/>
          <a:p>
            <a:r>
              <a:rPr lang="en-SG" dirty="0"/>
              <a:t>0</a:t>
            </a:r>
          </a:p>
        </p:txBody>
      </p:sp>
      <p:cxnSp>
        <p:nvCxnSpPr>
          <p:cNvPr id="45" name="Straight Connector 44"/>
          <p:cNvCxnSpPr/>
          <p:nvPr/>
        </p:nvCxnSpPr>
        <p:spPr>
          <a:xfrm flipV="1">
            <a:off x="4504287" y="4491250"/>
            <a:ext cx="277812" cy="39684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739176" y="4270865"/>
            <a:ext cx="301686" cy="369332"/>
          </a:xfrm>
          <a:prstGeom prst="rect">
            <a:avLst/>
          </a:prstGeom>
          <a:noFill/>
        </p:spPr>
        <p:txBody>
          <a:bodyPr wrap="none" rtlCol="0">
            <a:spAutoFit/>
          </a:bodyPr>
          <a:lstStyle/>
          <a:p>
            <a:r>
              <a:rPr lang="en-SG" dirty="0"/>
              <a:t>0</a:t>
            </a:r>
          </a:p>
        </p:txBody>
      </p:sp>
      <p:graphicFrame>
        <p:nvGraphicFramePr>
          <p:cNvPr id="47" name="Object 7">
            <a:extLst>
              <a:ext uri="{FF2B5EF4-FFF2-40B4-BE49-F238E27FC236}">
                <a16:creationId xmlns:a16="http://schemas.microsoft.com/office/drawing/2014/main" id="{675904C0-1CF6-4CC0-9F0C-E57980AE9B72}"/>
              </a:ext>
            </a:extLst>
          </p:cNvPr>
          <p:cNvGraphicFramePr>
            <a:graphicFrameLocks noChangeAspect="1"/>
          </p:cNvGraphicFramePr>
          <p:nvPr>
            <p:extLst/>
          </p:nvPr>
        </p:nvGraphicFramePr>
        <p:xfrm>
          <a:off x="2788780" y="5139040"/>
          <a:ext cx="292100" cy="190500"/>
        </p:xfrm>
        <a:graphic>
          <a:graphicData uri="http://schemas.openxmlformats.org/presentationml/2006/ole">
            <mc:AlternateContent xmlns:mc="http://schemas.openxmlformats.org/markup-compatibility/2006">
              <mc:Choice xmlns:v="urn:schemas-microsoft-com:vml" Requires="v">
                <p:oleObj spid="_x0000_s49163" name="Equation" r:id="rId10" imgW="291973" imgH="190417" progId="Equation.3">
                  <p:embed/>
                </p:oleObj>
              </mc:Choice>
              <mc:Fallback>
                <p:oleObj name="Equation" r:id="rId10" imgW="291973" imgH="190417" progId="Equation.3">
                  <p:embed/>
                  <p:pic>
                    <p:nvPicPr>
                      <p:cNvPr id="47" name="Object 7">
                        <a:extLst>
                          <a:ext uri="{FF2B5EF4-FFF2-40B4-BE49-F238E27FC236}">
                            <a16:creationId xmlns:a16="http://schemas.microsoft.com/office/drawing/2014/main" id="{675904C0-1CF6-4CC0-9F0C-E57980AE9B7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8780" y="5139040"/>
                        <a:ext cx="292100"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449887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892260"/>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86</a:t>
            </a:fld>
            <a:endParaRPr lang="en-US" altLang="en-US"/>
          </a:p>
        </p:txBody>
      </p:sp>
      <p:graphicFrame>
        <p:nvGraphicFramePr>
          <p:cNvPr id="10" name="Object 2"/>
          <p:cNvGraphicFramePr>
            <a:graphicFrameLocks noChangeAspect="1"/>
          </p:cNvGraphicFramePr>
          <p:nvPr>
            <p:extLst/>
          </p:nvPr>
        </p:nvGraphicFramePr>
        <p:xfrm>
          <a:off x="541338" y="979488"/>
          <a:ext cx="7485062" cy="2422525"/>
        </p:xfrm>
        <a:graphic>
          <a:graphicData uri="http://schemas.openxmlformats.org/presentationml/2006/ole">
            <mc:AlternateContent xmlns:mc="http://schemas.openxmlformats.org/markup-compatibility/2006">
              <mc:Choice xmlns:v="urn:schemas-microsoft-com:vml" Requires="v">
                <p:oleObj spid="_x0000_s50178" name="公式" r:id="rId4" imgW="7378560" imgH="2374560" progId="Equation.3">
                  <p:embed/>
                </p:oleObj>
              </mc:Choice>
              <mc:Fallback>
                <p:oleObj name="公式" r:id="rId4" imgW="7378560" imgH="2374560" progId="Equation.3">
                  <p:embed/>
                  <p:pic>
                    <p:nvPicPr>
                      <p:cNvPr id="10" name="Object 2"/>
                      <p:cNvPicPr>
                        <a:picLocks noChangeAspect="1" noChangeArrowheads="1"/>
                      </p:cNvPicPr>
                      <p:nvPr/>
                    </p:nvPicPr>
                    <p:blipFill>
                      <a:blip r:embed="rId5"/>
                      <a:srcRect/>
                      <a:stretch>
                        <a:fillRect/>
                      </a:stretch>
                    </p:blipFill>
                    <p:spPr bwMode="auto">
                      <a:xfrm>
                        <a:off x="541338" y="979488"/>
                        <a:ext cx="7485062" cy="2422525"/>
                      </a:xfrm>
                      <a:prstGeom prst="rect">
                        <a:avLst/>
                      </a:prstGeom>
                      <a:noFill/>
                      <a:ln>
                        <a:noFill/>
                      </a:ln>
                      <a:effectLst/>
                      <a:extLst/>
                    </p:spPr>
                  </p:pic>
                </p:oleObj>
              </mc:Fallback>
            </mc:AlternateContent>
          </a:graphicData>
        </a:graphic>
      </p:graphicFrame>
      <p:sp>
        <p:nvSpPr>
          <p:cNvPr id="36" name="Text Box 37"/>
          <p:cNvSpPr txBox="1">
            <a:spLocks noChangeArrowheads="1"/>
          </p:cNvSpPr>
          <p:nvPr/>
        </p:nvSpPr>
        <p:spPr bwMode="auto">
          <a:xfrm>
            <a:off x="968375" y="5370513"/>
            <a:ext cx="6515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sp>
        <p:nvSpPr>
          <p:cNvPr id="38" name="TextBox 37"/>
          <p:cNvSpPr txBox="1"/>
          <p:nvPr/>
        </p:nvSpPr>
        <p:spPr>
          <a:xfrm>
            <a:off x="-190500" y="-176057"/>
            <a:ext cx="7385957"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Constrained plane motion - special case 3</a:t>
            </a:r>
          </a:p>
        </p:txBody>
      </p:sp>
    </p:spTree>
    <p:extLst>
      <p:ext uri="{BB962C8B-B14F-4D97-AF65-F5344CB8AC3E}">
        <p14:creationId xmlns:p14="http://schemas.microsoft.com/office/powerpoint/2010/main" val="1019888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892260"/>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87</a:t>
            </a:fld>
            <a:endParaRPr lang="en-US" altLang="en-US"/>
          </a:p>
        </p:txBody>
      </p:sp>
      <p:graphicFrame>
        <p:nvGraphicFramePr>
          <p:cNvPr id="10" name="Object 2"/>
          <p:cNvGraphicFramePr>
            <a:graphicFrameLocks noChangeAspect="1"/>
          </p:cNvGraphicFramePr>
          <p:nvPr>
            <p:extLst/>
          </p:nvPr>
        </p:nvGraphicFramePr>
        <p:xfrm>
          <a:off x="516143" y="1225637"/>
          <a:ext cx="8151607" cy="993089"/>
        </p:xfrm>
        <a:graphic>
          <a:graphicData uri="http://schemas.openxmlformats.org/presentationml/2006/ole">
            <mc:AlternateContent xmlns:mc="http://schemas.openxmlformats.org/markup-compatibility/2006">
              <mc:Choice xmlns:v="urn:schemas-microsoft-com:vml" Requires="v">
                <p:oleObj spid="_x0000_s51202" name="公式" r:id="rId4" imgW="5549760" imgH="672840" progId="Equation.3">
                  <p:embed/>
                </p:oleObj>
              </mc:Choice>
              <mc:Fallback>
                <p:oleObj name="公式" r:id="rId4" imgW="5549760" imgH="672840" progId="Equation.3">
                  <p:embed/>
                  <p:pic>
                    <p:nvPicPr>
                      <p:cNvPr id="10" name="Object 2"/>
                      <p:cNvPicPr>
                        <a:picLocks noChangeAspect="1" noChangeArrowheads="1"/>
                      </p:cNvPicPr>
                      <p:nvPr/>
                    </p:nvPicPr>
                    <p:blipFill>
                      <a:blip r:embed="rId5"/>
                      <a:srcRect/>
                      <a:stretch>
                        <a:fillRect/>
                      </a:stretch>
                    </p:blipFill>
                    <p:spPr bwMode="auto">
                      <a:xfrm>
                        <a:off x="516143" y="1225637"/>
                        <a:ext cx="8151607" cy="993089"/>
                      </a:xfrm>
                      <a:prstGeom prst="rect">
                        <a:avLst/>
                      </a:prstGeom>
                      <a:noFill/>
                      <a:ln>
                        <a:noFill/>
                      </a:ln>
                      <a:effectLst/>
                      <a:extLst/>
                    </p:spPr>
                  </p:pic>
                </p:oleObj>
              </mc:Fallback>
            </mc:AlternateContent>
          </a:graphicData>
        </a:graphic>
      </p:graphicFrame>
      <p:grpSp>
        <p:nvGrpSpPr>
          <p:cNvPr id="11" name="Group 36"/>
          <p:cNvGrpSpPr>
            <a:grpSpLocks/>
          </p:cNvGrpSpPr>
          <p:nvPr/>
        </p:nvGrpSpPr>
        <p:grpSpPr bwMode="auto">
          <a:xfrm>
            <a:off x="1753255" y="2600091"/>
            <a:ext cx="6577012" cy="1641475"/>
            <a:chOff x="1169" y="2202"/>
            <a:chExt cx="4143" cy="1034"/>
          </a:xfrm>
        </p:grpSpPr>
        <p:sp>
          <p:nvSpPr>
            <p:cNvPr id="12" name="Text Box 3"/>
            <p:cNvSpPr txBox="1">
              <a:spLocks noChangeArrowheads="1"/>
            </p:cNvSpPr>
            <p:nvPr/>
          </p:nvSpPr>
          <p:spPr bwMode="auto">
            <a:xfrm>
              <a:off x="4939" y="2717"/>
              <a:ext cx="3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grpSp>
          <p:nvGrpSpPr>
            <p:cNvPr id="13" name="Group 18"/>
            <p:cNvGrpSpPr>
              <a:grpSpLocks/>
            </p:cNvGrpSpPr>
            <p:nvPr/>
          </p:nvGrpSpPr>
          <p:grpSpPr bwMode="auto">
            <a:xfrm>
              <a:off x="1169" y="2209"/>
              <a:ext cx="1419" cy="1027"/>
              <a:chOff x="1162" y="2324"/>
              <a:chExt cx="1419" cy="1027"/>
            </a:xfrm>
          </p:grpSpPr>
          <p:sp>
            <p:nvSpPr>
              <p:cNvPr id="24" name="Oval 4"/>
              <p:cNvSpPr>
                <a:spLocks noChangeArrowheads="1"/>
              </p:cNvSpPr>
              <p:nvPr/>
            </p:nvSpPr>
            <p:spPr bwMode="auto">
              <a:xfrm>
                <a:off x="1491" y="2324"/>
                <a:ext cx="732" cy="698"/>
              </a:xfrm>
              <a:prstGeom prst="ellipse">
                <a:avLst/>
              </a:prstGeom>
              <a:solidFill>
                <a:srgbClr val="FFFF99"/>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5" name="Line 5"/>
              <p:cNvSpPr>
                <a:spLocks noChangeShapeType="1"/>
              </p:cNvSpPr>
              <p:nvPr/>
            </p:nvSpPr>
            <p:spPr bwMode="auto">
              <a:xfrm>
                <a:off x="1226" y="3050"/>
                <a:ext cx="1355" cy="0"/>
              </a:xfrm>
              <a:prstGeom prst="line">
                <a:avLst/>
              </a:prstGeom>
              <a:noFill/>
              <a:ln w="76200">
                <a:pattFill prst="dkUpDiag">
                  <a:fgClr>
                    <a:srgbClr val="000000"/>
                  </a:fgClr>
                  <a:bgClr>
                    <a:srgbClr val="FFFFFF"/>
                  </a:bgClr>
                </a:patt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26" name="Line 7"/>
              <p:cNvSpPr>
                <a:spLocks noChangeShapeType="1"/>
              </p:cNvSpPr>
              <p:nvPr/>
            </p:nvSpPr>
            <p:spPr bwMode="auto">
              <a:xfrm>
                <a:off x="1850" y="2433"/>
                <a:ext cx="0" cy="264"/>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27" name="Line 8"/>
              <p:cNvSpPr>
                <a:spLocks noChangeShapeType="1"/>
              </p:cNvSpPr>
              <p:nvPr/>
            </p:nvSpPr>
            <p:spPr bwMode="auto">
              <a:xfrm flipV="1">
                <a:off x="1851" y="3056"/>
                <a:ext cx="0" cy="284"/>
              </a:xfrm>
              <a:prstGeom prst="line">
                <a:avLst/>
              </a:prstGeom>
              <a:noFill/>
              <a:ln w="2857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28" name="Line 9"/>
              <p:cNvSpPr>
                <a:spLocks noChangeShapeType="1"/>
              </p:cNvSpPr>
              <p:nvPr/>
            </p:nvSpPr>
            <p:spPr bwMode="auto">
              <a:xfrm flipH="1">
                <a:off x="1867" y="3089"/>
                <a:ext cx="319" cy="0"/>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29" name="Line 10"/>
              <p:cNvSpPr>
                <a:spLocks noChangeShapeType="1"/>
              </p:cNvSpPr>
              <p:nvPr/>
            </p:nvSpPr>
            <p:spPr bwMode="auto">
              <a:xfrm>
                <a:off x="1162" y="2677"/>
                <a:ext cx="319" cy="0"/>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30" name="Text Box 11"/>
              <p:cNvSpPr txBox="1">
                <a:spLocks noChangeArrowheads="1"/>
              </p:cNvSpPr>
              <p:nvPr/>
            </p:nvSpPr>
            <p:spPr bwMode="auto">
              <a:xfrm>
                <a:off x="1836" y="2623"/>
                <a:ext cx="2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G</a:t>
                </a:r>
              </a:p>
            </p:txBody>
          </p:sp>
          <p:sp>
            <p:nvSpPr>
              <p:cNvPr id="31" name="Text Box 12"/>
              <p:cNvSpPr txBox="1">
                <a:spLocks noChangeArrowheads="1"/>
              </p:cNvSpPr>
              <p:nvPr/>
            </p:nvSpPr>
            <p:spPr bwMode="auto">
              <a:xfrm>
                <a:off x="1695" y="2834"/>
                <a:ext cx="2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C</a:t>
                </a:r>
              </a:p>
            </p:txBody>
          </p:sp>
          <p:sp>
            <p:nvSpPr>
              <p:cNvPr id="32" name="Text Box 13"/>
              <p:cNvSpPr txBox="1">
                <a:spLocks noChangeArrowheads="1"/>
              </p:cNvSpPr>
              <p:nvPr/>
            </p:nvSpPr>
            <p:spPr bwMode="auto">
              <a:xfrm>
                <a:off x="1817" y="2387"/>
                <a:ext cx="2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a:t>W</a:t>
                </a:r>
              </a:p>
            </p:txBody>
          </p:sp>
          <p:sp>
            <p:nvSpPr>
              <p:cNvPr id="33" name="Text Box 14"/>
              <p:cNvSpPr txBox="1">
                <a:spLocks noChangeArrowheads="1"/>
              </p:cNvSpPr>
              <p:nvPr/>
            </p:nvSpPr>
            <p:spPr bwMode="auto">
              <a:xfrm>
                <a:off x="1209" y="2422"/>
                <a:ext cx="2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a:t>P</a:t>
                </a:r>
              </a:p>
            </p:txBody>
          </p:sp>
          <p:sp>
            <p:nvSpPr>
              <p:cNvPr id="34" name="Text Box 15"/>
              <p:cNvSpPr txBox="1">
                <a:spLocks noChangeArrowheads="1"/>
              </p:cNvSpPr>
              <p:nvPr/>
            </p:nvSpPr>
            <p:spPr bwMode="auto">
              <a:xfrm>
                <a:off x="2096" y="3066"/>
                <a:ext cx="2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a:t>F</a:t>
                </a:r>
              </a:p>
            </p:txBody>
          </p:sp>
          <p:sp>
            <p:nvSpPr>
              <p:cNvPr id="35" name="Text Box 16"/>
              <p:cNvSpPr txBox="1">
                <a:spLocks noChangeArrowheads="1"/>
              </p:cNvSpPr>
              <p:nvPr/>
            </p:nvSpPr>
            <p:spPr bwMode="auto">
              <a:xfrm>
                <a:off x="1574" y="3120"/>
                <a:ext cx="2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i="1"/>
                  <a:t>N</a:t>
                </a:r>
              </a:p>
            </p:txBody>
          </p:sp>
        </p:grpSp>
        <p:sp>
          <p:nvSpPr>
            <p:cNvPr id="14" name="Text Box 17"/>
            <p:cNvSpPr txBox="1">
              <a:spLocks noChangeArrowheads="1"/>
            </p:cNvSpPr>
            <p:nvPr/>
          </p:nvSpPr>
          <p:spPr bwMode="auto">
            <a:xfrm>
              <a:off x="2711" y="2487"/>
              <a:ext cx="38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2400"/>
                <a:t>=</a:t>
              </a:r>
            </a:p>
          </p:txBody>
        </p:sp>
        <p:sp>
          <p:nvSpPr>
            <p:cNvPr id="15" name="Oval 20"/>
            <p:cNvSpPr>
              <a:spLocks noChangeArrowheads="1"/>
            </p:cNvSpPr>
            <p:nvPr/>
          </p:nvSpPr>
          <p:spPr bwMode="auto">
            <a:xfrm>
              <a:off x="3389" y="2202"/>
              <a:ext cx="732" cy="698"/>
            </a:xfrm>
            <a:prstGeom prst="ellipse">
              <a:avLst/>
            </a:prstGeom>
            <a:solidFill>
              <a:srgbClr val="FFFF99"/>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6" name="Line 21"/>
            <p:cNvSpPr>
              <a:spLocks noChangeShapeType="1"/>
            </p:cNvSpPr>
            <p:nvPr/>
          </p:nvSpPr>
          <p:spPr bwMode="auto">
            <a:xfrm>
              <a:off x="3117" y="2928"/>
              <a:ext cx="1355" cy="0"/>
            </a:xfrm>
            <a:prstGeom prst="line">
              <a:avLst/>
            </a:prstGeom>
            <a:noFill/>
            <a:ln w="76200">
              <a:pattFill prst="dkUpDiag">
                <a:fgClr>
                  <a:srgbClr val="000000"/>
                </a:fgClr>
                <a:bgClr>
                  <a:srgbClr val="FFFFFF"/>
                </a:bgClr>
              </a:patt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17" name="Line 25"/>
            <p:cNvSpPr>
              <a:spLocks noChangeShapeType="1"/>
            </p:cNvSpPr>
            <p:nvPr/>
          </p:nvSpPr>
          <p:spPr bwMode="auto">
            <a:xfrm>
              <a:off x="3724" y="2568"/>
              <a:ext cx="319" cy="0"/>
            </a:xfrm>
            <a:prstGeom prst="line">
              <a:avLst/>
            </a:prstGeom>
            <a:noFill/>
            <a:ln w="38100">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18" name="Text Box 26"/>
            <p:cNvSpPr txBox="1">
              <a:spLocks noChangeArrowheads="1"/>
            </p:cNvSpPr>
            <p:nvPr/>
          </p:nvSpPr>
          <p:spPr bwMode="auto">
            <a:xfrm>
              <a:off x="3660" y="2562"/>
              <a:ext cx="2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G</a:t>
              </a:r>
            </a:p>
          </p:txBody>
        </p:sp>
        <p:sp>
          <p:nvSpPr>
            <p:cNvPr id="19" name="Text Box 27"/>
            <p:cNvSpPr txBox="1">
              <a:spLocks noChangeArrowheads="1"/>
            </p:cNvSpPr>
            <p:nvPr/>
          </p:nvSpPr>
          <p:spPr bwMode="auto">
            <a:xfrm>
              <a:off x="3525" y="2882"/>
              <a:ext cx="21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C</a:t>
              </a:r>
            </a:p>
          </p:txBody>
        </p:sp>
        <p:sp>
          <p:nvSpPr>
            <p:cNvPr id="20" name="Arc 32"/>
            <p:cNvSpPr>
              <a:spLocks/>
            </p:cNvSpPr>
            <p:nvPr/>
          </p:nvSpPr>
          <p:spPr bwMode="auto">
            <a:xfrm rot="-9781360">
              <a:off x="3549" y="2405"/>
              <a:ext cx="210" cy="311"/>
            </a:xfrm>
            <a:custGeom>
              <a:avLst/>
              <a:gdLst>
                <a:gd name="T0" fmla="*/ 0 w 21600"/>
                <a:gd name="T1" fmla="*/ 0 h 42241"/>
                <a:gd name="T2" fmla="*/ 0 w 21600"/>
                <a:gd name="T3" fmla="*/ 0 h 42241"/>
                <a:gd name="T4" fmla="*/ 0 w 21600"/>
                <a:gd name="T5" fmla="*/ 0 h 42241"/>
                <a:gd name="T6" fmla="*/ 0 60000 65536"/>
                <a:gd name="T7" fmla="*/ 0 60000 65536"/>
                <a:gd name="T8" fmla="*/ 0 60000 65536"/>
                <a:gd name="T9" fmla="*/ 0 w 21600"/>
                <a:gd name="T10" fmla="*/ 0 h 42241"/>
                <a:gd name="T11" fmla="*/ 21600 w 21600"/>
                <a:gd name="T12" fmla="*/ 42241 h 42241"/>
              </a:gdLst>
              <a:ahLst/>
              <a:cxnLst>
                <a:cxn ang="T6">
                  <a:pos x="T0" y="T1"/>
                </a:cxn>
                <a:cxn ang="T7">
                  <a:pos x="T2" y="T3"/>
                </a:cxn>
                <a:cxn ang="T8">
                  <a:pos x="T4" y="T5"/>
                </a:cxn>
              </a:cxnLst>
              <a:rect l="T9" t="T10" r="T11" b="T12"/>
              <a:pathLst>
                <a:path w="21600" h="42241" fill="none" extrusionOk="0">
                  <a:moveTo>
                    <a:pt x="-1" y="0"/>
                  </a:moveTo>
                  <a:cubicBezTo>
                    <a:pt x="11929" y="0"/>
                    <a:pt x="21600" y="9670"/>
                    <a:pt x="21600" y="21600"/>
                  </a:cubicBezTo>
                  <a:cubicBezTo>
                    <a:pt x="21600" y="31077"/>
                    <a:pt x="15421" y="39448"/>
                    <a:pt x="6364" y="42241"/>
                  </a:cubicBezTo>
                </a:path>
                <a:path w="21600" h="42241" stroke="0" extrusionOk="0">
                  <a:moveTo>
                    <a:pt x="-1" y="0"/>
                  </a:moveTo>
                  <a:cubicBezTo>
                    <a:pt x="11929" y="0"/>
                    <a:pt x="21600" y="9670"/>
                    <a:pt x="21600" y="21600"/>
                  </a:cubicBezTo>
                  <a:cubicBezTo>
                    <a:pt x="21600" y="31077"/>
                    <a:pt x="15421" y="39448"/>
                    <a:pt x="6364" y="42241"/>
                  </a:cubicBezTo>
                  <a:lnTo>
                    <a:pt x="0" y="21600"/>
                  </a:lnTo>
                  <a:lnTo>
                    <a:pt x="-1" y="0"/>
                  </a:lnTo>
                  <a:close/>
                </a:path>
              </a:pathLst>
            </a:custGeom>
            <a:noFill/>
            <a:ln w="9525">
              <a:solidFill>
                <a:srgbClr val="000000"/>
              </a:solidFill>
              <a:miter lim="800000"/>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21" name="Text Box 33"/>
            <p:cNvSpPr txBox="1">
              <a:spLocks noChangeArrowheads="1"/>
            </p:cNvSpPr>
            <p:nvPr/>
          </p:nvSpPr>
          <p:spPr bwMode="auto">
            <a:xfrm>
              <a:off x="3820" y="2288"/>
              <a:ext cx="31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graphicFrame>
          <p:nvGraphicFramePr>
            <p:cNvPr id="22" name="Object 34"/>
            <p:cNvGraphicFramePr>
              <a:graphicFrameLocks noChangeAspect="1"/>
            </p:cNvGraphicFramePr>
            <p:nvPr/>
          </p:nvGraphicFramePr>
          <p:xfrm>
            <a:off x="3835" y="2383"/>
            <a:ext cx="220" cy="143"/>
          </p:xfrm>
          <a:graphic>
            <a:graphicData uri="http://schemas.openxmlformats.org/presentationml/2006/ole">
              <mc:AlternateContent xmlns:mc="http://schemas.openxmlformats.org/markup-compatibility/2006">
                <mc:Choice xmlns:v="urn:schemas-microsoft-com:vml" Requires="v">
                  <p:oleObj spid="_x0000_s51203" name="Equation" r:id="rId6" imgW="253780" imgH="164957" progId="Equation.3">
                    <p:embed/>
                  </p:oleObj>
                </mc:Choice>
                <mc:Fallback>
                  <p:oleObj name="Equation" r:id="rId6" imgW="253780" imgH="164957" progId="Equation.3">
                    <p:embed/>
                    <p:pic>
                      <p:nvPicPr>
                        <p:cNvPr id="22" name="Object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35" y="2383"/>
                          <a:ext cx="220" cy="1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35"/>
            <p:cNvGraphicFramePr>
              <a:graphicFrameLocks noChangeAspect="1"/>
            </p:cNvGraphicFramePr>
            <p:nvPr/>
          </p:nvGraphicFramePr>
          <p:xfrm>
            <a:off x="3563" y="2246"/>
            <a:ext cx="198" cy="176"/>
          </p:xfrm>
          <a:graphic>
            <a:graphicData uri="http://schemas.openxmlformats.org/presentationml/2006/ole">
              <mc:AlternateContent xmlns:mc="http://schemas.openxmlformats.org/markup-compatibility/2006">
                <mc:Choice xmlns:v="urn:schemas-microsoft-com:vml" Requires="v">
                  <p:oleObj spid="_x0000_s51204" name="Equation" r:id="rId8" imgW="228501" imgH="203112" progId="Equation.3">
                    <p:embed/>
                  </p:oleObj>
                </mc:Choice>
                <mc:Fallback>
                  <p:oleObj name="Equation" r:id="rId8" imgW="228501" imgH="203112" progId="Equation.3">
                    <p:embed/>
                    <p:pic>
                      <p:nvPicPr>
                        <p:cNvPr id="23" name="Object 3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3" y="2246"/>
                          <a:ext cx="198"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6" name="Text Box 37"/>
          <p:cNvSpPr txBox="1">
            <a:spLocks noChangeArrowheads="1"/>
          </p:cNvSpPr>
          <p:nvPr/>
        </p:nvSpPr>
        <p:spPr bwMode="auto">
          <a:xfrm>
            <a:off x="968375" y="5370513"/>
            <a:ext cx="6515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graphicFrame>
        <p:nvGraphicFramePr>
          <p:cNvPr id="37" name="Object 38"/>
          <p:cNvGraphicFramePr>
            <a:graphicFrameLocks noGrp="1" noChangeAspect="1"/>
          </p:cNvGraphicFramePr>
          <p:nvPr>
            <p:ph/>
            <p:extLst/>
          </p:nvPr>
        </p:nvGraphicFramePr>
        <p:xfrm>
          <a:off x="798513" y="4854110"/>
          <a:ext cx="7129974" cy="1235308"/>
        </p:xfrm>
        <a:graphic>
          <a:graphicData uri="http://schemas.openxmlformats.org/presentationml/2006/ole">
            <mc:AlternateContent xmlns:mc="http://schemas.openxmlformats.org/markup-compatibility/2006">
              <mc:Choice xmlns:v="urn:schemas-microsoft-com:vml" Requires="v">
                <p:oleObj spid="_x0000_s51205" name="Equation" r:id="rId10" imgW="3886200" imgH="673100" progId="Equation.3">
                  <p:embed/>
                </p:oleObj>
              </mc:Choice>
              <mc:Fallback>
                <p:oleObj name="Equation" r:id="rId10" imgW="3886200" imgH="673100" progId="Equation.3">
                  <p:embed/>
                  <p:pic>
                    <p:nvPicPr>
                      <p:cNvPr id="37" name="Object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8513" y="4854110"/>
                        <a:ext cx="7129974" cy="1235308"/>
                      </a:xfrm>
                      <a:prstGeom prst="rect">
                        <a:avLst/>
                      </a:prstGeom>
                      <a:noFill/>
                      <a:ln>
                        <a:noFill/>
                      </a:ln>
                      <a:effectLst/>
                      <a:extLst/>
                    </p:spPr>
                  </p:pic>
                </p:oleObj>
              </mc:Fallback>
            </mc:AlternateContent>
          </a:graphicData>
        </a:graphic>
      </p:graphicFrame>
      <p:sp>
        <p:nvSpPr>
          <p:cNvPr id="38" name="TextBox 37"/>
          <p:cNvSpPr txBox="1"/>
          <p:nvPr/>
        </p:nvSpPr>
        <p:spPr>
          <a:xfrm>
            <a:off x="-190500" y="-391500"/>
            <a:ext cx="7385957" cy="1297993"/>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Constrained plane motion (special case 3: rolling motion)</a:t>
            </a:r>
          </a:p>
        </p:txBody>
      </p:sp>
    </p:spTree>
    <p:extLst>
      <p:ext uri="{BB962C8B-B14F-4D97-AF65-F5344CB8AC3E}">
        <p14:creationId xmlns:p14="http://schemas.microsoft.com/office/powerpoint/2010/main" val="14583596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870492"/>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88</a:t>
            </a:fld>
            <a:endParaRPr lang="en-US" altLang="en-US"/>
          </a:p>
        </p:txBody>
      </p:sp>
      <p:sp>
        <p:nvSpPr>
          <p:cNvPr id="7" name="Text Box 4"/>
          <p:cNvSpPr txBox="1">
            <a:spLocks noChangeArrowheads="1"/>
          </p:cNvSpPr>
          <p:nvPr/>
        </p:nvSpPr>
        <p:spPr bwMode="auto">
          <a:xfrm>
            <a:off x="798513" y="896938"/>
            <a:ext cx="774223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graphicFrame>
        <p:nvGraphicFramePr>
          <p:cNvPr id="9" name="Object 5"/>
          <p:cNvGraphicFramePr>
            <a:graphicFrameLocks noGrp="1" noChangeAspect="1"/>
          </p:cNvGraphicFramePr>
          <p:nvPr>
            <p:ph sz="half" idx="1"/>
          </p:nvPr>
        </p:nvGraphicFramePr>
        <p:xfrm>
          <a:off x="1016000" y="935038"/>
          <a:ext cx="4630738" cy="1066800"/>
        </p:xfrm>
        <a:graphic>
          <a:graphicData uri="http://schemas.openxmlformats.org/presentationml/2006/ole">
            <mc:AlternateContent xmlns:mc="http://schemas.openxmlformats.org/markup-compatibility/2006">
              <mc:Choice xmlns:v="urn:schemas-microsoft-com:vml" Requires="v">
                <p:oleObj spid="_x0000_s52226" name="Equation" r:id="rId4" imgW="3086100" imgH="711200" progId="Equation.3">
                  <p:embed/>
                </p:oleObj>
              </mc:Choice>
              <mc:Fallback>
                <p:oleObj name="Equation" r:id="rId4" imgW="3086100" imgH="711200" progId="Equation.3">
                  <p:embed/>
                  <p:pic>
                    <p:nvPicPr>
                      <p:cNvPr id="9"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000" y="935038"/>
                        <a:ext cx="4630738"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Content Placeholder 9"/>
          <p:cNvGraphicFramePr>
            <a:graphicFrameLocks noGrp="1" noChangeAspect="1"/>
          </p:cNvGraphicFramePr>
          <p:nvPr>
            <p:ph sz="quarter" idx="2"/>
          </p:nvPr>
        </p:nvGraphicFramePr>
        <p:xfrm>
          <a:off x="1038225" y="2392363"/>
          <a:ext cx="4183063" cy="1084262"/>
        </p:xfrm>
        <a:graphic>
          <a:graphicData uri="http://schemas.openxmlformats.org/presentationml/2006/ole">
            <mc:AlternateContent xmlns:mc="http://schemas.openxmlformats.org/markup-compatibility/2006">
              <mc:Choice xmlns:v="urn:schemas-microsoft-com:vml" Requires="v">
                <p:oleObj spid="_x0000_s52227" name="Equation" r:id="rId6" imgW="2743200" imgH="711200" progId="Equation.3">
                  <p:embed/>
                </p:oleObj>
              </mc:Choice>
              <mc:Fallback>
                <p:oleObj name="Equation" r:id="rId6" imgW="2743200" imgH="711200" progId="Equation.3">
                  <p:embed/>
                  <p:pic>
                    <p:nvPicPr>
                      <p:cNvPr id="10" name="Content Placeholder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8225" y="2392363"/>
                        <a:ext cx="4183063" cy="1084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8"/>
          <p:cNvSpPr txBox="1">
            <a:spLocks noChangeArrowheads="1"/>
          </p:cNvSpPr>
          <p:nvPr/>
        </p:nvSpPr>
        <p:spPr bwMode="auto">
          <a:xfrm>
            <a:off x="781050" y="2308225"/>
            <a:ext cx="55213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graphicFrame>
        <p:nvGraphicFramePr>
          <p:cNvPr id="12" name="Object 12"/>
          <p:cNvGraphicFramePr>
            <a:graphicFrameLocks noChangeAspect="1"/>
          </p:cNvGraphicFramePr>
          <p:nvPr/>
        </p:nvGraphicFramePr>
        <p:xfrm>
          <a:off x="1035050" y="3876675"/>
          <a:ext cx="6038850" cy="1385888"/>
        </p:xfrm>
        <a:graphic>
          <a:graphicData uri="http://schemas.openxmlformats.org/presentationml/2006/ole">
            <mc:AlternateContent xmlns:mc="http://schemas.openxmlformats.org/markup-compatibility/2006">
              <mc:Choice xmlns:v="urn:schemas-microsoft-com:vml" Requires="v">
                <p:oleObj spid="_x0000_s52228" name="Equation" r:id="rId8" imgW="3987800" imgH="914400" progId="Equation.3">
                  <p:embed/>
                </p:oleObj>
              </mc:Choice>
              <mc:Fallback>
                <p:oleObj name="Equation" r:id="rId8" imgW="3987800" imgH="914400" progId="Equation.3">
                  <p:embed/>
                  <p:pic>
                    <p:nvPicPr>
                      <p:cNvPr id="12"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5050" y="3876675"/>
                        <a:ext cx="6038850" cy="1385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Box 12"/>
          <p:cNvSpPr txBox="1"/>
          <p:nvPr/>
        </p:nvSpPr>
        <p:spPr>
          <a:xfrm>
            <a:off x="-190500" y="-391500"/>
            <a:ext cx="7385957" cy="1297993"/>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Constrained plane motion (special case 3: rolling motion)</a:t>
            </a:r>
          </a:p>
        </p:txBody>
      </p:sp>
    </p:spTree>
    <p:extLst>
      <p:ext uri="{BB962C8B-B14F-4D97-AF65-F5344CB8AC3E}">
        <p14:creationId xmlns:p14="http://schemas.microsoft.com/office/powerpoint/2010/main" val="7238787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8650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89</a:t>
            </a:fld>
            <a:endParaRPr lang="en-US" altLang="en-US"/>
          </a:p>
        </p:txBody>
      </p:sp>
      <p:sp>
        <p:nvSpPr>
          <p:cNvPr id="34" name="Text Box 37"/>
          <p:cNvSpPr txBox="1">
            <a:spLocks noChangeArrowheads="1"/>
          </p:cNvSpPr>
          <p:nvPr/>
        </p:nvSpPr>
        <p:spPr bwMode="auto">
          <a:xfrm>
            <a:off x="968375" y="5370513"/>
            <a:ext cx="6515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800"/>
          </a:p>
        </p:txBody>
      </p:sp>
      <p:graphicFrame>
        <p:nvGraphicFramePr>
          <p:cNvPr id="36" name="Object 4"/>
          <p:cNvGraphicFramePr>
            <a:graphicFrameLocks noGrp="1" noChangeAspect="1"/>
          </p:cNvGraphicFramePr>
          <p:nvPr>
            <p:ph sz="quarter" idx="1"/>
            <p:extLst/>
          </p:nvPr>
        </p:nvGraphicFramePr>
        <p:xfrm>
          <a:off x="688975" y="933450"/>
          <a:ext cx="6303963" cy="2381250"/>
        </p:xfrm>
        <a:graphic>
          <a:graphicData uri="http://schemas.openxmlformats.org/presentationml/2006/ole">
            <mc:AlternateContent xmlns:mc="http://schemas.openxmlformats.org/markup-compatibility/2006">
              <mc:Choice xmlns:v="urn:schemas-microsoft-com:vml" Requires="v">
                <p:oleObj spid="_x0000_s53250" name="公式" r:id="rId4" imgW="6489360" imgH="2450880" progId="Equation.3">
                  <p:embed/>
                </p:oleObj>
              </mc:Choice>
              <mc:Fallback>
                <p:oleObj name="公式" r:id="rId4" imgW="6489360" imgH="2450880" progId="Equation.3">
                  <p:embed/>
                  <p:pic>
                    <p:nvPicPr>
                      <p:cNvPr id="36" name="Object 4"/>
                      <p:cNvPicPr>
                        <a:picLocks noChangeAspect="1" noChangeArrowheads="1"/>
                      </p:cNvPicPr>
                      <p:nvPr/>
                    </p:nvPicPr>
                    <p:blipFill>
                      <a:blip r:embed="rId5"/>
                      <a:srcRect/>
                      <a:stretch>
                        <a:fillRect/>
                      </a:stretch>
                    </p:blipFill>
                    <p:spPr bwMode="auto">
                      <a:xfrm>
                        <a:off x="688975" y="933450"/>
                        <a:ext cx="6303963" cy="2381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 name="Object 54"/>
          <p:cNvGraphicFramePr>
            <a:graphicFrameLocks noChangeAspect="1"/>
          </p:cNvGraphicFramePr>
          <p:nvPr>
            <p:extLst/>
          </p:nvPr>
        </p:nvGraphicFramePr>
        <p:xfrm>
          <a:off x="839816" y="5092796"/>
          <a:ext cx="5762569" cy="1292100"/>
        </p:xfrm>
        <a:graphic>
          <a:graphicData uri="http://schemas.openxmlformats.org/presentationml/2006/ole">
            <mc:AlternateContent xmlns:mc="http://schemas.openxmlformats.org/markup-compatibility/2006">
              <mc:Choice xmlns:v="urn:schemas-microsoft-com:vml" Requires="v">
                <p:oleObj spid="_x0000_s53251" name="公式" r:id="rId6" imgW="5168880" imgH="1358640" progId="Equation.3">
                  <p:embed/>
                </p:oleObj>
              </mc:Choice>
              <mc:Fallback>
                <p:oleObj name="公式" r:id="rId6" imgW="5168880" imgH="1358640" progId="Equation.3">
                  <p:embed/>
                  <p:pic>
                    <p:nvPicPr>
                      <p:cNvPr id="37" name="Object 54"/>
                      <p:cNvPicPr>
                        <a:picLocks noChangeAspect="1" noChangeArrowheads="1"/>
                      </p:cNvPicPr>
                      <p:nvPr/>
                    </p:nvPicPr>
                    <p:blipFill>
                      <a:blip r:embed="rId7"/>
                      <a:srcRect/>
                      <a:stretch>
                        <a:fillRect/>
                      </a:stretch>
                    </p:blipFill>
                    <p:spPr bwMode="auto">
                      <a:xfrm>
                        <a:off x="839816" y="5092796"/>
                        <a:ext cx="5762569" cy="1292100"/>
                      </a:xfrm>
                      <a:prstGeom prst="rect">
                        <a:avLst/>
                      </a:prstGeom>
                      <a:noFill/>
                      <a:ln>
                        <a:noFill/>
                      </a:ln>
                      <a:effectLst/>
                      <a:extLst/>
                    </p:spPr>
                  </p:pic>
                </p:oleObj>
              </mc:Fallback>
            </mc:AlternateContent>
          </a:graphicData>
        </a:graphic>
      </p:graphicFrame>
      <p:sp>
        <p:nvSpPr>
          <p:cNvPr id="38" name="Arc 58"/>
          <p:cNvSpPr>
            <a:spLocks/>
          </p:cNvSpPr>
          <p:nvPr/>
        </p:nvSpPr>
        <p:spPr bwMode="auto">
          <a:xfrm>
            <a:off x="2924400" y="1591587"/>
            <a:ext cx="161925" cy="277813"/>
          </a:xfrm>
          <a:custGeom>
            <a:avLst/>
            <a:gdLst>
              <a:gd name="T0" fmla="*/ 2147483647 w 27319"/>
              <a:gd name="T1" fmla="*/ 0 h 43200"/>
              <a:gd name="T2" fmla="*/ 0 w 27319"/>
              <a:gd name="T3" fmla="*/ 2147483647 h 43200"/>
              <a:gd name="T4" fmla="*/ 2147483647 w 27319"/>
              <a:gd name="T5" fmla="*/ 2147483647 h 43200"/>
              <a:gd name="T6" fmla="*/ 0 60000 65536"/>
              <a:gd name="T7" fmla="*/ 0 60000 65536"/>
              <a:gd name="T8" fmla="*/ 0 60000 65536"/>
              <a:gd name="T9" fmla="*/ 0 w 27319"/>
              <a:gd name="T10" fmla="*/ 0 h 43200"/>
              <a:gd name="T11" fmla="*/ 27319 w 27319"/>
              <a:gd name="T12" fmla="*/ 43200 h 43200"/>
            </a:gdLst>
            <a:ahLst/>
            <a:cxnLst>
              <a:cxn ang="T6">
                <a:pos x="T0" y="T1"/>
              </a:cxn>
              <a:cxn ang="T7">
                <a:pos x="T2" y="T3"/>
              </a:cxn>
              <a:cxn ang="T8">
                <a:pos x="T4" y="T5"/>
              </a:cxn>
            </a:cxnLst>
            <a:rect l="T9" t="T10" r="T11" b="T12"/>
            <a:pathLst>
              <a:path w="27319" h="43200" fill="none" extrusionOk="0">
                <a:moveTo>
                  <a:pt x="5718" y="0"/>
                </a:moveTo>
                <a:cubicBezTo>
                  <a:pt x="17648" y="0"/>
                  <a:pt x="27319" y="9670"/>
                  <a:pt x="27319" y="21600"/>
                </a:cubicBezTo>
                <a:cubicBezTo>
                  <a:pt x="27319" y="33529"/>
                  <a:pt x="17648" y="43200"/>
                  <a:pt x="5719" y="43200"/>
                </a:cubicBezTo>
                <a:cubicBezTo>
                  <a:pt x="3786" y="43200"/>
                  <a:pt x="1863" y="42940"/>
                  <a:pt x="-1" y="42429"/>
                </a:cubicBezTo>
              </a:path>
              <a:path w="27319" h="43200" stroke="0" extrusionOk="0">
                <a:moveTo>
                  <a:pt x="5718" y="0"/>
                </a:moveTo>
                <a:cubicBezTo>
                  <a:pt x="17648" y="0"/>
                  <a:pt x="27319" y="9670"/>
                  <a:pt x="27319" y="21600"/>
                </a:cubicBezTo>
                <a:cubicBezTo>
                  <a:pt x="27319" y="33529"/>
                  <a:pt x="17648" y="43200"/>
                  <a:pt x="5719" y="43200"/>
                </a:cubicBezTo>
                <a:cubicBezTo>
                  <a:pt x="3786" y="43200"/>
                  <a:pt x="1863" y="42940"/>
                  <a:pt x="-1" y="42429"/>
                </a:cubicBezTo>
                <a:lnTo>
                  <a:pt x="5719" y="21600"/>
                </a:lnTo>
                <a:lnTo>
                  <a:pt x="5718" y="0"/>
                </a:lnTo>
                <a:close/>
              </a:path>
            </a:pathLst>
          </a:custGeom>
          <a:noFill/>
          <a:ln w="9525">
            <a:solidFill>
              <a:srgbClr val="00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39" name="Line 59"/>
          <p:cNvSpPr>
            <a:spLocks noChangeShapeType="1"/>
          </p:cNvSpPr>
          <p:nvPr/>
        </p:nvSpPr>
        <p:spPr bwMode="auto">
          <a:xfrm flipH="1">
            <a:off x="4584147" y="2709107"/>
            <a:ext cx="154109" cy="3016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sp>
        <p:nvSpPr>
          <p:cNvPr id="40" name="Line 60"/>
          <p:cNvSpPr>
            <a:spLocks noChangeShapeType="1"/>
          </p:cNvSpPr>
          <p:nvPr/>
        </p:nvSpPr>
        <p:spPr bwMode="auto">
          <a:xfrm flipH="1" flipV="1">
            <a:off x="5670154" y="2707433"/>
            <a:ext cx="273446" cy="2191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SG"/>
          </a:p>
        </p:txBody>
      </p:sp>
      <p:grpSp>
        <p:nvGrpSpPr>
          <p:cNvPr id="41" name="Group 62"/>
          <p:cNvGrpSpPr>
            <a:grpSpLocks/>
          </p:cNvGrpSpPr>
          <p:nvPr/>
        </p:nvGrpSpPr>
        <p:grpSpPr bwMode="auto">
          <a:xfrm>
            <a:off x="1674813" y="2994025"/>
            <a:ext cx="5210175" cy="2076450"/>
            <a:chOff x="1055" y="1772"/>
            <a:chExt cx="3282" cy="1308"/>
          </a:xfrm>
        </p:grpSpPr>
        <p:graphicFrame>
          <p:nvGraphicFramePr>
            <p:cNvPr id="42" name="Object 27"/>
            <p:cNvGraphicFramePr>
              <a:graphicFrameLocks noChangeAspect="1"/>
            </p:cNvGraphicFramePr>
            <p:nvPr/>
          </p:nvGraphicFramePr>
          <p:xfrm>
            <a:off x="1967" y="2837"/>
            <a:ext cx="568" cy="204"/>
          </p:xfrm>
          <a:graphic>
            <a:graphicData uri="http://schemas.openxmlformats.org/presentationml/2006/ole">
              <mc:AlternateContent xmlns:mc="http://schemas.openxmlformats.org/markup-compatibility/2006">
                <mc:Choice xmlns:v="urn:schemas-microsoft-com:vml" Requires="v">
                  <p:oleObj spid="_x0000_s53252" name="Equation" r:id="rId8" imgW="634725" imgH="228501" progId="Equation.3">
                    <p:embed/>
                  </p:oleObj>
                </mc:Choice>
                <mc:Fallback>
                  <p:oleObj name="Equation" r:id="rId8" imgW="634725" imgH="228501" progId="Equation.3">
                    <p:embed/>
                    <p:pic>
                      <p:nvPicPr>
                        <p:cNvPr id="42" name="Object 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67" y="2837"/>
                          <a:ext cx="568"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Oval 6"/>
            <p:cNvSpPr>
              <a:spLocks noChangeArrowheads="1"/>
            </p:cNvSpPr>
            <p:nvPr/>
          </p:nvSpPr>
          <p:spPr bwMode="auto">
            <a:xfrm>
              <a:off x="1359" y="1776"/>
              <a:ext cx="1029" cy="987"/>
            </a:xfrm>
            <a:prstGeom prst="ellipse">
              <a:avLst/>
            </a:prstGeom>
            <a:solidFill>
              <a:srgbClr val="FFFF99"/>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44" name="Oval 9"/>
            <p:cNvSpPr>
              <a:spLocks noChangeArrowheads="1"/>
            </p:cNvSpPr>
            <p:nvPr/>
          </p:nvSpPr>
          <p:spPr bwMode="auto">
            <a:xfrm>
              <a:off x="2939" y="1772"/>
              <a:ext cx="1030" cy="987"/>
            </a:xfrm>
            <a:prstGeom prst="ellipse">
              <a:avLst/>
            </a:prstGeom>
            <a:solidFill>
              <a:srgbClr val="FFFF99"/>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45" name="AutoShape 16"/>
            <p:cNvSpPr>
              <a:spLocks noChangeArrowheads="1"/>
            </p:cNvSpPr>
            <p:nvPr/>
          </p:nvSpPr>
          <p:spPr bwMode="auto">
            <a:xfrm rot="-3715309">
              <a:off x="1525" y="1900"/>
              <a:ext cx="733" cy="72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699 h 21600"/>
              </a:gdLst>
              <a:ahLst/>
              <a:cxnLst>
                <a:cxn ang="T8">
                  <a:pos x="T0" y="T1"/>
                </a:cxn>
                <a:cxn ang="T9">
                  <a:pos x="T2" y="T3"/>
                </a:cxn>
                <a:cxn ang="T10">
                  <a:pos x="T4" y="T5"/>
                </a:cxn>
                <a:cxn ang="T11">
                  <a:pos x="T6" y="T7"/>
                </a:cxn>
              </a:cxnLst>
              <a:rect l="T12" t="T13" r="T14" b="T15"/>
              <a:pathLst>
                <a:path w="21600" h="21600">
                  <a:moveTo>
                    <a:pt x="10691" y="10800"/>
                  </a:moveTo>
                  <a:cubicBezTo>
                    <a:pt x="10691" y="10739"/>
                    <a:pt x="10739" y="10691"/>
                    <a:pt x="10800" y="10691"/>
                  </a:cubicBezTo>
                  <a:cubicBezTo>
                    <a:pt x="10860" y="10690"/>
                    <a:pt x="10908" y="10739"/>
                    <a:pt x="10909" y="10799"/>
                  </a:cubicBezTo>
                  <a:lnTo>
                    <a:pt x="21600" y="10800"/>
                  </a:lnTo>
                  <a:cubicBezTo>
                    <a:pt x="21600" y="4835"/>
                    <a:pt x="16764" y="0"/>
                    <a:pt x="10800" y="0"/>
                  </a:cubicBezTo>
                  <a:cubicBezTo>
                    <a:pt x="4835" y="0"/>
                    <a:pt x="0" y="4835"/>
                    <a:pt x="0" y="10800"/>
                  </a:cubicBezTo>
                  <a:lnTo>
                    <a:pt x="10691" y="10800"/>
                  </a:lnTo>
                  <a:close/>
                </a:path>
              </a:pathLst>
            </a:custGeom>
            <a:solidFill>
              <a:schemeClr val="bg1"/>
            </a:solidFill>
            <a:ln w="9525">
              <a:solidFill>
                <a:srgbClr val="000000"/>
              </a:solidFill>
              <a:miter lim="800000"/>
              <a:headEnd/>
              <a:tailEnd type="none" w="med" len="lg"/>
            </a:ln>
          </p:spPr>
          <p:txBody>
            <a:bodyPr wrap="none" anchor="ctr"/>
            <a:lstStyle/>
            <a:p>
              <a:endParaRPr lang="en-SG"/>
            </a:p>
          </p:txBody>
        </p:sp>
        <p:sp>
          <p:nvSpPr>
            <p:cNvPr id="46" name="Oval 8"/>
            <p:cNvSpPr>
              <a:spLocks noChangeArrowheads="1"/>
            </p:cNvSpPr>
            <p:nvPr/>
          </p:nvSpPr>
          <p:spPr bwMode="auto">
            <a:xfrm>
              <a:off x="1851" y="2247"/>
              <a:ext cx="56" cy="56"/>
            </a:xfrm>
            <a:prstGeom prst="ellipse">
              <a:avLst/>
            </a:prstGeom>
            <a:solidFill>
              <a:schemeClr val="tx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47" name="AutoShape 17"/>
            <p:cNvSpPr>
              <a:spLocks noChangeArrowheads="1"/>
            </p:cNvSpPr>
            <p:nvPr/>
          </p:nvSpPr>
          <p:spPr bwMode="auto">
            <a:xfrm rot="-3603463">
              <a:off x="3084" y="1866"/>
              <a:ext cx="748" cy="81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20 h 21600"/>
              </a:gdLst>
              <a:ahLst/>
              <a:cxnLst>
                <a:cxn ang="T8">
                  <a:pos x="T0" y="T1"/>
                </a:cxn>
                <a:cxn ang="T9">
                  <a:pos x="T2" y="T3"/>
                </a:cxn>
                <a:cxn ang="T10">
                  <a:pos x="T4" y="T5"/>
                </a:cxn>
                <a:cxn ang="T11">
                  <a:pos x="T6" y="T7"/>
                </a:cxn>
              </a:cxnLst>
              <a:rect l="T12" t="T13" r="T14" b="T15"/>
              <a:pathLst>
                <a:path w="21600" h="21600">
                  <a:moveTo>
                    <a:pt x="10691" y="10800"/>
                  </a:moveTo>
                  <a:cubicBezTo>
                    <a:pt x="10691" y="10739"/>
                    <a:pt x="10739" y="10691"/>
                    <a:pt x="10800" y="10691"/>
                  </a:cubicBezTo>
                  <a:cubicBezTo>
                    <a:pt x="10860" y="10690"/>
                    <a:pt x="10908" y="10739"/>
                    <a:pt x="10909" y="10799"/>
                  </a:cubicBezTo>
                  <a:lnTo>
                    <a:pt x="21600" y="10800"/>
                  </a:lnTo>
                  <a:cubicBezTo>
                    <a:pt x="21600" y="4835"/>
                    <a:pt x="16764" y="0"/>
                    <a:pt x="10800" y="0"/>
                  </a:cubicBezTo>
                  <a:cubicBezTo>
                    <a:pt x="4835" y="0"/>
                    <a:pt x="0" y="4835"/>
                    <a:pt x="0" y="10800"/>
                  </a:cubicBezTo>
                  <a:lnTo>
                    <a:pt x="10691" y="10800"/>
                  </a:lnTo>
                  <a:close/>
                </a:path>
              </a:pathLst>
            </a:custGeom>
            <a:solidFill>
              <a:schemeClr val="bg1"/>
            </a:solidFill>
            <a:ln w="9525">
              <a:solidFill>
                <a:srgbClr val="000000"/>
              </a:solidFill>
              <a:miter lim="800000"/>
              <a:headEnd/>
              <a:tailEnd type="none" w="med" len="lg"/>
            </a:ln>
          </p:spPr>
          <p:txBody>
            <a:bodyPr wrap="none" anchor="ctr"/>
            <a:lstStyle/>
            <a:p>
              <a:endParaRPr lang="en-SG"/>
            </a:p>
          </p:txBody>
        </p:sp>
        <p:sp>
          <p:nvSpPr>
            <p:cNvPr id="48" name="Oval 11"/>
            <p:cNvSpPr>
              <a:spLocks noChangeArrowheads="1"/>
            </p:cNvSpPr>
            <p:nvPr/>
          </p:nvSpPr>
          <p:spPr bwMode="auto">
            <a:xfrm>
              <a:off x="3434" y="2259"/>
              <a:ext cx="56" cy="56"/>
            </a:xfrm>
            <a:prstGeom prst="ellipse">
              <a:avLst/>
            </a:prstGeom>
            <a:solidFill>
              <a:schemeClr val="tx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49" name="Line 18"/>
            <p:cNvSpPr>
              <a:spLocks noChangeShapeType="1"/>
            </p:cNvSpPr>
            <p:nvPr/>
          </p:nvSpPr>
          <p:spPr bwMode="auto">
            <a:xfrm>
              <a:off x="1070" y="2053"/>
              <a:ext cx="339" cy="0"/>
            </a:xfrm>
            <a:prstGeom prst="line">
              <a:avLst/>
            </a:prstGeom>
            <a:noFill/>
            <a:ln w="28575">
              <a:solidFill>
                <a:srgbClr val="00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en-SG"/>
            </a:p>
          </p:txBody>
        </p:sp>
        <p:sp>
          <p:nvSpPr>
            <p:cNvPr id="50" name="Text Box 19"/>
            <p:cNvSpPr txBox="1">
              <a:spLocks noChangeArrowheads="1"/>
            </p:cNvSpPr>
            <p:nvPr/>
          </p:nvSpPr>
          <p:spPr bwMode="auto">
            <a:xfrm>
              <a:off x="1055" y="1843"/>
              <a:ext cx="21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b="1" i="1"/>
                <a:t>P</a:t>
              </a:r>
            </a:p>
          </p:txBody>
        </p:sp>
        <p:sp>
          <p:nvSpPr>
            <p:cNvPr id="51" name="Rectangle 21"/>
            <p:cNvSpPr>
              <a:spLocks noChangeArrowheads="1"/>
            </p:cNvSpPr>
            <p:nvPr/>
          </p:nvSpPr>
          <p:spPr bwMode="auto">
            <a:xfrm>
              <a:off x="1380" y="2768"/>
              <a:ext cx="1013" cy="27"/>
            </a:xfrm>
            <a:prstGeom prst="rect">
              <a:avLst/>
            </a:prstGeom>
            <a:solidFill>
              <a:srgbClr val="993300"/>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52" name="Rectangle 22"/>
            <p:cNvSpPr>
              <a:spLocks noChangeArrowheads="1"/>
            </p:cNvSpPr>
            <p:nvPr/>
          </p:nvSpPr>
          <p:spPr bwMode="auto">
            <a:xfrm>
              <a:off x="2948" y="2763"/>
              <a:ext cx="1013" cy="26"/>
            </a:xfrm>
            <a:prstGeom prst="rect">
              <a:avLst/>
            </a:prstGeom>
            <a:solidFill>
              <a:srgbClr val="993300"/>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53" name="Line 23"/>
            <p:cNvSpPr>
              <a:spLocks noChangeShapeType="1"/>
            </p:cNvSpPr>
            <p:nvPr/>
          </p:nvSpPr>
          <p:spPr bwMode="auto">
            <a:xfrm>
              <a:off x="1884" y="2780"/>
              <a:ext cx="5" cy="300"/>
            </a:xfrm>
            <a:prstGeom prst="line">
              <a:avLst/>
            </a:prstGeom>
            <a:noFill/>
            <a:ln w="31750">
              <a:solidFill>
                <a:srgbClr val="000000"/>
              </a:solidFill>
              <a:miter lim="800000"/>
              <a:headEnd type="stealth" w="med" len="me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54" name="Line 24"/>
            <p:cNvSpPr>
              <a:spLocks noChangeShapeType="1"/>
            </p:cNvSpPr>
            <p:nvPr/>
          </p:nvSpPr>
          <p:spPr bwMode="auto">
            <a:xfrm>
              <a:off x="1916" y="2822"/>
              <a:ext cx="342" cy="0"/>
            </a:xfrm>
            <a:prstGeom prst="line">
              <a:avLst/>
            </a:prstGeom>
            <a:noFill/>
            <a:ln w="31750">
              <a:solidFill>
                <a:srgbClr val="000000"/>
              </a:solidFill>
              <a:miter lim="800000"/>
              <a:headEnd type="stealth" w="med" len="me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55" name="Text Box 25"/>
            <p:cNvSpPr txBox="1">
              <a:spLocks noChangeArrowheads="1"/>
            </p:cNvSpPr>
            <p:nvPr/>
          </p:nvSpPr>
          <p:spPr bwMode="auto">
            <a:xfrm>
              <a:off x="1669" y="2832"/>
              <a:ext cx="26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b="1" i="1"/>
                <a:t>N</a:t>
              </a:r>
            </a:p>
          </p:txBody>
        </p:sp>
        <p:sp>
          <p:nvSpPr>
            <p:cNvPr id="56" name="Text Box 26"/>
            <p:cNvSpPr txBox="1">
              <a:spLocks noChangeArrowheads="1"/>
            </p:cNvSpPr>
            <p:nvPr/>
          </p:nvSpPr>
          <p:spPr bwMode="auto">
            <a:xfrm>
              <a:off x="2077" y="2858"/>
              <a:ext cx="267"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endParaRPr lang="en-US" altLang="en-US" sz="1200" b="1"/>
            </a:p>
          </p:txBody>
        </p:sp>
        <p:sp>
          <p:nvSpPr>
            <p:cNvPr id="57" name="Text Box 30"/>
            <p:cNvSpPr txBox="1">
              <a:spLocks noChangeArrowheads="1"/>
            </p:cNvSpPr>
            <p:nvPr/>
          </p:nvSpPr>
          <p:spPr bwMode="auto">
            <a:xfrm>
              <a:off x="2581" y="2170"/>
              <a:ext cx="22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800"/>
                <a:t>=</a:t>
              </a:r>
            </a:p>
          </p:txBody>
        </p:sp>
        <p:sp>
          <p:nvSpPr>
            <p:cNvPr id="58" name="Line 31"/>
            <p:cNvSpPr>
              <a:spLocks noChangeShapeType="1"/>
            </p:cNvSpPr>
            <p:nvPr/>
          </p:nvSpPr>
          <p:spPr bwMode="auto">
            <a:xfrm>
              <a:off x="2084" y="2167"/>
              <a:ext cx="5" cy="234"/>
            </a:xfrm>
            <a:prstGeom prst="line">
              <a:avLst/>
            </a:prstGeom>
            <a:noFill/>
            <a:ln w="31750">
              <a:solidFill>
                <a:srgbClr val="00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en-SG"/>
            </a:p>
          </p:txBody>
        </p:sp>
        <p:sp>
          <p:nvSpPr>
            <p:cNvPr id="59" name="Text Box 32"/>
            <p:cNvSpPr txBox="1">
              <a:spLocks noChangeArrowheads="1"/>
            </p:cNvSpPr>
            <p:nvPr/>
          </p:nvSpPr>
          <p:spPr bwMode="auto">
            <a:xfrm>
              <a:off x="2063" y="2100"/>
              <a:ext cx="21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b="1" i="1"/>
                <a:t>W</a:t>
              </a:r>
            </a:p>
          </p:txBody>
        </p:sp>
        <p:sp>
          <p:nvSpPr>
            <p:cNvPr id="60" name="Text Box 33"/>
            <p:cNvSpPr txBox="1">
              <a:spLocks noChangeArrowheads="1"/>
            </p:cNvSpPr>
            <p:nvPr/>
          </p:nvSpPr>
          <p:spPr bwMode="auto">
            <a:xfrm>
              <a:off x="2069" y="2319"/>
              <a:ext cx="23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400" b="1"/>
                <a:t>G</a:t>
              </a:r>
            </a:p>
          </p:txBody>
        </p:sp>
        <p:sp>
          <p:nvSpPr>
            <p:cNvPr id="61" name="Text Box 34"/>
            <p:cNvSpPr txBox="1">
              <a:spLocks noChangeArrowheads="1"/>
            </p:cNvSpPr>
            <p:nvPr/>
          </p:nvSpPr>
          <p:spPr bwMode="auto">
            <a:xfrm>
              <a:off x="3321" y="2135"/>
              <a:ext cx="15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200"/>
                <a:t>0</a:t>
              </a:r>
            </a:p>
          </p:txBody>
        </p:sp>
        <p:sp>
          <p:nvSpPr>
            <p:cNvPr id="62" name="Line 35"/>
            <p:cNvSpPr>
              <a:spLocks noChangeShapeType="1"/>
            </p:cNvSpPr>
            <p:nvPr/>
          </p:nvSpPr>
          <p:spPr bwMode="auto">
            <a:xfrm>
              <a:off x="3203" y="2292"/>
              <a:ext cx="227" cy="0"/>
            </a:xfrm>
            <a:prstGeom prst="line">
              <a:avLst/>
            </a:prstGeom>
            <a:noFill/>
            <a:ln w="28575">
              <a:solidFill>
                <a:srgbClr val="00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en-SG"/>
            </a:p>
          </p:txBody>
        </p:sp>
        <p:sp>
          <p:nvSpPr>
            <p:cNvPr id="63" name="Arc 41"/>
            <p:cNvSpPr>
              <a:spLocks/>
            </p:cNvSpPr>
            <p:nvPr/>
          </p:nvSpPr>
          <p:spPr bwMode="auto">
            <a:xfrm>
              <a:off x="3301" y="2109"/>
              <a:ext cx="292" cy="297"/>
            </a:xfrm>
            <a:custGeom>
              <a:avLst/>
              <a:gdLst>
                <a:gd name="T0" fmla="*/ 0 w 33590"/>
                <a:gd name="T1" fmla="*/ 0 h 21600"/>
                <a:gd name="T2" fmla="*/ 0 w 33590"/>
                <a:gd name="T3" fmla="*/ 0 h 21600"/>
                <a:gd name="T4" fmla="*/ 0 w 33590"/>
                <a:gd name="T5" fmla="*/ 0 h 21600"/>
                <a:gd name="T6" fmla="*/ 0 60000 65536"/>
                <a:gd name="T7" fmla="*/ 0 60000 65536"/>
                <a:gd name="T8" fmla="*/ 0 60000 65536"/>
                <a:gd name="T9" fmla="*/ 0 w 33590"/>
                <a:gd name="T10" fmla="*/ 0 h 21600"/>
                <a:gd name="T11" fmla="*/ 33590 w 33590"/>
                <a:gd name="T12" fmla="*/ 21600 h 21600"/>
              </a:gdLst>
              <a:ahLst/>
              <a:cxnLst>
                <a:cxn ang="T6">
                  <a:pos x="T0" y="T1"/>
                </a:cxn>
                <a:cxn ang="T7">
                  <a:pos x="T2" y="T3"/>
                </a:cxn>
                <a:cxn ang="T8">
                  <a:pos x="T4" y="T5"/>
                </a:cxn>
              </a:cxnLst>
              <a:rect l="T9" t="T10" r="T11" b="T12"/>
              <a:pathLst>
                <a:path w="33590" h="21600" fill="none" extrusionOk="0">
                  <a:moveTo>
                    <a:pt x="0" y="5171"/>
                  </a:moveTo>
                  <a:cubicBezTo>
                    <a:pt x="3910" y="1833"/>
                    <a:pt x="8882" y="-1"/>
                    <a:pt x="14024" y="0"/>
                  </a:cubicBezTo>
                  <a:cubicBezTo>
                    <a:pt x="22409" y="0"/>
                    <a:pt x="30037" y="4853"/>
                    <a:pt x="33589" y="12449"/>
                  </a:cubicBezTo>
                </a:path>
                <a:path w="33590" h="21600" stroke="0" extrusionOk="0">
                  <a:moveTo>
                    <a:pt x="0" y="5171"/>
                  </a:moveTo>
                  <a:cubicBezTo>
                    <a:pt x="3910" y="1833"/>
                    <a:pt x="8882" y="-1"/>
                    <a:pt x="14024" y="0"/>
                  </a:cubicBezTo>
                  <a:cubicBezTo>
                    <a:pt x="22409" y="0"/>
                    <a:pt x="30037" y="4853"/>
                    <a:pt x="33589" y="12449"/>
                  </a:cubicBezTo>
                  <a:lnTo>
                    <a:pt x="14024" y="21600"/>
                  </a:lnTo>
                  <a:lnTo>
                    <a:pt x="0" y="5171"/>
                  </a:lnTo>
                  <a:close/>
                </a:path>
              </a:pathLst>
            </a:custGeom>
            <a:noFill/>
            <a:ln w="19050">
              <a:solidFill>
                <a:srgbClr val="000000"/>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aphicFrame>
          <p:nvGraphicFramePr>
            <p:cNvPr id="64" name="Object 42"/>
            <p:cNvGraphicFramePr>
              <a:graphicFrameLocks noChangeAspect="1"/>
            </p:cNvGraphicFramePr>
            <p:nvPr/>
          </p:nvGraphicFramePr>
          <p:xfrm>
            <a:off x="3367" y="1924"/>
            <a:ext cx="204" cy="182"/>
          </p:xfrm>
          <a:graphic>
            <a:graphicData uri="http://schemas.openxmlformats.org/presentationml/2006/ole">
              <mc:AlternateContent xmlns:mc="http://schemas.openxmlformats.org/markup-compatibility/2006">
                <mc:Choice xmlns:v="urn:schemas-microsoft-com:vml" Requires="v">
                  <p:oleObj spid="_x0000_s53253" name="Equation" r:id="rId10" imgW="228501" imgH="203112" progId="Equation.3">
                    <p:embed/>
                  </p:oleObj>
                </mc:Choice>
                <mc:Fallback>
                  <p:oleObj name="Equation" r:id="rId10" imgW="228501" imgH="203112" progId="Equation.3">
                    <p:embed/>
                    <p:pic>
                      <p:nvPicPr>
                        <p:cNvPr id="64" name="Object 4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67" y="1924"/>
                          <a:ext cx="204" cy="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 name="Object 36"/>
            <p:cNvGraphicFramePr>
              <a:graphicFrameLocks noChangeAspect="1"/>
            </p:cNvGraphicFramePr>
            <p:nvPr/>
          </p:nvGraphicFramePr>
          <p:xfrm>
            <a:off x="3169" y="2276"/>
            <a:ext cx="160" cy="222"/>
          </p:xfrm>
          <a:graphic>
            <a:graphicData uri="http://schemas.openxmlformats.org/presentationml/2006/ole">
              <mc:AlternateContent xmlns:mc="http://schemas.openxmlformats.org/markup-compatibility/2006">
                <mc:Choice xmlns:v="urn:schemas-microsoft-com:vml" Requires="v">
                  <p:oleObj spid="_x0000_s53254" name="Equation" r:id="rId12" imgW="165028" imgH="228501" progId="Equation.3">
                    <p:embed/>
                  </p:oleObj>
                </mc:Choice>
                <mc:Fallback>
                  <p:oleObj name="Equation" r:id="rId12" imgW="165028" imgH="228501" progId="Equation.3">
                    <p:embed/>
                    <p:pic>
                      <p:nvPicPr>
                        <p:cNvPr id="65" name="Object 3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69" y="2276"/>
                          <a:ext cx="160"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6" name="Oval 45"/>
            <p:cNvSpPr>
              <a:spLocks noChangeArrowheads="1"/>
            </p:cNvSpPr>
            <p:nvPr/>
          </p:nvSpPr>
          <p:spPr bwMode="auto">
            <a:xfrm>
              <a:off x="3610" y="2392"/>
              <a:ext cx="44" cy="44"/>
            </a:xfrm>
            <a:prstGeom prst="ellipse">
              <a:avLst/>
            </a:prstGeom>
            <a:solidFill>
              <a:schemeClr val="tx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67" name="Line 46"/>
            <p:cNvSpPr>
              <a:spLocks noChangeShapeType="1"/>
            </p:cNvSpPr>
            <p:nvPr/>
          </p:nvSpPr>
          <p:spPr bwMode="auto">
            <a:xfrm flipH="1" flipV="1">
              <a:off x="3510" y="2331"/>
              <a:ext cx="126" cy="77"/>
            </a:xfrm>
            <a:prstGeom prst="line">
              <a:avLst/>
            </a:prstGeom>
            <a:noFill/>
            <a:ln w="15875">
              <a:solidFill>
                <a:srgbClr val="00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en-SG"/>
            </a:p>
          </p:txBody>
        </p:sp>
        <p:sp>
          <p:nvSpPr>
            <p:cNvPr id="68" name="Line 47"/>
            <p:cNvSpPr>
              <a:spLocks noChangeShapeType="1"/>
            </p:cNvSpPr>
            <p:nvPr/>
          </p:nvSpPr>
          <p:spPr bwMode="auto">
            <a:xfrm flipV="1">
              <a:off x="3651" y="2420"/>
              <a:ext cx="240" cy="0"/>
            </a:xfrm>
            <a:prstGeom prst="line">
              <a:avLst/>
            </a:prstGeom>
            <a:noFill/>
            <a:ln w="28575">
              <a:solidFill>
                <a:srgbClr val="00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en-SG"/>
            </a:p>
          </p:txBody>
        </p:sp>
        <p:sp>
          <p:nvSpPr>
            <p:cNvPr id="69" name="Line 48"/>
            <p:cNvSpPr>
              <a:spLocks noChangeShapeType="1"/>
            </p:cNvSpPr>
            <p:nvPr/>
          </p:nvSpPr>
          <p:spPr bwMode="auto">
            <a:xfrm flipH="1">
              <a:off x="3562" y="2402"/>
              <a:ext cx="80" cy="211"/>
            </a:xfrm>
            <a:prstGeom prst="line">
              <a:avLst/>
            </a:prstGeom>
            <a:noFill/>
            <a:ln w="15875">
              <a:solidFill>
                <a:srgbClr val="00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en-SG"/>
            </a:p>
          </p:txBody>
        </p:sp>
        <p:graphicFrame>
          <p:nvGraphicFramePr>
            <p:cNvPr id="70" name="Object 49"/>
            <p:cNvGraphicFramePr>
              <a:graphicFrameLocks noChangeAspect="1"/>
            </p:cNvGraphicFramePr>
            <p:nvPr/>
          </p:nvGraphicFramePr>
          <p:xfrm>
            <a:off x="3605" y="2197"/>
            <a:ext cx="445" cy="229"/>
          </p:xfrm>
          <a:graphic>
            <a:graphicData uri="http://schemas.openxmlformats.org/presentationml/2006/ole">
              <mc:AlternateContent xmlns:mc="http://schemas.openxmlformats.org/markup-compatibility/2006">
                <mc:Choice xmlns:v="urn:schemas-microsoft-com:vml" Requires="v">
                  <p:oleObj spid="_x0000_s53255" name="Equation" r:id="rId14" imgW="494870" imgH="253780" progId="Equation.3">
                    <p:embed/>
                  </p:oleObj>
                </mc:Choice>
                <mc:Fallback>
                  <p:oleObj name="Equation" r:id="rId14" imgW="494870" imgH="253780" progId="Equation.3">
                    <p:embed/>
                    <p:pic>
                      <p:nvPicPr>
                        <p:cNvPr id="70" name="Object 4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05" y="2197"/>
                          <a:ext cx="445"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 name="Object 50"/>
            <p:cNvGraphicFramePr>
              <a:graphicFrameLocks noChangeAspect="1"/>
            </p:cNvGraphicFramePr>
            <p:nvPr/>
          </p:nvGraphicFramePr>
          <p:xfrm>
            <a:off x="3659" y="2464"/>
            <a:ext cx="678" cy="210"/>
          </p:xfrm>
          <a:graphic>
            <a:graphicData uri="http://schemas.openxmlformats.org/presentationml/2006/ole">
              <mc:AlternateContent xmlns:mc="http://schemas.openxmlformats.org/markup-compatibility/2006">
                <mc:Choice xmlns:v="urn:schemas-microsoft-com:vml" Requires="v">
                  <p:oleObj spid="_x0000_s53256" name="Equation" r:id="rId16" imgW="736600" imgH="228600" progId="Equation.3">
                    <p:embed/>
                  </p:oleObj>
                </mc:Choice>
                <mc:Fallback>
                  <p:oleObj name="Equation" r:id="rId16" imgW="736600" imgH="228600" progId="Equation.3">
                    <p:embed/>
                    <p:pic>
                      <p:nvPicPr>
                        <p:cNvPr id="71" name="Object 5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59" y="2464"/>
                          <a:ext cx="678" cy="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 name="Object 51"/>
            <p:cNvGraphicFramePr>
              <a:graphicFrameLocks noChangeAspect="1"/>
            </p:cNvGraphicFramePr>
            <p:nvPr/>
          </p:nvGraphicFramePr>
          <p:xfrm>
            <a:off x="3266" y="2525"/>
            <a:ext cx="403" cy="213"/>
          </p:xfrm>
          <a:graphic>
            <a:graphicData uri="http://schemas.openxmlformats.org/presentationml/2006/ole">
              <mc:AlternateContent xmlns:mc="http://schemas.openxmlformats.org/markup-compatibility/2006">
                <mc:Choice xmlns:v="urn:schemas-microsoft-com:vml" Requires="v">
                  <p:oleObj spid="_x0000_s53257" name="Equation" r:id="rId18" imgW="482391" imgH="253890" progId="Equation.3">
                    <p:embed/>
                  </p:oleObj>
                </mc:Choice>
                <mc:Fallback>
                  <p:oleObj name="Equation" r:id="rId18" imgW="482391" imgH="253890" progId="Equation.3">
                    <p:embed/>
                    <p:pic>
                      <p:nvPicPr>
                        <p:cNvPr id="72" name="Object 5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266" y="2525"/>
                          <a:ext cx="403"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 name="Text Box 52"/>
            <p:cNvSpPr txBox="1">
              <a:spLocks noChangeArrowheads="1"/>
            </p:cNvSpPr>
            <p:nvPr/>
          </p:nvSpPr>
          <p:spPr bwMode="auto">
            <a:xfrm>
              <a:off x="3379" y="2755"/>
              <a:ext cx="23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a:t>C</a:t>
              </a:r>
            </a:p>
          </p:txBody>
        </p:sp>
        <p:sp>
          <p:nvSpPr>
            <p:cNvPr id="74" name="Text Box 61"/>
            <p:cNvSpPr txBox="1">
              <a:spLocks noChangeArrowheads="1"/>
            </p:cNvSpPr>
            <p:nvPr/>
          </p:nvSpPr>
          <p:spPr bwMode="auto">
            <a:xfrm>
              <a:off x="1653" y="2128"/>
              <a:ext cx="23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50000"/>
                </a:spcBef>
                <a:buClrTx/>
                <a:buSzTx/>
                <a:buFontTx/>
                <a:buNone/>
              </a:pPr>
              <a:r>
                <a:rPr lang="en-US" altLang="en-US" sz="1800"/>
                <a:t>O</a:t>
              </a:r>
            </a:p>
          </p:txBody>
        </p:sp>
      </p:grpSp>
      <p:sp>
        <p:nvSpPr>
          <p:cNvPr id="75" name="TextBox 74"/>
          <p:cNvSpPr txBox="1"/>
          <p:nvPr/>
        </p:nvSpPr>
        <p:spPr>
          <a:xfrm>
            <a:off x="-190500" y="-391500"/>
            <a:ext cx="7385957" cy="1297993"/>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Constrained plane motion (special case 3: rolling motion)</a:t>
            </a:r>
          </a:p>
        </p:txBody>
      </p:sp>
    </p:spTree>
    <p:extLst>
      <p:ext uri="{BB962C8B-B14F-4D97-AF65-F5344CB8AC3E}">
        <p14:creationId xmlns:p14="http://schemas.microsoft.com/office/powerpoint/2010/main" val="4040017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p:cNvCxnSpPr/>
          <p:nvPr/>
        </p:nvCxnSpPr>
        <p:spPr>
          <a:xfrm>
            <a:off x="541761" y="893621"/>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a:xfrm>
            <a:off x="8549452" y="6442243"/>
            <a:ext cx="1066021" cy="365125"/>
          </a:xfrm>
        </p:spPr>
        <p:txBody>
          <a:bodyPr/>
          <a:lstStyle/>
          <a:p>
            <a:fld id="{9BF28668-276B-45C1-A181-AEB78CCD96EB}" type="slidenum">
              <a:rPr lang="en-SG" smtClean="0"/>
              <a:t>9</a:t>
            </a:fld>
            <a:endParaRPr lang="en-SG" dirty="0"/>
          </a:p>
        </p:txBody>
      </p:sp>
      <p:graphicFrame>
        <p:nvGraphicFramePr>
          <p:cNvPr id="7" name="Object 26"/>
          <p:cNvGraphicFramePr>
            <a:graphicFrameLocks noGrp="1" noChangeAspect="1"/>
          </p:cNvGraphicFramePr>
          <p:nvPr>
            <p:ph sz="quarter" idx="4294967295"/>
            <p:extLst>
              <p:ext uri="{D42A27DB-BD31-4B8C-83A1-F6EECF244321}">
                <p14:modId xmlns:p14="http://schemas.microsoft.com/office/powerpoint/2010/main" val="3894908704"/>
              </p:ext>
            </p:extLst>
          </p:nvPr>
        </p:nvGraphicFramePr>
        <p:xfrm>
          <a:off x="368166" y="1067027"/>
          <a:ext cx="5716723" cy="2163833"/>
        </p:xfrm>
        <a:graphic>
          <a:graphicData uri="http://schemas.openxmlformats.org/presentationml/2006/ole">
            <mc:AlternateContent xmlns:mc="http://schemas.openxmlformats.org/markup-compatibility/2006">
              <mc:Choice xmlns:v="urn:schemas-microsoft-com:vml" Requires="v">
                <p:oleObj spid="_x0000_s4098" name="公式" r:id="rId4" imgW="5168880" imgH="1955520" progId="Equation.3">
                  <p:embed/>
                </p:oleObj>
              </mc:Choice>
              <mc:Fallback>
                <p:oleObj name="公式" r:id="rId4" imgW="5168880" imgH="1955520" progId="Equation.3">
                  <p:embed/>
                  <p:pic>
                    <p:nvPicPr>
                      <p:cNvPr id="7" name="Object 26"/>
                      <p:cNvPicPr>
                        <a:picLocks noChangeAspect="1" noChangeArrowheads="1"/>
                      </p:cNvPicPr>
                      <p:nvPr/>
                    </p:nvPicPr>
                    <p:blipFill>
                      <a:blip r:embed="rId5"/>
                      <a:srcRect/>
                      <a:stretch>
                        <a:fillRect/>
                      </a:stretch>
                    </p:blipFill>
                    <p:spPr bwMode="auto">
                      <a:xfrm>
                        <a:off x="368166" y="1067027"/>
                        <a:ext cx="5716723" cy="2163833"/>
                      </a:xfrm>
                      <a:prstGeom prst="rect">
                        <a:avLst/>
                      </a:prstGeom>
                      <a:noFill/>
                      <a:ln>
                        <a:noFill/>
                      </a:ln>
                      <a:effectLst/>
                      <a:extLst/>
                    </p:spPr>
                  </p:pic>
                </p:oleObj>
              </mc:Fallback>
            </mc:AlternateContent>
          </a:graphicData>
        </a:graphic>
      </p:graphicFrame>
      <p:grpSp>
        <p:nvGrpSpPr>
          <p:cNvPr id="8" name="Group 52"/>
          <p:cNvGrpSpPr>
            <a:grpSpLocks/>
          </p:cNvGrpSpPr>
          <p:nvPr/>
        </p:nvGrpSpPr>
        <p:grpSpPr bwMode="auto">
          <a:xfrm>
            <a:off x="6392863" y="868363"/>
            <a:ext cx="1978025" cy="2062162"/>
            <a:chOff x="4027" y="547"/>
            <a:chExt cx="1246" cy="1299"/>
          </a:xfrm>
        </p:grpSpPr>
        <p:sp>
          <p:nvSpPr>
            <p:cNvPr id="9" name="Freeform 31"/>
            <p:cNvSpPr>
              <a:spLocks/>
            </p:cNvSpPr>
            <p:nvPr/>
          </p:nvSpPr>
          <p:spPr bwMode="auto">
            <a:xfrm>
              <a:off x="4027" y="547"/>
              <a:ext cx="1246" cy="1299"/>
            </a:xfrm>
            <a:custGeom>
              <a:avLst/>
              <a:gdLst>
                <a:gd name="T0" fmla="*/ 231976 w 873"/>
                <a:gd name="T1" fmla="*/ 1049633 h 767"/>
                <a:gd name="T2" fmla="*/ 272596 w 873"/>
                <a:gd name="T3" fmla="*/ 1434553 h 767"/>
                <a:gd name="T4" fmla="*/ 324689 w 873"/>
                <a:gd name="T5" fmla="*/ 2001444 h 767"/>
                <a:gd name="T6" fmla="*/ 329141 w 873"/>
                <a:gd name="T7" fmla="*/ 2134643 h 767"/>
                <a:gd name="T8" fmla="*/ 336540 w 873"/>
                <a:gd name="T9" fmla="*/ 2218177 h 767"/>
                <a:gd name="T10" fmla="*/ 345714 w 873"/>
                <a:gd name="T11" fmla="*/ 2484198 h 767"/>
                <a:gd name="T12" fmla="*/ 336540 w 873"/>
                <a:gd name="T13" fmla="*/ 4431054 h 767"/>
                <a:gd name="T14" fmla="*/ 312742 w 873"/>
                <a:gd name="T15" fmla="*/ 4866373 h 767"/>
                <a:gd name="T16" fmla="*/ 289296 w 873"/>
                <a:gd name="T17" fmla="*/ 5213644 h 767"/>
                <a:gd name="T18" fmla="*/ 258265 w 873"/>
                <a:gd name="T19" fmla="*/ 5469257 h 767"/>
                <a:gd name="T20" fmla="*/ 243665 w 873"/>
                <a:gd name="T21" fmla="*/ 5561627 h 767"/>
                <a:gd name="T22" fmla="*/ 213166 w 873"/>
                <a:gd name="T23" fmla="*/ 5780692 h 767"/>
                <a:gd name="T24" fmla="*/ 69189 w 873"/>
                <a:gd name="T25" fmla="*/ 5648391 h 767"/>
                <a:gd name="T26" fmla="*/ 61671 w 873"/>
                <a:gd name="T27" fmla="*/ 5434728 h 767"/>
                <a:gd name="T28" fmla="*/ 47307 w 873"/>
                <a:gd name="T29" fmla="*/ 5213644 h 767"/>
                <a:gd name="T30" fmla="*/ 23797 w 873"/>
                <a:gd name="T31" fmla="*/ 4609845 h 767"/>
                <a:gd name="T32" fmla="*/ 30719 w 873"/>
                <a:gd name="T33" fmla="*/ 3085707 h 767"/>
                <a:gd name="T34" fmla="*/ 7141 w 873"/>
                <a:gd name="T35" fmla="*/ 1434553 h 767"/>
                <a:gd name="T36" fmla="*/ 5003 w 873"/>
                <a:gd name="T37" fmla="*/ 357472 h 767"/>
                <a:gd name="T38" fmla="*/ 30719 w 873"/>
                <a:gd name="T39" fmla="*/ 137487 h 767"/>
                <a:gd name="T40" fmla="*/ 45327 w 873"/>
                <a:gd name="T41" fmla="*/ 46441 h 767"/>
                <a:gd name="T42" fmla="*/ 130426 w 873"/>
                <a:gd name="T43" fmla="*/ 179155 h 767"/>
                <a:gd name="T44" fmla="*/ 156655 w 873"/>
                <a:gd name="T45" fmla="*/ 444602 h 767"/>
                <a:gd name="T46" fmla="*/ 206082 w 873"/>
                <a:gd name="T47" fmla="*/ 746180 h 767"/>
                <a:gd name="T48" fmla="*/ 222740 w 873"/>
                <a:gd name="T49" fmla="*/ 916750 h 767"/>
                <a:gd name="T50" fmla="*/ 229896 w 873"/>
                <a:gd name="T51" fmla="*/ 1177084 h 767"/>
                <a:gd name="T52" fmla="*/ 231976 w 873"/>
                <a:gd name="T53" fmla="*/ 1049633 h 76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73"/>
                <a:gd name="T82" fmla="*/ 0 h 767"/>
                <a:gd name="T83" fmla="*/ 873 w 873"/>
                <a:gd name="T84" fmla="*/ 767 h 76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73" h="767">
                  <a:moveTo>
                    <a:pt x="548" y="135"/>
                  </a:moveTo>
                  <a:cubicBezTo>
                    <a:pt x="582" y="166"/>
                    <a:pt x="597" y="178"/>
                    <a:pt x="644" y="185"/>
                  </a:cubicBezTo>
                  <a:cubicBezTo>
                    <a:pt x="687" y="229"/>
                    <a:pt x="709" y="238"/>
                    <a:pt x="767" y="258"/>
                  </a:cubicBezTo>
                  <a:cubicBezTo>
                    <a:pt x="771" y="264"/>
                    <a:pt x="773" y="270"/>
                    <a:pt x="778" y="275"/>
                  </a:cubicBezTo>
                  <a:cubicBezTo>
                    <a:pt x="783" y="280"/>
                    <a:pt x="791" y="281"/>
                    <a:pt x="795" y="286"/>
                  </a:cubicBezTo>
                  <a:cubicBezTo>
                    <a:pt x="804" y="296"/>
                    <a:pt x="817" y="320"/>
                    <a:pt x="817" y="320"/>
                  </a:cubicBezTo>
                  <a:cubicBezTo>
                    <a:pt x="839" y="391"/>
                    <a:pt x="873" y="547"/>
                    <a:pt x="795" y="571"/>
                  </a:cubicBezTo>
                  <a:cubicBezTo>
                    <a:pt x="778" y="596"/>
                    <a:pt x="769" y="618"/>
                    <a:pt x="739" y="627"/>
                  </a:cubicBezTo>
                  <a:cubicBezTo>
                    <a:pt x="719" y="646"/>
                    <a:pt x="711" y="662"/>
                    <a:pt x="683" y="672"/>
                  </a:cubicBezTo>
                  <a:cubicBezTo>
                    <a:pt x="661" y="692"/>
                    <a:pt x="638" y="697"/>
                    <a:pt x="610" y="705"/>
                  </a:cubicBezTo>
                  <a:cubicBezTo>
                    <a:pt x="598" y="708"/>
                    <a:pt x="576" y="717"/>
                    <a:pt x="576" y="717"/>
                  </a:cubicBezTo>
                  <a:cubicBezTo>
                    <a:pt x="552" y="741"/>
                    <a:pt x="540" y="739"/>
                    <a:pt x="504" y="745"/>
                  </a:cubicBezTo>
                  <a:cubicBezTo>
                    <a:pt x="231" y="740"/>
                    <a:pt x="287" y="767"/>
                    <a:pt x="163" y="728"/>
                  </a:cubicBezTo>
                  <a:cubicBezTo>
                    <a:pt x="129" y="697"/>
                    <a:pt x="172" y="740"/>
                    <a:pt x="146" y="700"/>
                  </a:cubicBezTo>
                  <a:cubicBezTo>
                    <a:pt x="137" y="687"/>
                    <a:pt x="125" y="680"/>
                    <a:pt x="112" y="672"/>
                  </a:cubicBezTo>
                  <a:cubicBezTo>
                    <a:pt x="93" y="643"/>
                    <a:pt x="70" y="631"/>
                    <a:pt x="56" y="594"/>
                  </a:cubicBezTo>
                  <a:cubicBezTo>
                    <a:pt x="60" y="515"/>
                    <a:pt x="62" y="468"/>
                    <a:pt x="73" y="398"/>
                  </a:cubicBezTo>
                  <a:cubicBezTo>
                    <a:pt x="69" y="280"/>
                    <a:pt x="82" y="256"/>
                    <a:pt x="17" y="185"/>
                  </a:cubicBezTo>
                  <a:cubicBezTo>
                    <a:pt x="0" y="130"/>
                    <a:pt x="0" y="131"/>
                    <a:pt x="12" y="46"/>
                  </a:cubicBezTo>
                  <a:cubicBezTo>
                    <a:pt x="15" y="29"/>
                    <a:pt x="60" y="22"/>
                    <a:pt x="73" y="18"/>
                  </a:cubicBezTo>
                  <a:cubicBezTo>
                    <a:pt x="84" y="14"/>
                    <a:pt x="107" y="6"/>
                    <a:pt x="107" y="6"/>
                  </a:cubicBezTo>
                  <a:cubicBezTo>
                    <a:pt x="243" y="11"/>
                    <a:pt x="231" y="0"/>
                    <a:pt x="308" y="23"/>
                  </a:cubicBezTo>
                  <a:cubicBezTo>
                    <a:pt x="325" y="49"/>
                    <a:pt x="344" y="44"/>
                    <a:pt x="370" y="57"/>
                  </a:cubicBezTo>
                  <a:cubicBezTo>
                    <a:pt x="408" y="77"/>
                    <a:pt x="447" y="82"/>
                    <a:pt x="487" y="96"/>
                  </a:cubicBezTo>
                  <a:cubicBezTo>
                    <a:pt x="500" y="132"/>
                    <a:pt x="481" y="96"/>
                    <a:pt x="526" y="118"/>
                  </a:cubicBezTo>
                  <a:cubicBezTo>
                    <a:pt x="536" y="123"/>
                    <a:pt x="542" y="152"/>
                    <a:pt x="543" y="152"/>
                  </a:cubicBezTo>
                  <a:cubicBezTo>
                    <a:pt x="549" y="152"/>
                    <a:pt x="546" y="141"/>
                    <a:pt x="548" y="135"/>
                  </a:cubicBezTo>
                  <a:close/>
                </a:path>
              </a:pathLst>
            </a:custGeom>
            <a:solidFill>
              <a:srgbClr val="FFFF99"/>
            </a:solidFill>
            <a:ln w="28575">
              <a:solidFill>
                <a:srgbClr val="000000"/>
              </a:solidFill>
              <a:round/>
              <a:headEnd/>
              <a:tailEnd/>
            </a:ln>
          </p:spPr>
          <p:txBody>
            <a:bodyPr wrap="none" anchor="ctr"/>
            <a:lstStyle/>
            <a:p>
              <a:endParaRPr lang="en-SG"/>
            </a:p>
          </p:txBody>
        </p:sp>
        <p:grpSp>
          <p:nvGrpSpPr>
            <p:cNvPr id="10" name="Group 34"/>
            <p:cNvGrpSpPr>
              <a:grpSpLocks/>
            </p:cNvGrpSpPr>
            <p:nvPr/>
          </p:nvGrpSpPr>
          <p:grpSpPr bwMode="auto">
            <a:xfrm>
              <a:off x="4240" y="749"/>
              <a:ext cx="55" cy="74"/>
              <a:chOff x="1795" y="2679"/>
              <a:chExt cx="45" cy="56"/>
            </a:xfrm>
          </p:grpSpPr>
          <p:sp>
            <p:nvSpPr>
              <p:cNvPr id="20" name="Line 32"/>
              <p:cNvSpPr>
                <a:spLocks noChangeShapeType="1"/>
              </p:cNvSpPr>
              <p:nvPr/>
            </p:nvSpPr>
            <p:spPr bwMode="auto">
              <a:xfrm flipH="1">
                <a:off x="1795" y="2679"/>
                <a:ext cx="45" cy="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SG"/>
              </a:p>
            </p:txBody>
          </p:sp>
          <p:sp>
            <p:nvSpPr>
              <p:cNvPr id="21" name="Line 33"/>
              <p:cNvSpPr>
                <a:spLocks noChangeShapeType="1"/>
              </p:cNvSpPr>
              <p:nvPr/>
            </p:nvSpPr>
            <p:spPr bwMode="auto">
              <a:xfrm flipH="1" flipV="1">
                <a:off x="1795" y="2679"/>
                <a:ext cx="45" cy="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SG"/>
              </a:p>
            </p:txBody>
          </p:sp>
        </p:grpSp>
        <p:sp>
          <p:nvSpPr>
            <p:cNvPr id="11" name="Oval 35"/>
            <p:cNvSpPr>
              <a:spLocks noChangeArrowheads="1"/>
            </p:cNvSpPr>
            <p:nvPr/>
          </p:nvSpPr>
          <p:spPr bwMode="auto">
            <a:xfrm>
              <a:off x="4751" y="1480"/>
              <a:ext cx="39" cy="46"/>
            </a:xfrm>
            <a:prstGeom prst="ellipse">
              <a:avLst/>
            </a:prstGeom>
            <a:solidFill>
              <a:schemeClr val="tx1"/>
            </a:solidFill>
            <a:ln w="9525" algn="ctr">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a:p>
          </p:txBody>
        </p:sp>
        <p:sp>
          <p:nvSpPr>
            <p:cNvPr id="12" name="Line 36"/>
            <p:cNvSpPr>
              <a:spLocks noChangeShapeType="1"/>
            </p:cNvSpPr>
            <p:nvPr/>
          </p:nvSpPr>
          <p:spPr bwMode="auto">
            <a:xfrm flipH="1" flipV="1">
              <a:off x="4264" y="767"/>
              <a:ext cx="504" cy="73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SG"/>
            </a:p>
          </p:txBody>
        </p:sp>
        <p:sp>
          <p:nvSpPr>
            <p:cNvPr id="13" name="Line 37"/>
            <p:cNvSpPr>
              <a:spLocks noChangeShapeType="1"/>
            </p:cNvSpPr>
            <p:nvPr/>
          </p:nvSpPr>
          <p:spPr bwMode="auto">
            <a:xfrm flipV="1">
              <a:off x="4768" y="1373"/>
              <a:ext cx="157" cy="122"/>
            </a:xfrm>
            <a:prstGeom prst="line">
              <a:avLst/>
            </a:prstGeom>
            <a:noFill/>
            <a:ln w="28575">
              <a:solidFill>
                <a:srgbClr val="0000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en-SG"/>
            </a:p>
          </p:txBody>
        </p:sp>
        <p:sp>
          <p:nvSpPr>
            <p:cNvPr id="14" name="Arc 38"/>
            <p:cNvSpPr>
              <a:spLocks/>
            </p:cNvSpPr>
            <p:nvPr/>
          </p:nvSpPr>
          <p:spPr bwMode="auto">
            <a:xfrm flipV="1">
              <a:off x="4290" y="776"/>
              <a:ext cx="262" cy="321"/>
            </a:xfrm>
            <a:custGeom>
              <a:avLst/>
              <a:gdLst>
                <a:gd name="T0" fmla="*/ 0 w 28337"/>
                <a:gd name="T1" fmla="*/ 0 h 21600"/>
                <a:gd name="T2" fmla="*/ 0 w 28337"/>
                <a:gd name="T3" fmla="*/ 0 h 21600"/>
                <a:gd name="T4" fmla="*/ 0 w 28337"/>
                <a:gd name="T5" fmla="*/ 0 h 21600"/>
                <a:gd name="T6" fmla="*/ 0 60000 65536"/>
                <a:gd name="T7" fmla="*/ 0 60000 65536"/>
                <a:gd name="T8" fmla="*/ 0 60000 65536"/>
                <a:gd name="T9" fmla="*/ 0 w 28337"/>
                <a:gd name="T10" fmla="*/ 0 h 21600"/>
                <a:gd name="T11" fmla="*/ 28337 w 28337"/>
                <a:gd name="T12" fmla="*/ 21600 h 21600"/>
              </a:gdLst>
              <a:ahLst/>
              <a:cxnLst>
                <a:cxn ang="T6">
                  <a:pos x="T0" y="T1"/>
                </a:cxn>
                <a:cxn ang="T7">
                  <a:pos x="T2" y="T3"/>
                </a:cxn>
                <a:cxn ang="T8">
                  <a:pos x="T4" y="T5"/>
                </a:cxn>
              </a:cxnLst>
              <a:rect l="T9" t="T10" r="T11" b="T12"/>
              <a:pathLst>
                <a:path w="28337" h="21600" fill="none" extrusionOk="0">
                  <a:moveTo>
                    <a:pt x="-1" y="1603"/>
                  </a:moveTo>
                  <a:cubicBezTo>
                    <a:pt x="2592" y="544"/>
                    <a:pt x="5366" y="-1"/>
                    <a:pt x="8167" y="0"/>
                  </a:cubicBezTo>
                  <a:cubicBezTo>
                    <a:pt x="17114" y="0"/>
                    <a:pt x="25135" y="5516"/>
                    <a:pt x="28336" y="13871"/>
                  </a:cubicBezTo>
                </a:path>
                <a:path w="28337" h="21600" stroke="0" extrusionOk="0">
                  <a:moveTo>
                    <a:pt x="-1" y="1603"/>
                  </a:moveTo>
                  <a:cubicBezTo>
                    <a:pt x="2592" y="544"/>
                    <a:pt x="5366" y="-1"/>
                    <a:pt x="8167" y="0"/>
                  </a:cubicBezTo>
                  <a:cubicBezTo>
                    <a:pt x="17114" y="0"/>
                    <a:pt x="25135" y="5516"/>
                    <a:pt x="28336" y="13871"/>
                  </a:cubicBezTo>
                  <a:lnTo>
                    <a:pt x="8167" y="21600"/>
                  </a:lnTo>
                  <a:lnTo>
                    <a:pt x="-1" y="1603"/>
                  </a:lnTo>
                  <a:close/>
                </a:path>
              </a:pathLst>
            </a:custGeom>
            <a:noFill/>
            <a:ln w="28575">
              <a:solidFill>
                <a:srgbClr val="000000"/>
              </a:solidFill>
              <a:round/>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15" name="Line 43"/>
            <p:cNvSpPr>
              <a:spLocks noChangeShapeType="1"/>
            </p:cNvSpPr>
            <p:nvPr/>
          </p:nvSpPr>
          <p:spPr bwMode="auto">
            <a:xfrm>
              <a:off x="4611" y="1287"/>
              <a:ext cx="164" cy="208"/>
            </a:xfrm>
            <a:prstGeom prst="line">
              <a:avLst/>
            </a:prstGeom>
            <a:noFill/>
            <a:ln w="28575">
              <a:solidFill>
                <a:srgbClr val="000000"/>
              </a:solidFill>
              <a:round/>
              <a:headEnd type="stealth" w="med" len="lg"/>
              <a:tailEnd/>
            </a:ln>
            <a:extLst>
              <a:ext uri="{909E8E84-426E-40DD-AFC4-6F175D3DCCD1}">
                <a14:hiddenFill xmlns:a14="http://schemas.microsoft.com/office/drawing/2010/main">
                  <a:noFill/>
                </a14:hiddenFill>
              </a:ext>
            </a:extLst>
          </p:spPr>
          <p:txBody>
            <a:bodyPr wrap="none" anchor="ctr"/>
            <a:lstStyle/>
            <a:p>
              <a:endParaRPr lang="en-SG"/>
            </a:p>
          </p:txBody>
        </p:sp>
        <p:graphicFrame>
          <p:nvGraphicFramePr>
            <p:cNvPr id="16" name="Object 44"/>
            <p:cNvGraphicFramePr>
              <a:graphicFrameLocks noChangeAspect="1"/>
            </p:cNvGraphicFramePr>
            <p:nvPr>
              <p:extLst>
                <p:ext uri="{D42A27DB-BD31-4B8C-83A1-F6EECF244321}">
                  <p14:modId xmlns:p14="http://schemas.microsoft.com/office/powerpoint/2010/main" val="2801889575"/>
                </p:ext>
              </p:extLst>
            </p:nvPr>
          </p:nvGraphicFramePr>
          <p:xfrm>
            <a:off x="4328" y="1259"/>
            <a:ext cx="329" cy="239"/>
          </p:xfrm>
          <a:graphic>
            <a:graphicData uri="http://schemas.openxmlformats.org/presentationml/2006/ole">
              <mc:AlternateContent xmlns:mc="http://schemas.openxmlformats.org/markup-compatibility/2006">
                <mc:Choice xmlns:v="urn:schemas-microsoft-com:vml" Requires="v">
                  <p:oleObj spid="_x0000_s4099" name="Equation" r:id="rId6" imgW="279279" imgH="203112" progId="Equation.3">
                    <p:embed/>
                  </p:oleObj>
                </mc:Choice>
                <mc:Fallback>
                  <p:oleObj name="Equation" r:id="rId6" imgW="279279" imgH="203112" progId="Equation.3">
                    <p:embed/>
                    <p:pic>
                      <p:nvPicPr>
                        <p:cNvPr id="16" name="Object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8" y="1259"/>
                          <a:ext cx="329"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39"/>
            <p:cNvGraphicFramePr>
              <a:graphicFrameLocks noChangeAspect="1"/>
            </p:cNvGraphicFramePr>
            <p:nvPr>
              <p:extLst>
                <p:ext uri="{D42A27DB-BD31-4B8C-83A1-F6EECF244321}">
                  <p14:modId xmlns:p14="http://schemas.microsoft.com/office/powerpoint/2010/main" val="1360005110"/>
                </p:ext>
              </p:extLst>
            </p:nvPr>
          </p:nvGraphicFramePr>
          <p:xfrm>
            <a:off x="4558" y="907"/>
            <a:ext cx="308" cy="171"/>
          </p:xfrm>
          <a:graphic>
            <a:graphicData uri="http://schemas.openxmlformats.org/presentationml/2006/ole">
              <mc:AlternateContent xmlns:mc="http://schemas.openxmlformats.org/markup-compatibility/2006">
                <mc:Choice xmlns:v="urn:schemas-microsoft-com:vml" Requires="v">
                  <p:oleObj spid="_x0000_s4100" name="公式" r:id="rId8" imgW="431640" imgH="215640" progId="Equation.3">
                    <p:embed/>
                  </p:oleObj>
                </mc:Choice>
                <mc:Fallback>
                  <p:oleObj name="公式" r:id="rId8" imgW="431640" imgH="215640" progId="Equation.3">
                    <p:embed/>
                    <p:pic>
                      <p:nvPicPr>
                        <p:cNvPr id="17" name="Object 39"/>
                        <p:cNvPicPr>
                          <a:picLocks noChangeAspect="1" noChangeArrowheads="1"/>
                        </p:cNvPicPr>
                        <p:nvPr/>
                      </p:nvPicPr>
                      <p:blipFill>
                        <a:blip r:embed="rId9"/>
                        <a:srcRect/>
                        <a:stretch>
                          <a:fillRect/>
                        </a:stretch>
                      </p:blipFill>
                      <p:spPr bwMode="auto">
                        <a:xfrm>
                          <a:off x="4558" y="907"/>
                          <a:ext cx="308" cy="171"/>
                        </a:xfrm>
                        <a:prstGeom prst="rect">
                          <a:avLst/>
                        </a:prstGeom>
                        <a:noFill/>
                        <a:ln>
                          <a:noFill/>
                        </a:ln>
                        <a:effectLst/>
                        <a:extLst/>
                      </p:spPr>
                    </p:pic>
                  </p:oleObj>
                </mc:Fallback>
              </mc:AlternateContent>
            </a:graphicData>
          </a:graphic>
        </p:graphicFrame>
        <p:graphicFrame>
          <p:nvGraphicFramePr>
            <p:cNvPr id="18" name="Object 47"/>
            <p:cNvGraphicFramePr>
              <a:graphicFrameLocks noChangeAspect="1"/>
            </p:cNvGraphicFramePr>
            <p:nvPr/>
          </p:nvGraphicFramePr>
          <p:xfrm>
            <a:off x="4930" y="1285"/>
            <a:ext cx="249" cy="205"/>
          </p:xfrm>
          <a:graphic>
            <a:graphicData uri="http://schemas.openxmlformats.org/presentationml/2006/ole">
              <mc:AlternateContent xmlns:mc="http://schemas.openxmlformats.org/markup-compatibility/2006">
                <mc:Choice xmlns:v="urn:schemas-microsoft-com:vml" Requires="v">
                  <p:oleObj spid="_x0000_s4101" name="Equation" r:id="rId10" imgW="203112" imgH="139639" progId="Equation.3">
                    <p:embed/>
                  </p:oleObj>
                </mc:Choice>
                <mc:Fallback>
                  <p:oleObj name="Equation" r:id="rId10" imgW="203112" imgH="139639" progId="Equation.3">
                    <p:embed/>
                    <p:pic>
                      <p:nvPicPr>
                        <p:cNvPr id="18" name="Object 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0" y="1285"/>
                          <a:ext cx="249" cy="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AutoShape 51"/>
            <p:cNvSpPr>
              <a:spLocks noChangeArrowheads="1"/>
            </p:cNvSpPr>
            <p:nvPr/>
          </p:nvSpPr>
          <p:spPr bwMode="auto">
            <a:xfrm>
              <a:off x="4208" y="779"/>
              <a:ext cx="129" cy="88"/>
            </a:xfrm>
            <a:prstGeom prst="triangle">
              <a:avLst>
                <a:gd name="adj" fmla="val 50000"/>
              </a:avLst>
            </a:prstGeom>
            <a:solidFill>
              <a:schemeClr val="accent1"/>
            </a:solidFill>
            <a:ln w="9525" algn="ctr">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a:p>
          </p:txBody>
        </p:sp>
      </p:grpSp>
      <p:sp>
        <p:nvSpPr>
          <p:cNvPr id="28" name="AutoShape 53"/>
          <p:cNvSpPr>
            <a:spLocks/>
          </p:cNvSpPr>
          <p:nvPr/>
        </p:nvSpPr>
        <p:spPr bwMode="auto">
          <a:xfrm rot="16200000">
            <a:off x="1620641" y="2574385"/>
            <a:ext cx="52424" cy="605789"/>
          </a:xfrm>
          <a:prstGeom prst="leftBrace">
            <a:avLst>
              <a:gd name="adj1" fmla="val 39286"/>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a:p>
        </p:txBody>
      </p:sp>
      <p:sp>
        <p:nvSpPr>
          <p:cNvPr id="29" name="AutoShape 54"/>
          <p:cNvSpPr>
            <a:spLocks/>
          </p:cNvSpPr>
          <p:nvPr/>
        </p:nvSpPr>
        <p:spPr bwMode="auto">
          <a:xfrm rot="5400000" flipH="1" flipV="1">
            <a:off x="2402390" y="2591833"/>
            <a:ext cx="100682" cy="619151"/>
          </a:xfrm>
          <a:prstGeom prst="leftBrace">
            <a:avLst>
              <a:gd name="adj1" fmla="val 39286"/>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a:p>
        </p:txBody>
      </p:sp>
      <p:sp>
        <p:nvSpPr>
          <p:cNvPr id="38" name="TextBox 37"/>
          <p:cNvSpPr txBox="1"/>
          <p:nvPr/>
        </p:nvSpPr>
        <p:spPr>
          <a:xfrm>
            <a:off x="-12097" y="-150951"/>
            <a:ext cx="7430862" cy="867106"/>
          </a:xfrm>
          <a:prstGeom prst="rect">
            <a:avLst/>
          </a:prstGeom>
          <a:noFill/>
        </p:spPr>
        <p:txBody>
          <a:bodyPr wrap="square" lIns="720000" tIns="360000" rIns="180000" bIns="72000" rtlCol="0" anchor="ctr">
            <a:spAutoFit/>
          </a:bodyPr>
          <a:lstStyle/>
          <a:p>
            <a:pPr>
              <a:defRPr/>
            </a:pPr>
            <a:r>
              <a:rPr lang="en-US" sz="2800" b="1" dirty="0">
                <a:solidFill>
                  <a:schemeClr val="accent2">
                    <a:lumMod val="50000"/>
                  </a:schemeClr>
                </a:solidFill>
                <a:effectLst>
                  <a:outerShdw blurRad="38100" dist="38100" dir="2700000" algn="tl">
                    <a:srgbClr val="000000">
                      <a:alpha val="43137"/>
                    </a:srgbClr>
                  </a:outerShdw>
                </a:effectLst>
              </a:rPr>
              <a:t>Recap: L4 - Kinematics of rigid bodies</a:t>
            </a:r>
            <a:endParaRPr lang="en-SG" sz="2800" b="1" dirty="0">
              <a:solidFill>
                <a:schemeClr val="accent2">
                  <a:lumMod val="50000"/>
                </a:schemeClr>
              </a:solidFill>
              <a:effectLst>
                <a:outerShdw blurRad="38100" dist="38100" dir="2700000" algn="tl">
                  <a:srgbClr val="000000">
                    <a:alpha val="43137"/>
                  </a:srgbClr>
                </a:outerShdw>
              </a:effectLst>
            </a:endParaRPr>
          </a:p>
        </p:txBody>
      </p:sp>
      <p:sp>
        <p:nvSpPr>
          <p:cNvPr id="5" name="Rectangle 4"/>
          <p:cNvSpPr/>
          <p:nvPr/>
        </p:nvSpPr>
        <p:spPr>
          <a:xfrm>
            <a:off x="6607227" y="854428"/>
            <a:ext cx="351378" cy="369332"/>
          </a:xfrm>
          <a:prstGeom prst="rect">
            <a:avLst/>
          </a:prstGeom>
        </p:spPr>
        <p:txBody>
          <a:bodyPr wrap="none">
            <a:spAutoFit/>
          </a:bodyPr>
          <a:lstStyle/>
          <a:p>
            <a:r>
              <a:rPr lang="en-SG" i="1" dirty="0">
                <a:latin typeface="Times New Roman" panose="02020603050405020304" pitchFamily="18" charset="0"/>
                <a:cs typeface="Times New Roman" panose="02020603050405020304" pitchFamily="18" charset="0"/>
              </a:rPr>
              <a:t>O</a:t>
            </a:r>
            <a:endParaRPr lang="en-SG" dirty="0"/>
          </a:p>
        </p:txBody>
      </p:sp>
      <p:sp>
        <p:nvSpPr>
          <p:cNvPr id="6" name="Rectangle 5"/>
          <p:cNvSpPr/>
          <p:nvPr/>
        </p:nvSpPr>
        <p:spPr>
          <a:xfrm>
            <a:off x="7221036" y="1619300"/>
            <a:ext cx="274434" cy="369332"/>
          </a:xfrm>
          <a:prstGeom prst="rect">
            <a:avLst/>
          </a:prstGeom>
        </p:spPr>
        <p:txBody>
          <a:bodyPr wrap="none">
            <a:spAutoFit/>
          </a:bodyPr>
          <a:lstStyle/>
          <a:p>
            <a:r>
              <a:rPr lang="en-SG" i="1" u="sng" dirty="0">
                <a:solidFill>
                  <a:srgbClr val="FF0000"/>
                </a:solidFill>
                <a:latin typeface="Times New Roman" panose="02020603050405020304" pitchFamily="18" charset="0"/>
                <a:cs typeface="Times New Roman" panose="02020603050405020304" pitchFamily="18" charset="0"/>
              </a:rPr>
              <a:t>r</a:t>
            </a:r>
            <a:endParaRPr lang="en-SG" u="sng" dirty="0">
              <a:solidFill>
                <a:srgbClr val="FF0000"/>
              </a:solidFill>
            </a:endParaRPr>
          </a:p>
        </p:txBody>
      </p:sp>
      <p:cxnSp>
        <p:nvCxnSpPr>
          <p:cNvPr id="47" name="Straight Arrow Connector 46"/>
          <p:cNvCxnSpPr/>
          <p:nvPr/>
        </p:nvCxnSpPr>
        <p:spPr>
          <a:xfrm>
            <a:off x="6819901" y="1314701"/>
            <a:ext cx="420512" cy="580774"/>
          </a:xfrm>
          <a:prstGeom prst="straightConnector1">
            <a:avLst/>
          </a:prstGeom>
          <a:ln w="381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6716714" y="2912789"/>
            <a:ext cx="1454116" cy="369332"/>
          </a:xfrm>
          <a:prstGeom prst="rect">
            <a:avLst/>
          </a:prstGeom>
          <a:noFill/>
        </p:spPr>
        <p:txBody>
          <a:bodyPr wrap="none" rtlCol="0">
            <a:spAutoFit/>
          </a:bodyPr>
          <a:lstStyle/>
          <a:p>
            <a:r>
              <a:rPr lang="en-SG" b="1" dirty="0">
                <a:solidFill>
                  <a:srgbClr val="0000FF"/>
                </a:solidFill>
              </a:rPr>
              <a:t>Pure rotation</a:t>
            </a:r>
          </a:p>
        </p:txBody>
      </p:sp>
      <p:graphicFrame>
        <p:nvGraphicFramePr>
          <p:cNvPr id="26" name="Object 49"/>
          <p:cNvGraphicFramePr>
            <a:graphicFrameLocks noChangeAspect="1"/>
          </p:cNvGraphicFramePr>
          <p:nvPr>
            <p:extLst>
              <p:ext uri="{D42A27DB-BD31-4B8C-83A1-F6EECF244321}">
                <p14:modId xmlns:p14="http://schemas.microsoft.com/office/powerpoint/2010/main" val="2095604452"/>
              </p:ext>
            </p:extLst>
          </p:nvPr>
        </p:nvGraphicFramePr>
        <p:xfrm>
          <a:off x="628650" y="4497691"/>
          <a:ext cx="3949700" cy="1763712"/>
        </p:xfrm>
        <a:graphic>
          <a:graphicData uri="http://schemas.openxmlformats.org/presentationml/2006/ole">
            <mc:AlternateContent xmlns:mc="http://schemas.openxmlformats.org/markup-compatibility/2006">
              <mc:Choice xmlns:v="urn:schemas-microsoft-com:vml" Requires="v">
                <p:oleObj spid="_x0000_s4102" name="公式" r:id="rId12" imgW="2311200" imgH="1155600" progId="Equation.3">
                  <p:embed/>
                </p:oleObj>
              </mc:Choice>
              <mc:Fallback>
                <p:oleObj name="公式" r:id="rId12" imgW="2311200" imgH="1155600" progId="Equation.3">
                  <p:embed/>
                  <p:pic>
                    <p:nvPicPr>
                      <p:cNvPr id="26" name="Object 49"/>
                      <p:cNvPicPr>
                        <a:picLocks noChangeAspect="1" noChangeArrowheads="1"/>
                      </p:cNvPicPr>
                      <p:nvPr/>
                    </p:nvPicPr>
                    <p:blipFill>
                      <a:blip r:embed="rId13"/>
                      <a:srcRect/>
                      <a:stretch>
                        <a:fillRect/>
                      </a:stretch>
                    </p:blipFill>
                    <p:spPr bwMode="auto">
                      <a:xfrm>
                        <a:off x="628650" y="4497691"/>
                        <a:ext cx="3949700" cy="1763712"/>
                      </a:xfrm>
                      <a:prstGeom prst="rect">
                        <a:avLst/>
                      </a:prstGeom>
                      <a:solidFill>
                        <a:srgbClr val="FFFF00"/>
                      </a:solidFill>
                      <a:ln>
                        <a:noFill/>
                      </a:ln>
                      <a:effectLst/>
                      <a:extLst/>
                    </p:spPr>
                  </p:pic>
                </p:oleObj>
              </mc:Fallback>
            </mc:AlternateContent>
          </a:graphicData>
        </a:graphic>
      </p:graphicFrame>
      <p:sp>
        <p:nvSpPr>
          <p:cNvPr id="30" name="AutoShape 55"/>
          <p:cNvSpPr>
            <a:spLocks/>
          </p:cNvSpPr>
          <p:nvPr/>
        </p:nvSpPr>
        <p:spPr bwMode="auto">
          <a:xfrm rot="16200000">
            <a:off x="2952050" y="5670839"/>
            <a:ext cx="112735" cy="667264"/>
          </a:xfrm>
          <a:prstGeom prst="leftBrace">
            <a:avLst>
              <a:gd name="adj1" fmla="val 39286"/>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a:p>
        </p:txBody>
      </p:sp>
      <p:sp>
        <p:nvSpPr>
          <p:cNvPr id="31" name="AutoShape 56"/>
          <p:cNvSpPr>
            <a:spLocks/>
          </p:cNvSpPr>
          <p:nvPr/>
        </p:nvSpPr>
        <p:spPr bwMode="auto">
          <a:xfrm rot="16200000">
            <a:off x="3894768" y="5672847"/>
            <a:ext cx="113702" cy="662281"/>
          </a:xfrm>
          <a:prstGeom prst="leftBrace">
            <a:avLst>
              <a:gd name="adj1" fmla="val 39286"/>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a:p>
        </p:txBody>
      </p:sp>
      <p:sp>
        <p:nvSpPr>
          <p:cNvPr id="4" name="TextBox 3"/>
          <p:cNvSpPr txBox="1"/>
          <p:nvPr/>
        </p:nvSpPr>
        <p:spPr>
          <a:xfrm>
            <a:off x="418423" y="3587797"/>
            <a:ext cx="6158161" cy="369332"/>
          </a:xfrm>
          <a:prstGeom prst="rect">
            <a:avLst/>
          </a:prstGeom>
          <a:noFill/>
        </p:spPr>
        <p:txBody>
          <a:bodyPr wrap="none" rtlCol="0">
            <a:spAutoFit/>
          </a:bodyPr>
          <a:lstStyle/>
          <a:p>
            <a:r>
              <a:rPr lang="en-SG" b="1" dirty="0">
                <a:latin typeface="Times New Roman" panose="02020603050405020304" pitchFamily="18" charset="0"/>
                <a:cs typeface="Times New Roman" panose="02020603050405020304" pitchFamily="18" charset="0"/>
              </a:rPr>
              <a:t>General plane motion </a:t>
            </a:r>
            <a:r>
              <a:rPr lang="en-SG" dirty="0">
                <a:latin typeface="Times New Roman" panose="02020603050405020304" pitchFamily="18" charset="0"/>
                <a:cs typeface="Times New Roman" panose="02020603050405020304" pitchFamily="18" charset="0"/>
              </a:rPr>
              <a:t>= Translation with </a:t>
            </a:r>
            <a:r>
              <a:rPr lang="en-SG" i="1" dirty="0">
                <a:latin typeface="Times New Roman" panose="02020603050405020304" pitchFamily="18" charset="0"/>
                <a:cs typeface="Times New Roman" panose="02020603050405020304" pitchFamily="18" charset="0"/>
              </a:rPr>
              <a:t>A</a:t>
            </a:r>
            <a:r>
              <a:rPr lang="en-SG" dirty="0">
                <a:latin typeface="Times New Roman" panose="02020603050405020304" pitchFamily="18" charset="0"/>
                <a:cs typeface="Times New Roman" panose="02020603050405020304" pitchFamily="18" charset="0"/>
              </a:rPr>
              <a:t> + Rotation about </a:t>
            </a:r>
            <a:r>
              <a:rPr lang="en-SG" i="1" dirty="0">
                <a:latin typeface="Times New Roman" panose="02020603050405020304" pitchFamily="18" charset="0"/>
                <a:cs typeface="Times New Roman" panose="02020603050405020304" pitchFamily="18" charset="0"/>
              </a:rPr>
              <a:t>A</a:t>
            </a:r>
            <a:r>
              <a:rPr lang="en-SG" dirty="0">
                <a:latin typeface="Times New Roman" panose="02020603050405020304" pitchFamily="18" charset="0"/>
                <a:cs typeface="Times New Roman" panose="02020603050405020304" pitchFamily="18" charset="0"/>
              </a:rPr>
              <a:t>.</a:t>
            </a:r>
          </a:p>
        </p:txBody>
      </p:sp>
      <p:sp>
        <p:nvSpPr>
          <p:cNvPr id="59" name="TextBox 58"/>
          <p:cNvSpPr txBox="1"/>
          <p:nvPr/>
        </p:nvSpPr>
        <p:spPr>
          <a:xfrm>
            <a:off x="744861" y="5015716"/>
            <a:ext cx="1378583" cy="646331"/>
          </a:xfrm>
          <a:prstGeom prst="rect">
            <a:avLst/>
          </a:prstGeom>
          <a:noFill/>
        </p:spPr>
        <p:txBody>
          <a:bodyPr wrap="none" rtlCol="0">
            <a:spAutoFit/>
          </a:bodyPr>
          <a:lstStyle/>
          <a:p>
            <a:r>
              <a:rPr lang="en-SG" dirty="0">
                <a:solidFill>
                  <a:srgbClr val="0000FF"/>
                </a:solidFill>
              </a:rPr>
              <a:t>Translational</a:t>
            </a:r>
          </a:p>
          <a:p>
            <a:r>
              <a:rPr lang="en-SG" dirty="0">
                <a:solidFill>
                  <a:srgbClr val="0000FF"/>
                </a:solidFill>
              </a:rPr>
              <a:t>(absolute)</a:t>
            </a:r>
          </a:p>
        </p:txBody>
      </p:sp>
      <p:sp>
        <p:nvSpPr>
          <p:cNvPr id="60" name="TextBox 59"/>
          <p:cNvSpPr txBox="1"/>
          <p:nvPr/>
        </p:nvSpPr>
        <p:spPr>
          <a:xfrm>
            <a:off x="2248865" y="5025014"/>
            <a:ext cx="1146404" cy="646331"/>
          </a:xfrm>
          <a:prstGeom prst="rect">
            <a:avLst/>
          </a:prstGeom>
          <a:noFill/>
        </p:spPr>
        <p:txBody>
          <a:bodyPr wrap="none" rtlCol="0">
            <a:spAutoFit/>
          </a:bodyPr>
          <a:lstStyle/>
          <a:p>
            <a:r>
              <a:rPr lang="en-SG" dirty="0">
                <a:solidFill>
                  <a:srgbClr val="0000FF"/>
                </a:solidFill>
              </a:rPr>
              <a:t>Rotational</a:t>
            </a:r>
          </a:p>
          <a:p>
            <a:r>
              <a:rPr lang="en-SG" dirty="0">
                <a:solidFill>
                  <a:srgbClr val="0000FF"/>
                </a:solidFill>
              </a:rPr>
              <a:t>(relative)</a:t>
            </a:r>
          </a:p>
        </p:txBody>
      </p:sp>
      <p:cxnSp>
        <p:nvCxnSpPr>
          <p:cNvPr id="62" name="Straight Arrow Connector 61"/>
          <p:cNvCxnSpPr>
            <a:endCxn id="59" idx="0"/>
          </p:cNvCxnSpPr>
          <p:nvPr/>
        </p:nvCxnSpPr>
        <p:spPr>
          <a:xfrm flipH="1">
            <a:off x="1434153" y="4843501"/>
            <a:ext cx="228920" cy="172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60" idx="0"/>
          </p:cNvCxnSpPr>
          <p:nvPr/>
        </p:nvCxnSpPr>
        <p:spPr>
          <a:xfrm>
            <a:off x="2336175" y="4843501"/>
            <a:ext cx="485892" cy="1815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163157" y="3239897"/>
            <a:ext cx="2415821" cy="3012274"/>
            <a:chOff x="7163157" y="3239897"/>
            <a:chExt cx="2415821" cy="3012274"/>
          </a:xfrm>
        </p:grpSpPr>
        <p:sp>
          <p:nvSpPr>
            <p:cNvPr id="57" name="Rectangle 56"/>
            <p:cNvSpPr/>
            <p:nvPr/>
          </p:nvSpPr>
          <p:spPr>
            <a:xfrm>
              <a:off x="8198477" y="3239897"/>
              <a:ext cx="417102" cy="400110"/>
            </a:xfrm>
            <a:prstGeom prst="rect">
              <a:avLst/>
            </a:prstGeom>
          </p:spPr>
          <p:txBody>
            <a:bodyPr wrap="none">
              <a:spAutoFit/>
            </a:bodyPr>
            <a:lstStyle/>
            <a:p>
              <a:r>
                <a:rPr lang="en-SG" sz="2000" i="1" u="sng" dirty="0" err="1">
                  <a:latin typeface="Times New Roman" panose="02020603050405020304" pitchFamily="18" charset="0"/>
                  <a:cs typeface="Times New Roman" panose="02020603050405020304" pitchFamily="18" charset="0"/>
                </a:rPr>
                <a:t>a</a:t>
              </a:r>
              <a:r>
                <a:rPr lang="en-SG" sz="2000" i="1" baseline="-25000" dirty="0" err="1">
                  <a:latin typeface="Times New Roman" panose="02020603050405020304" pitchFamily="18" charset="0"/>
                  <a:cs typeface="Times New Roman" panose="02020603050405020304" pitchFamily="18" charset="0"/>
                </a:rPr>
                <a:t>A</a:t>
              </a:r>
              <a:endParaRPr lang="en-SG" sz="2000" baseline="-25000" dirty="0"/>
            </a:p>
          </p:txBody>
        </p:sp>
        <p:grpSp>
          <p:nvGrpSpPr>
            <p:cNvPr id="32" name="Group 52"/>
            <p:cNvGrpSpPr>
              <a:grpSpLocks/>
            </p:cNvGrpSpPr>
            <p:nvPr/>
          </p:nvGrpSpPr>
          <p:grpSpPr bwMode="auto">
            <a:xfrm>
              <a:off x="7542215" y="3754269"/>
              <a:ext cx="2036763" cy="2325686"/>
              <a:chOff x="4027" y="547"/>
              <a:chExt cx="1283" cy="1465"/>
            </a:xfrm>
          </p:grpSpPr>
          <p:sp>
            <p:nvSpPr>
              <p:cNvPr id="33" name="Freeform 31"/>
              <p:cNvSpPr>
                <a:spLocks/>
              </p:cNvSpPr>
              <p:nvPr/>
            </p:nvSpPr>
            <p:spPr bwMode="auto">
              <a:xfrm>
                <a:off x="4027" y="547"/>
                <a:ext cx="1246" cy="1299"/>
              </a:xfrm>
              <a:custGeom>
                <a:avLst/>
                <a:gdLst>
                  <a:gd name="T0" fmla="*/ 231976 w 873"/>
                  <a:gd name="T1" fmla="*/ 1049633 h 767"/>
                  <a:gd name="T2" fmla="*/ 272596 w 873"/>
                  <a:gd name="T3" fmla="*/ 1434553 h 767"/>
                  <a:gd name="T4" fmla="*/ 324689 w 873"/>
                  <a:gd name="T5" fmla="*/ 2001444 h 767"/>
                  <a:gd name="T6" fmla="*/ 329141 w 873"/>
                  <a:gd name="T7" fmla="*/ 2134643 h 767"/>
                  <a:gd name="T8" fmla="*/ 336540 w 873"/>
                  <a:gd name="T9" fmla="*/ 2218177 h 767"/>
                  <a:gd name="T10" fmla="*/ 345714 w 873"/>
                  <a:gd name="T11" fmla="*/ 2484198 h 767"/>
                  <a:gd name="T12" fmla="*/ 336540 w 873"/>
                  <a:gd name="T13" fmla="*/ 4431054 h 767"/>
                  <a:gd name="T14" fmla="*/ 312742 w 873"/>
                  <a:gd name="T15" fmla="*/ 4866373 h 767"/>
                  <a:gd name="T16" fmla="*/ 289296 w 873"/>
                  <a:gd name="T17" fmla="*/ 5213644 h 767"/>
                  <a:gd name="T18" fmla="*/ 258265 w 873"/>
                  <a:gd name="T19" fmla="*/ 5469257 h 767"/>
                  <a:gd name="T20" fmla="*/ 243665 w 873"/>
                  <a:gd name="T21" fmla="*/ 5561627 h 767"/>
                  <a:gd name="T22" fmla="*/ 213166 w 873"/>
                  <a:gd name="T23" fmla="*/ 5780692 h 767"/>
                  <a:gd name="T24" fmla="*/ 69189 w 873"/>
                  <a:gd name="T25" fmla="*/ 5648391 h 767"/>
                  <a:gd name="T26" fmla="*/ 61671 w 873"/>
                  <a:gd name="T27" fmla="*/ 5434728 h 767"/>
                  <a:gd name="T28" fmla="*/ 47307 w 873"/>
                  <a:gd name="T29" fmla="*/ 5213644 h 767"/>
                  <a:gd name="T30" fmla="*/ 23797 w 873"/>
                  <a:gd name="T31" fmla="*/ 4609845 h 767"/>
                  <a:gd name="T32" fmla="*/ 30719 w 873"/>
                  <a:gd name="T33" fmla="*/ 3085707 h 767"/>
                  <a:gd name="T34" fmla="*/ 7141 w 873"/>
                  <a:gd name="T35" fmla="*/ 1434553 h 767"/>
                  <a:gd name="T36" fmla="*/ 5003 w 873"/>
                  <a:gd name="T37" fmla="*/ 357472 h 767"/>
                  <a:gd name="T38" fmla="*/ 30719 w 873"/>
                  <a:gd name="T39" fmla="*/ 137487 h 767"/>
                  <a:gd name="T40" fmla="*/ 45327 w 873"/>
                  <a:gd name="T41" fmla="*/ 46441 h 767"/>
                  <a:gd name="T42" fmla="*/ 130426 w 873"/>
                  <a:gd name="T43" fmla="*/ 179155 h 767"/>
                  <a:gd name="T44" fmla="*/ 156655 w 873"/>
                  <a:gd name="T45" fmla="*/ 444602 h 767"/>
                  <a:gd name="T46" fmla="*/ 206082 w 873"/>
                  <a:gd name="T47" fmla="*/ 746180 h 767"/>
                  <a:gd name="T48" fmla="*/ 222740 w 873"/>
                  <a:gd name="T49" fmla="*/ 916750 h 767"/>
                  <a:gd name="T50" fmla="*/ 229896 w 873"/>
                  <a:gd name="T51" fmla="*/ 1177084 h 767"/>
                  <a:gd name="T52" fmla="*/ 231976 w 873"/>
                  <a:gd name="T53" fmla="*/ 1049633 h 76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73"/>
                  <a:gd name="T82" fmla="*/ 0 h 767"/>
                  <a:gd name="T83" fmla="*/ 873 w 873"/>
                  <a:gd name="T84" fmla="*/ 767 h 76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73" h="767">
                    <a:moveTo>
                      <a:pt x="548" y="135"/>
                    </a:moveTo>
                    <a:cubicBezTo>
                      <a:pt x="582" y="166"/>
                      <a:pt x="597" y="178"/>
                      <a:pt x="644" y="185"/>
                    </a:cubicBezTo>
                    <a:cubicBezTo>
                      <a:pt x="687" y="229"/>
                      <a:pt x="709" y="238"/>
                      <a:pt x="767" y="258"/>
                    </a:cubicBezTo>
                    <a:cubicBezTo>
                      <a:pt x="771" y="264"/>
                      <a:pt x="773" y="270"/>
                      <a:pt x="778" y="275"/>
                    </a:cubicBezTo>
                    <a:cubicBezTo>
                      <a:pt x="783" y="280"/>
                      <a:pt x="791" y="281"/>
                      <a:pt x="795" y="286"/>
                    </a:cubicBezTo>
                    <a:cubicBezTo>
                      <a:pt x="804" y="296"/>
                      <a:pt x="817" y="320"/>
                      <a:pt x="817" y="320"/>
                    </a:cubicBezTo>
                    <a:cubicBezTo>
                      <a:pt x="839" y="391"/>
                      <a:pt x="873" y="547"/>
                      <a:pt x="795" y="571"/>
                    </a:cubicBezTo>
                    <a:cubicBezTo>
                      <a:pt x="778" y="596"/>
                      <a:pt x="769" y="618"/>
                      <a:pt x="739" y="627"/>
                    </a:cubicBezTo>
                    <a:cubicBezTo>
                      <a:pt x="719" y="646"/>
                      <a:pt x="711" y="662"/>
                      <a:pt x="683" y="672"/>
                    </a:cubicBezTo>
                    <a:cubicBezTo>
                      <a:pt x="661" y="692"/>
                      <a:pt x="638" y="697"/>
                      <a:pt x="610" y="705"/>
                    </a:cubicBezTo>
                    <a:cubicBezTo>
                      <a:pt x="598" y="708"/>
                      <a:pt x="576" y="717"/>
                      <a:pt x="576" y="717"/>
                    </a:cubicBezTo>
                    <a:cubicBezTo>
                      <a:pt x="552" y="741"/>
                      <a:pt x="540" y="739"/>
                      <a:pt x="504" y="745"/>
                    </a:cubicBezTo>
                    <a:cubicBezTo>
                      <a:pt x="231" y="740"/>
                      <a:pt x="287" y="767"/>
                      <a:pt x="163" y="728"/>
                    </a:cubicBezTo>
                    <a:cubicBezTo>
                      <a:pt x="129" y="697"/>
                      <a:pt x="172" y="740"/>
                      <a:pt x="146" y="700"/>
                    </a:cubicBezTo>
                    <a:cubicBezTo>
                      <a:pt x="137" y="687"/>
                      <a:pt x="125" y="680"/>
                      <a:pt x="112" y="672"/>
                    </a:cubicBezTo>
                    <a:cubicBezTo>
                      <a:pt x="93" y="643"/>
                      <a:pt x="70" y="631"/>
                      <a:pt x="56" y="594"/>
                    </a:cubicBezTo>
                    <a:cubicBezTo>
                      <a:pt x="60" y="515"/>
                      <a:pt x="62" y="468"/>
                      <a:pt x="73" y="398"/>
                    </a:cubicBezTo>
                    <a:cubicBezTo>
                      <a:pt x="69" y="280"/>
                      <a:pt x="82" y="256"/>
                      <a:pt x="17" y="185"/>
                    </a:cubicBezTo>
                    <a:cubicBezTo>
                      <a:pt x="0" y="130"/>
                      <a:pt x="0" y="131"/>
                      <a:pt x="12" y="46"/>
                    </a:cubicBezTo>
                    <a:cubicBezTo>
                      <a:pt x="15" y="29"/>
                      <a:pt x="60" y="22"/>
                      <a:pt x="73" y="18"/>
                    </a:cubicBezTo>
                    <a:cubicBezTo>
                      <a:pt x="84" y="14"/>
                      <a:pt x="107" y="6"/>
                      <a:pt x="107" y="6"/>
                    </a:cubicBezTo>
                    <a:cubicBezTo>
                      <a:pt x="243" y="11"/>
                      <a:pt x="231" y="0"/>
                      <a:pt x="308" y="23"/>
                    </a:cubicBezTo>
                    <a:cubicBezTo>
                      <a:pt x="325" y="49"/>
                      <a:pt x="344" y="44"/>
                      <a:pt x="370" y="57"/>
                    </a:cubicBezTo>
                    <a:cubicBezTo>
                      <a:pt x="408" y="77"/>
                      <a:pt x="447" y="82"/>
                      <a:pt x="487" y="96"/>
                    </a:cubicBezTo>
                    <a:cubicBezTo>
                      <a:pt x="500" y="132"/>
                      <a:pt x="481" y="96"/>
                      <a:pt x="526" y="118"/>
                    </a:cubicBezTo>
                    <a:cubicBezTo>
                      <a:pt x="536" y="123"/>
                      <a:pt x="542" y="152"/>
                      <a:pt x="543" y="152"/>
                    </a:cubicBezTo>
                    <a:cubicBezTo>
                      <a:pt x="549" y="152"/>
                      <a:pt x="546" y="141"/>
                      <a:pt x="548" y="135"/>
                    </a:cubicBezTo>
                    <a:close/>
                  </a:path>
                </a:pathLst>
              </a:custGeom>
              <a:solidFill>
                <a:srgbClr val="FFFF99"/>
              </a:solidFill>
              <a:ln w="28575">
                <a:solidFill>
                  <a:srgbClr val="000000"/>
                </a:solidFill>
                <a:round/>
                <a:headEnd/>
                <a:tailEnd/>
              </a:ln>
            </p:spPr>
            <p:txBody>
              <a:bodyPr wrap="none" anchor="ctr"/>
              <a:lstStyle/>
              <a:p>
                <a:endParaRPr lang="en-SG"/>
              </a:p>
            </p:txBody>
          </p:sp>
          <p:grpSp>
            <p:nvGrpSpPr>
              <p:cNvPr id="34" name="Group 34"/>
              <p:cNvGrpSpPr>
                <a:grpSpLocks/>
              </p:cNvGrpSpPr>
              <p:nvPr/>
            </p:nvGrpSpPr>
            <p:grpSpPr bwMode="auto">
              <a:xfrm>
                <a:off x="4240" y="749"/>
                <a:ext cx="55" cy="74"/>
                <a:chOff x="1795" y="2679"/>
                <a:chExt cx="45" cy="56"/>
              </a:xfrm>
            </p:grpSpPr>
            <p:sp>
              <p:nvSpPr>
                <p:cNvPr id="45" name="Line 32"/>
                <p:cNvSpPr>
                  <a:spLocks noChangeShapeType="1"/>
                </p:cNvSpPr>
                <p:nvPr/>
              </p:nvSpPr>
              <p:spPr bwMode="auto">
                <a:xfrm flipH="1">
                  <a:off x="1795" y="2679"/>
                  <a:ext cx="45" cy="5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SG"/>
                </a:p>
              </p:txBody>
            </p:sp>
            <p:sp>
              <p:nvSpPr>
                <p:cNvPr id="46" name="Line 33"/>
                <p:cNvSpPr>
                  <a:spLocks noChangeShapeType="1"/>
                </p:cNvSpPr>
                <p:nvPr/>
              </p:nvSpPr>
              <p:spPr bwMode="auto">
                <a:xfrm flipH="1" flipV="1">
                  <a:off x="1795" y="2679"/>
                  <a:ext cx="45" cy="4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SG"/>
                </a:p>
              </p:txBody>
            </p:sp>
          </p:grpSp>
          <p:sp>
            <p:nvSpPr>
              <p:cNvPr id="35" name="Oval 35"/>
              <p:cNvSpPr>
                <a:spLocks noChangeArrowheads="1"/>
              </p:cNvSpPr>
              <p:nvPr/>
            </p:nvSpPr>
            <p:spPr bwMode="auto">
              <a:xfrm>
                <a:off x="4751" y="1480"/>
                <a:ext cx="39" cy="46"/>
              </a:xfrm>
              <a:prstGeom prst="ellipse">
                <a:avLst/>
              </a:prstGeom>
              <a:solidFill>
                <a:schemeClr val="tx1"/>
              </a:solidFill>
              <a:ln w="9525" algn="ctr">
                <a:solidFill>
                  <a:srgbClr val="000000"/>
                </a:solidFill>
                <a:round/>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a:p>
            </p:txBody>
          </p:sp>
          <p:sp>
            <p:nvSpPr>
              <p:cNvPr id="36" name="Line 36"/>
              <p:cNvSpPr>
                <a:spLocks noChangeShapeType="1"/>
              </p:cNvSpPr>
              <p:nvPr/>
            </p:nvSpPr>
            <p:spPr bwMode="auto">
              <a:xfrm flipH="1" flipV="1">
                <a:off x="4264" y="767"/>
                <a:ext cx="504" cy="739"/>
              </a:xfrm>
              <a:prstGeom prst="line">
                <a:avLst/>
              </a:prstGeom>
              <a:noFill/>
              <a:ln w="31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SG"/>
              </a:p>
            </p:txBody>
          </p:sp>
          <p:sp>
            <p:nvSpPr>
              <p:cNvPr id="37" name="Line 37"/>
              <p:cNvSpPr>
                <a:spLocks noChangeShapeType="1"/>
              </p:cNvSpPr>
              <p:nvPr/>
            </p:nvSpPr>
            <p:spPr bwMode="auto">
              <a:xfrm flipV="1">
                <a:off x="4768" y="1373"/>
                <a:ext cx="157" cy="122"/>
              </a:xfrm>
              <a:prstGeom prst="line">
                <a:avLst/>
              </a:prstGeom>
              <a:noFill/>
              <a:ln w="28575">
                <a:solidFill>
                  <a:srgbClr val="FF0000"/>
                </a:solidFill>
                <a:round/>
                <a:headEnd/>
                <a:tailEnd type="stealth" w="med" len="lg"/>
              </a:ln>
              <a:extLst>
                <a:ext uri="{909E8E84-426E-40DD-AFC4-6F175D3DCCD1}">
                  <a14:hiddenFill xmlns:a14="http://schemas.microsoft.com/office/drawing/2010/main">
                    <a:noFill/>
                  </a14:hiddenFill>
                </a:ext>
              </a:extLst>
            </p:spPr>
            <p:txBody>
              <a:bodyPr wrap="none" anchor="ctr"/>
              <a:lstStyle/>
              <a:p>
                <a:endParaRPr lang="en-SG"/>
              </a:p>
            </p:txBody>
          </p:sp>
          <p:sp>
            <p:nvSpPr>
              <p:cNvPr id="39" name="Arc 38"/>
              <p:cNvSpPr>
                <a:spLocks/>
              </p:cNvSpPr>
              <p:nvPr/>
            </p:nvSpPr>
            <p:spPr bwMode="auto">
              <a:xfrm flipV="1">
                <a:off x="4794" y="1580"/>
                <a:ext cx="262" cy="321"/>
              </a:xfrm>
              <a:custGeom>
                <a:avLst/>
                <a:gdLst>
                  <a:gd name="T0" fmla="*/ 0 w 28337"/>
                  <a:gd name="T1" fmla="*/ 0 h 21600"/>
                  <a:gd name="T2" fmla="*/ 0 w 28337"/>
                  <a:gd name="T3" fmla="*/ 0 h 21600"/>
                  <a:gd name="T4" fmla="*/ 0 w 28337"/>
                  <a:gd name="T5" fmla="*/ 0 h 21600"/>
                  <a:gd name="T6" fmla="*/ 0 60000 65536"/>
                  <a:gd name="T7" fmla="*/ 0 60000 65536"/>
                  <a:gd name="T8" fmla="*/ 0 60000 65536"/>
                  <a:gd name="T9" fmla="*/ 0 w 28337"/>
                  <a:gd name="T10" fmla="*/ 0 h 21600"/>
                  <a:gd name="T11" fmla="*/ 28337 w 28337"/>
                  <a:gd name="T12" fmla="*/ 21600 h 21600"/>
                </a:gdLst>
                <a:ahLst/>
                <a:cxnLst>
                  <a:cxn ang="T6">
                    <a:pos x="T0" y="T1"/>
                  </a:cxn>
                  <a:cxn ang="T7">
                    <a:pos x="T2" y="T3"/>
                  </a:cxn>
                  <a:cxn ang="T8">
                    <a:pos x="T4" y="T5"/>
                  </a:cxn>
                </a:cxnLst>
                <a:rect l="T9" t="T10" r="T11" b="T12"/>
                <a:pathLst>
                  <a:path w="28337" h="21600" fill="none" extrusionOk="0">
                    <a:moveTo>
                      <a:pt x="-1" y="1603"/>
                    </a:moveTo>
                    <a:cubicBezTo>
                      <a:pt x="2592" y="544"/>
                      <a:pt x="5366" y="-1"/>
                      <a:pt x="8167" y="0"/>
                    </a:cubicBezTo>
                    <a:cubicBezTo>
                      <a:pt x="17114" y="0"/>
                      <a:pt x="25135" y="5516"/>
                      <a:pt x="28336" y="13871"/>
                    </a:cubicBezTo>
                  </a:path>
                  <a:path w="28337" h="21600" stroke="0" extrusionOk="0">
                    <a:moveTo>
                      <a:pt x="-1" y="1603"/>
                    </a:moveTo>
                    <a:cubicBezTo>
                      <a:pt x="2592" y="544"/>
                      <a:pt x="5366" y="-1"/>
                      <a:pt x="8167" y="0"/>
                    </a:cubicBezTo>
                    <a:cubicBezTo>
                      <a:pt x="17114" y="0"/>
                      <a:pt x="25135" y="5516"/>
                      <a:pt x="28336" y="13871"/>
                    </a:cubicBezTo>
                    <a:lnTo>
                      <a:pt x="8167" y="21600"/>
                    </a:lnTo>
                    <a:lnTo>
                      <a:pt x="-1" y="1603"/>
                    </a:lnTo>
                    <a:close/>
                  </a:path>
                </a:pathLst>
              </a:custGeom>
              <a:noFill/>
              <a:ln w="28575">
                <a:solidFill>
                  <a:srgbClr val="000000"/>
                </a:solidFill>
                <a:round/>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40" name="Line 43"/>
              <p:cNvSpPr>
                <a:spLocks noChangeShapeType="1"/>
              </p:cNvSpPr>
              <p:nvPr/>
            </p:nvSpPr>
            <p:spPr bwMode="auto">
              <a:xfrm>
                <a:off x="4611" y="1287"/>
                <a:ext cx="164" cy="208"/>
              </a:xfrm>
              <a:prstGeom prst="line">
                <a:avLst/>
              </a:prstGeom>
              <a:noFill/>
              <a:ln w="28575">
                <a:solidFill>
                  <a:srgbClr val="FF0000"/>
                </a:solidFill>
                <a:round/>
                <a:headEnd type="stealth" w="med" len="lg"/>
                <a:tailEnd/>
              </a:ln>
              <a:extLst>
                <a:ext uri="{909E8E84-426E-40DD-AFC4-6F175D3DCCD1}">
                  <a14:hiddenFill xmlns:a14="http://schemas.microsoft.com/office/drawing/2010/main">
                    <a:noFill/>
                  </a14:hiddenFill>
                </a:ext>
              </a:extLst>
            </p:spPr>
            <p:txBody>
              <a:bodyPr wrap="none" anchor="ctr"/>
              <a:lstStyle/>
              <a:p>
                <a:endParaRPr lang="en-SG"/>
              </a:p>
            </p:txBody>
          </p:sp>
          <p:graphicFrame>
            <p:nvGraphicFramePr>
              <p:cNvPr id="41" name="Object 44"/>
              <p:cNvGraphicFramePr>
                <a:graphicFrameLocks noChangeAspect="1"/>
              </p:cNvGraphicFramePr>
              <p:nvPr/>
            </p:nvGraphicFramePr>
            <p:xfrm>
              <a:off x="4289" y="1175"/>
              <a:ext cx="329" cy="239"/>
            </p:xfrm>
            <a:graphic>
              <a:graphicData uri="http://schemas.openxmlformats.org/presentationml/2006/ole">
                <mc:AlternateContent xmlns:mc="http://schemas.openxmlformats.org/markup-compatibility/2006">
                  <mc:Choice xmlns:v="urn:schemas-microsoft-com:vml" Requires="v">
                    <p:oleObj spid="_x0000_s4103" name="Equation" r:id="rId6" imgW="279279" imgH="203112" progId="Equation.3">
                      <p:embed/>
                    </p:oleObj>
                  </mc:Choice>
                  <mc:Fallback>
                    <p:oleObj name="Equation" r:id="rId6" imgW="279279" imgH="203112" progId="Equation.3">
                      <p:embed/>
                      <p:pic>
                        <p:nvPicPr>
                          <p:cNvPr id="41" name="Object 4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89" y="1175"/>
                            <a:ext cx="329"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 name="Object 39"/>
              <p:cNvGraphicFramePr>
                <a:graphicFrameLocks noChangeAspect="1"/>
              </p:cNvGraphicFramePr>
              <p:nvPr>
                <p:extLst>
                  <p:ext uri="{D42A27DB-BD31-4B8C-83A1-F6EECF244321}">
                    <p14:modId xmlns:p14="http://schemas.microsoft.com/office/powerpoint/2010/main" val="3569210509"/>
                  </p:ext>
                </p:extLst>
              </p:nvPr>
            </p:nvGraphicFramePr>
            <p:xfrm>
              <a:off x="5002" y="1841"/>
              <a:ext cx="308" cy="171"/>
            </p:xfrm>
            <a:graphic>
              <a:graphicData uri="http://schemas.openxmlformats.org/presentationml/2006/ole">
                <mc:AlternateContent xmlns:mc="http://schemas.openxmlformats.org/markup-compatibility/2006">
                  <mc:Choice xmlns:v="urn:schemas-microsoft-com:vml" Requires="v">
                    <p:oleObj spid="_x0000_s4104" name="公式" r:id="rId14" imgW="431640" imgH="215640" progId="Equation.3">
                      <p:embed/>
                    </p:oleObj>
                  </mc:Choice>
                  <mc:Fallback>
                    <p:oleObj name="公式" r:id="rId14" imgW="431640" imgH="215640" progId="Equation.3">
                      <p:embed/>
                      <p:pic>
                        <p:nvPicPr>
                          <p:cNvPr id="42" name="Object 39"/>
                          <p:cNvPicPr>
                            <a:picLocks noChangeAspect="1" noChangeArrowheads="1"/>
                          </p:cNvPicPr>
                          <p:nvPr/>
                        </p:nvPicPr>
                        <p:blipFill>
                          <a:blip r:embed="rId15"/>
                          <a:srcRect/>
                          <a:stretch>
                            <a:fillRect/>
                          </a:stretch>
                        </p:blipFill>
                        <p:spPr bwMode="auto">
                          <a:xfrm>
                            <a:off x="5002" y="1841"/>
                            <a:ext cx="308" cy="171"/>
                          </a:xfrm>
                          <a:prstGeom prst="rect">
                            <a:avLst/>
                          </a:prstGeom>
                          <a:noFill/>
                          <a:ln>
                            <a:noFill/>
                          </a:ln>
                          <a:effectLst/>
                          <a:extLst/>
                        </p:spPr>
                      </p:pic>
                    </p:oleObj>
                  </mc:Fallback>
                </mc:AlternateContent>
              </a:graphicData>
            </a:graphic>
          </p:graphicFrame>
          <p:graphicFrame>
            <p:nvGraphicFramePr>
              <p:cNvPr id="43" name="Object 47"/>
              <p:cNvGraphicFramePr>
                <a:graphicFrameLocks noChangeAspect="1"/>
              </p:cNvGraphicFramePr>
              <p:nvPr/>
            </p:nvGraphicFramePr>
            <p:xfrm>
              <a:off x="4930" y="1285"/>
              <a:ext cx="249" cy="205"/>
            </p:xfrm>
            <a:graphic>
              <a:graphicData uri="http://schemas.openxmlformats.org/presentationml/2006/ole">
                <mc:AlternateContent xmlns:mc="http://schemas.openxmlformats.org/markup-compatibility/2006">
                  <mc:Choice xmlns:v="urn:schemas-microsoft-com:vml" Requires="v">
                    <p:oleObj spid="_x0000_s4105" name="Equation" r:id="rId10" imgW="203112" imgH="139639" progId="Equation.3">
                      <p:embed/>
                    </p:oleObj>
                  </mc:Choice>
                  <mc:Fallback>
                    <p:oleObj name="Equation" r:id="rId10" imgW="203112" imgH="139639" progId="Equation.3">
                      <p:embed/>
                      <p:pic>
                        <p:nvPicPr>
                          <p:cNvPr id="43" name="Object 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0" y="1285"/>
                            <a:ext cx="249" cy="2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 name="AutoShape 51"/>
              <p:cNvSpPr>
                <a:spLocks noChangeArrowheads="1"/>
              </p:cNvSpPr>
              <p:nvPr/>
            </p:nvSpPr>
            <p:spPr bwMode="auto">
              <a:xfrm>
                <a:off x="4208" y="779"/>
                <a:ext cx="129" cy="88"/>
              </a:xfrm>
              <a:prstGeom prst="triangle">
                <a:avLst>
                  <a:gd name="adj" fmla="val 50000"/>
                </a:avLst>
              </a:prstGeom>
              <a:solidFill>
                <a:schemeClr val="accent1"/>
              </a:solidFill>
              <a:ln w="9525" algn="ctr">
                <a:solidFill>
                  <a:srgbClr val="000000"/>
                </a:solidFill>
                <a:miter lim="800000"/>
                <a:headEnd/>
                <a:tailEnd/>
              </a:ln>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endParaRPr lang="en-US" altLang="en-US"/>
              </a:p>
            </p:txBody>
          </p:sp>
        </p:grpSp>
        <p:sp>
          <p:nvSpPr>
            <p:cNvPr id="51" name="Rectangle 50"/>
            <p:cNvSpPr/>
            <p:nvPr/>
          </p:nvSpPr>
          <p:spPr>
            <a:xfrm>
              <a:off x="7641014" y="3776000"/>
              <a:ext cx="325730" cy="369332"/>
            </a:xfrm>
            <a:prstGeom prst="rect">
              <a:avLst/>
            </a:prstGeom>
          </p:spPr>
          <p:txBody>
            <a:bodyPr wrap="none">
              <a:spAutoFit/>
            </a:bodyPr>
            <a:lstStyle/>
            <a:p>
              <a:r>
                <a:rPr lang="en-SG" i="1" dirty="0">
                  <a:latin typeface="Times New Roman" panose="02020603050405020304" pitchFamily="18" charset="0"/>
                  <a:cs typeface="Times New Roman" panose="02020603050405020304" pitchFamily="18" charset="0"/>
                </a:rPr>
                <a:t>A</a:t>
              </a:r>
              <a:endParaRPr lang="en-SG" dirty="0"/>
            </a:p>
          </p:txBody>
        </p:sp>
        <p:cxnSp>
          <p:nvCxnSpPr>
            <p:cNvPr id="52" name="Straight Arrow Connector 51"/>
            <p:cNvCxnSpPr/>
            <p:nvPr/>
          </p:nvCxnSpPr>
          <p:spPr>
            <a:xfrm flipV="1">
              <a:off x="7947025" y="3530080"/>
              <a:ext cx="272256" cy="595791"/>
            </a:xfrm>
            <a:prstGeom prst="straightConnector1">
              <a:avLst/>
            </a:prstGeom>
            <a:ln w="381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8406461" y="5234868"/>
              <a:ext cx="325730" cy="369332"/>
            </a:xfrm>
            <a:prstGeom prst="rect">
              <a:avLst/>
            </a:prstGeom>
          </p:spPr>
          <p:txBody>
            <a:bodyPr wrap="none">
              <a:spAutoFit/>
            </a:bodyPr>
            <a:lstStyle/>
            <a:p>
              <a:r>
                <a:rPr lang="en-SG" i="1" dirty="0">
                  <a:latin typeface="Times New Roman" panose="02020603050405020304" pitchFamily="18" charset="0"/>
                  <a:cs typeface="Times New Roman" panose="02020603050405020304" pitchFamily="18" charset="0"/>
                </a:rPr>
                <a:t>B</a:t>
              </a:r>
              <a:endParaRPr lang="en-SG" dirty="0"/>
            </a:p>
          </p:txBody>
        </p:sp>
        <p:cxnSp>
          <p:nvCxnSpPr>
            <p:cNvPr id="56" name="Straight Arrow Connector 55"/>
            <p:cNvCxnSpPr/>
            <p:nvPr/>
          </p:nvCxnSpPr>
          <p:spPr>
            <a:xfrm flipV="1">
              <a:off x="8727282" y="4663427"/>
              <a:ext cx="272256" cy="595791"/>
            </a:xfrm>
            <a:prstGeom prst="straightConnector1">
              <a:avLst/>
            </a:prstGeom>
            <a:ln w="381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8849361" y="4271734"/>
              <a:ext cx="417102" cy="400110"/>
            </a:xfrm>
            <a:prstGeom prst="rect">
              <a:avLst/>
            </a:prstGeom>
          </p:spPr>
          <p:txBody>
            <a:bodyPr wrap="none">
              <a:spAutoFit/>
            </a:bodyPr>
            <a:lstStyle/>
            <a:p>
              <a:r>
                <a:rPr lang="en-SG" sz="2000" i="1" u="sng" dirty="0" err="1">
                  <a:latin typeface="Times New Roman" panose="02020603050405020304" pitchFamily="18" charset="0"/>
                  <a:cs typeface="Times New Roman" panose="02020603050405020304" pitchFamily="18" charset="0"/>
                </a:rPr>
                <a:t>a</a:t>
              </a:r>
              <a:r>
                <a:rPr lang="en-SG" sz="2000" i="1" baseline="-25000" dirty="0" err="1">
                  <a:latin typeface="Times New Roman" panose="02020603050405020304" pitchFamily="18" charset="0"/>
                  <a:cs typeface="Times New Roman" panose="02020603050405020304" pitchFamily="18" charset="0"/>
                </a:rPr>
                <a:t>A</a:t>
              </a:r>
              <a:endParaRPr lang="en-SG" sz="2000" baseline="-25000" dirty="0"/>
            </a:p>
          </p:txBody>
        </p:sp>
        <p:sp>
          <p:nvSpPr>
            <p:cNvPr id="66" name="TextBox 65"/>
            <p:cNvSpPr txBox="1"/>
            <p:nvPr/>
          </p:nvSpPr>
          <p:spPr>
            <a:xfrm>
              <a:off x="7163157" y="5882839"/>
              <a:ext cx="1680012" cy="369332"/>
            </a:xfrm>
            <a:prstGeom prst="rect">
              <a:avLst/>
            </a:prstGeom>
            <a:noFill/>
          </p:spPr>
          <p:txBody>
            <a:bodyPr wrap="none" rtlCol="0">
              <a:spAutoFit/>
            </a:bodyPr>
            <a:lstStyle/>
            <a:p>
              <a:r>
                <a:rPr lang="en-SG" b="1" dirty="0">
                  <a:solidFill>
                    <a:srgbClr val="0000FF"/>
                  </a:solidFill>
                </a:rPr>
                <a:t>General motion</a:t>
              </a:r>
            </a:p>
          </p:txBody>
        </p:sp>
      </p:grpSp>
      <p:sp>
        <p:nvSpPr>
          <p:cNvPr id="2" name="TextBox 1"/>
          <p:cNvSpPr txBox="1"/>
          <p:nvPr/>
        </p:nvSpPr>
        <p:spPr>
          <a:xfrm>
            <a:off x="418423" y="4007380"/>
            <a:ext cx="5510932" cy="369332"/>
          </a:xfrm>
          <a:prstGeom prst="rect">
            <a:avLst/>
          </a:prstGeom>
          <a:noFill/>
        </p:spPr>
        <p:txBody>
          <a:bodyPr wrap="none" rtlCol="0">
            <a:spAutoFit/>
          </a:bodyPr>
          <a:lstStyle/>
          <a:p>
            <a:r>
              <a:rPr lang="en-SG" b="1" dirty="0">
                <a:solidFill>
                  <a:srgbClr val="0000FF"/>
                </a:solidFill>
                <a:latin typeface="Times New Roman" panose="02020603050405020304" pitchFamily="18" charset="0"/>
                <a:cs typeface="Times New Roman" panose="02020603050405020304" pitchFamily="18" charset="0"/>
              </a:rPr>
              <a:t>Reference-point method</a:t>
            </a:r>
            <a:r>
              <a:rPr lang="en-SG" dirty="0">
                <a:solidFill>
                  <a:srgbClr val="0000FF"/>
                </a:solidFill>
                <a:latin typeface="Times New Roman" panose="02020603050405020304" pitchFamily="18" charset="0"/>
                <a:cs typeface="Times New Roman" panose="02020603050405020304" pitchFamily="18" charset="0"/>
              </a:rPr>
              <a:t>: taking </a:t>
            </a:r>
            <a:r>
              <a:rPr lang="en-SG" i="1" dirty="0">
                <a:solidFill>
                  <a:srgbClr val="0000FF"/>
                </a:solidFill>
                <a:latin typeface="Times New Roman" panose="02020603050405020304" pitchFamily="18" charset="0"/>
                <a:cs typeface="Times New Roman" panose="02020603050405020304" pitchFamily="18" charset="0"/>
              </a:rPr>
              <a:t>A</a:t>
            </a:r>
            <a:r>
              <a:rPr lang="en-SG" dirty="0">
                <a:solidFill>
                  <a:srgbClr val="0000FF"/>
                </a:solidFill>
                <a:latin typeface="Times New Roman" panose="02020603050405020304" pitchFamily="18" charset="0"/>
                <a:cs typeface="Times New Roman" panose="02020603050405020304" pitchFamily="18" charset="0"/>
              </a:rPr>
              <a:t> as the reference point</a:t>
            </a:r>
          </a:p>
        </p:txBody>
      </p:sp>
      <p:sp>
        <p:nvSpPr>
          <p:cNvPr id="25" name="Rectangle 24">
            <a:extLst>
              <a:ext uri="{FF2B5EF4-FFF2-40B4-BE49-F238E27FC236}">
                <a16:creationId xmlns:a16="http://schemas.microsoft.com/office/drawing/2014/main" id="{2A61A84B-B3DA-4F16-99C9-CD8E5088D3C7}"/>
              </a:ext>
            </a:extLst>
          </p:cNvPr>
          <p:cNvSpPr/>
          <p:nvPr/>
        </p:nvSpPr>
        <p:spPr>
          <a:xfrm>
            <a:off x="541761" y="1828800"/>
            <a:ext cx="2583102" cy="157427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951C4F50-3F36-4536-96B1-70E233CFDB06}"/>
              </a:ext>
            </a:extLst>
          </p:cNvPr>
          <p:cNvSpPr/>
          <p:nvPr/>
        </p:nvSpPr>
        <p:spPr>
          <a:xfrm>
            <a:off x="2489133" y="5976990"/>
            <a:ext cx="883575" cy="369332"/>
          </a:xfrm>
          <a:prstGeom prst="rect">
            <a:avLst/>
          </a:prstGeom>
        </p:spPr>
        <p:txBody>
          <a:bodyPr wrap="none">
            <a:spAutoFit/>
          </a:bodyPr>
          <a:lstStyle/>
          <a:p>
            <a:r>
              <a:rPr lang="en-SG" dirty="0">
                <a:solidFill>
                  <a:srgbClr val="0000FF"/>
                </a:solidFill>
              </a:rPr>
              <a:t>Normal</a:t>
            </a:r>
          </a:p>
        </p:txBody>
      </p:sp>
      <p:sp>
        <p:nvSpPr>
          <p:cNvPr id="48" name="Rectangle 47">
            <a:extLst>
              <a:ext uri="{FF2B5EF4-FFF2-40B4-BE49-F238E27FC236}">
                <a16:creationId xmlns:a16="http://schemas.microsoft.com/office/drawing/2014/main" id="{427F26B8-B4F5-425C-87F5-3C879DA769BA}"/>
              </a:ext>
            </a:extLst>
          </p:cNvPr>
          <p:cNvSpPr/>
          <p:nvPr/>
        </p:nvSpPr>
        <p:spPr>
          <a:xfrm>
            <a:off x="3428586" y="5966792"/>
            <a:ext cx="1146852" cy="369332"/>
          </a:xfrm>
          <a:prstGeom prst="rect">
            <a:avLst/>
          </a:prstGeom>
        </p:spPr>
        <p:txBody>
          <a:bodyPr wrap="none">
            <a:spAutoFit/>
          </a:bodyPr>
          <a:lstStyle/>
          <a:p>
            <a:r>
              <a:rPr lang="en-SG" dirty="0">
                <a:solidFill>
                  <a:srgbClr val="0000FF"/>
                </a:solidFill>
              </a:rPr>
              <a:t>Tangential</a:t>
            </a:r>
          </a:p>
        </p:txBody>
      </p:sp>
      <p:sp>
        <p:nvSpPr>
          <p:cNvPr id="63" name="Star: 5 Points 62">
            <a:extLst>
              <a:ext uri="{FF2B5EF4-FFF2-40B4-BE49-F238E27FC236}">
                <a16:creationId xmlns:a16="http://schemas.microsoft.com/office/drawing/2014/main" id="{49084024-2633-4E3B-9054-7ACAB22CC309}"/>
              </a:ext>
            </a:extLst>
          </p:cNvPr>
          <p:cNvSpPr/>
          <p:nvPr/>
        </p:nvSpPr>
        <p:spPr>
          <a:xfrm>
            <a:off x="4629783" y="4501686"/>
            <a:ext cx="323481" cy="323481"/>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0788574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90</a:t>
            </a:fld>
            <a:endParaRPr lang="en-US" altLang="en-US"/>
          </a:p>
        </p:txBody>
      </p:sp>
      <p:graphicFrame>
        <p:nvGraphicFramePr>
          <p:cNvPr id="7" name="Object 4"/>
          <p:cNvGraphicFramePr>
            <a:graphicFrameLocks noGrp="1" noChangeAspect="1"/>
          </p:cNvGraphicFramePr>
          <p:nvPr>
            <p:ph sz="quarter" idx="1"/>
            <p:extLst/>
          </p:nvPr>
        </p:nvGraphicFramePr>
        <p:xfrm>
          <a:off x="514350" y="1081088"/>
          <a:ext cx="3641725" cy="1343025"/>
        </p:xfrm>
        <a:graphic>
          <a:graphicData uri="http://schemas.openxmlformats.org/presentationml/2006/ole">
            <mc:AlternateContent xmlns:mc="http://schemas.openxmlformats.org/markup-compatibility/2006">
              <mc:Choice xmlns:v="urn:schemas-microsoft-com:vml" Requires="v">
                <p:oleObj spid="_x0000_s54274" name="公式" r:id="rId4" imgW="3479760" imgH="1282680" progId="Equation.3">
                  <p:embed/>
                </p:oleObj>
              </mc:Choice>
              <mc:Fallback>
                <p:oleObj name="公式" r:id="rId4" imgW="3479760" imgH="1282680" progId="Equation.3">
                  <p:embed/>
                  <p:pic>
                    <p:nvPicPr>
                      <p:cNvPr id="7" name="Object 4"/>
                      <p:cNvPicPr>
                        <a:picLocks noChangeAspect="1" noChangeArrowheads="1"/>
                      </p:cNvPicPr>
                      <p:nvPr/>
                    </p:nvPicPr>
                    <p:blipFill>
                      <a:blip r:embed="rId5"/>
                      <a:srcRect/>
                      <a:stretch>
                        <a:fillRect/>
                      </a:stretch>
                    </p:blipFill>
                    <p:spPr bwMode="auto">
                      <a:xfrm>
                        <a:off x="514350" y="1081088"/>
                        <a:ext cx="3641725" cy="1343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Oval 36"/>
          <p:cNvSpPr>
            <a:spLocks noChangeArrowheads="1"/>
          </p:cNvSpPr>
          <p:nvPr/>
        </p:nvSpPr>
        <p:spPr bwMode="auto">
          <a:xfrm>
            <a:off x="2742982" y="2811376"/>
            <a:ext cx="1450975" cy="1385887"/>
          </a:xfrm>
          <a:prstGeom prst="ellipse">
            <a:avLst/>
          </a:prstGeom>
          <a:solidFill>
            <a:srgbClr val="FFFF99"/>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1" name="Line 39"/>
          <p:cNvSpPr>
            <a:spLocks noChangeShapeType="1"/>
          </p:cNvSpPr>
          <p:nvPr/>
        </p:nvSpPr>
        <p:spPr bwMode="auto">
          <a:xfrm flipH="1">
            <a:off x="3128745" y="3544801"/>
            <a:ext cx="349250" cy="88900"/>
          </a:xfrm>
          <a:prstGeom prst="line">
            <a:avLst/>
          </a:prstGeom>
          <a:noFill/>
          <a:ln w="9525">
            <a:solidFill>
              <a:srgbClr val="000000"/>
            </a:solidFill>
            <a:miter lim="800000"/>
            <a:headEnd type="oval" w="med" len="med"/>
            <a:tailEnd type="triangle" w="med" len="med"/>
          </a:ln>
          <a:extLst>
            <a:ext uri="{909E8E84-426E-40DD-AFC4-6F175D3DCCD1}">
              <a14:hiddenFill xmlns:a14="http://schemas.microsoft.com/office/drawing/2010/main">
                <a:noFill/>
              </a14:hiddenFill>
            </a:ext>
          </a:extLst>
        </p:spPr>
        <p:txBody>
          <a:bodyPr wrap="none"/>
          <a:lstStyle/>
          <a:p>
            <a:endParaRPr lang="en-SG"/>
          </a:p>
        </p:txBody>
      </p:sp>
      <p:graphicFrame>
        <p:nvGraphicFramePr>
          <p:cNvPr id="12" name="Object 40"/>
          <p:cNvGraphicFramePr>
            <a:graphicFrameLocks noChangeAspect="1"/>
          </p:cNvGraphicFramePr>
          <p:nvPr>
            <p:extLst/>
          </p:nvPr>
        </p:nvGraphicFramePr>
        <p:xfrm>
          <a:off x="3112870" y="3166976"/>
          <a:ext cx="307975" cy="388937"/>
        </p:xfrm>
        <a:graphic>
          <a:graphicData uri="http://schemas.openxmlformats.org/presentationml/2006/ole">
            <mc:AlternateContent xmlns:mc="http://schemas.openxmlformats.org/markup-compatibility/2006">
              <mc:Choice xmlns:v="urn:schemas-microsoft-com:vml" Requires="v">
                <p:oleObj spid="_x0000_s54275" name="Equation" r:id="rId6" imgW="177646" imgH="228402" progId="Equation.3">
                  <p:embed/>
                </p:oleObj>
              </mc:Choice>
              <mc:Fallback>
                <p:oleObj name="Equation" r:id="rId6" imgW="177646" imgH="228402" progId="Equation.3">
                  <p:embed/>
                  <p:pic>
                    <p:nvPicPr>
                      <p:cNvPr id="12" name="Object 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2870" y="3166976"/>
                        <a:ext cx="307975" cy="388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Arc 41"/>
          <p:cNvSpPr>
            <a:spLocks/>
          </p:cNvSpPr>
          <p:nvPr/>
        </p:nvSpPr>
        <p:spPr bwMode="auto">
          <a:xfrm rot="19734749" flipV="1">
            <a:off x="3460532" y="3163801"/>
            <a:ext cx="307975" cy="509587"/>
          </a:xfrm>
          <a:custGeom>
            <a:avLst/>
            <a:gdLst>
              <a:gd name="T0" fmla="*/ 2147483647 w 21600"/>
              <a:gd name="T1" fmla="*/ 0 h 38848"/>
              <a:gd name="T2" fmla="*/ 2147483647 w 21600"/>
              <a:gd name="T3" fmla="*/ 2147483647 h 38848"/>
              <a:gd name="T4" fmla="*/ 0 w 21600"/>
              <a:gd name="T5" fmla="*/ 2147483647 h 38848"/>
              <a:gd name="T6" fmla="*/ 0 60000 65536"/>
              <a:gd name="T7" fmla="*/ 0 60000 65536"/>
              <a:gd name="T8" fmla="*/ 0 60000 65536"/>
              <a:gd name="T9" fmla="*/ 0 w 21600"/>
              <a:gd name="T10" fmla="*/ 0 h 38848"/>
              <a:gd name="T11" fmla="*/ 21600 w 21600"/>
              <a:gd name="T12" fmla="*/ 38848 h 38848"/>
            </a:gdLst>
            <a:ahLst/>
            <a:cxnLst>
              <a:cxn ang="T6">
                <a:pos x="T0" y="T1"/>
              </a:cxn>
              <a:cxn ang="T7">
                <a:pos x="T2" y="T3"/>
              </a:cxn>
              <a:cxn ang="T8">
                <a:pos x="T4" y="T5"/>
              </a:cxn>
            </a:cxnLst>
            <a:rect l="T9" t="T10" r="T11" b="T12"/>
            <a:pathLst>
              <a:path w="21600" h="38848" fill="none" extrusionOk="0">
                <a:moveTo>
                  <a:pt x="8119" y="0"/>
                </a:moveTo>
                <a:cubicBezTo>
                  <a:pt x="16268" y="3306"/>
                  <a:pt x="21600" y="11222"/>
                  <a:pt x="21600" y="20016"/>
                </a:cubicBezTo>
                <a:cubicBezTo>
                  <a:pt x="21600" y="27823"/>
                  <a:pt x="17386" y="35023"/>
                  <a:pt x="10579" y="38848"/>
                </a:cubicBezTo>
              </a:path>
              <a:path w="21600" h="38848" stroke="0" extrusionOk="0">
                <a:moveTo>
                  <a:pt x="8119" y="0"/>
                </a:moveTo>
                <a:cubicBezTo>
                  <a:pt x="16268" y="3306"/>
                  <a:pt x="21600" y="11222"/>
                  <a:pt x="21600" y="20016"/>
                </a:cubicBezTo>
                <a:cubicBezTo>
                  <a:pt x="21600" y="27823"/>
                  <a:pt x="17386" y="35023"/>
                  <a:pt x="10579" y="38848"/>
                </a:cubicBezTo>
                <a:lnTo>
                  <a:pt x="0" y="20016"/>
                </a:lnTo>
                <a:lnTo>
                  <a:pt x="8119" y="0"/>
                </a:lnTo>
                <a:close/>
              </a:path>
            </a:pathLst>
          </a:custGeom>
          <a:noFill/>
          <a:ln w="9525">
            <a:solidFill>
              <a:srgbClr val="000000"/>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aphicFrame>
        <p:nvGraphicFramePr>
          <p:cNvPr id="14" name="Object 42"/>
          <p:cNvGraphicFramePr>
            <a:graphicFrameLocks noChangeAspect="1"/>
          </p:cNvGraphicFramePr>
          <p:nvPr>
            <p:extLst/>
          </p:nvPr>
        </p:nvGraphicFramePr>
        <p:xfrm>
          <a:off x="3819307" y="3351126"/>
          <a:ext cx="242888" cy="217487"/>
        </p:xfrm>
        <a:graphic>
          <a:graphicData uri="http://schemas.openxmlformats.org/presentationml/2006/ole">
            <mc:AlternateContent xmlns:mc="http://schemas.openxmlformats.org/markup-compatibility/2006">
              <mc:Choice xmlns:v="urn:schemas-microsoft-com:vml" Requires="v">
                <p:oleObj spid="_x0000_s54276" name="Equation" r:id="rId8" imgW="152334" imgH="139639" progId="Equation.3">
                  <p:embed/>
                </p:oleObj>
              </mc:Choice>
              <mc:Fallback>
                <p:oleObj name="Equation" r:id="rId8" imgW="152334" imgH="139639" progId="Equation.3">
                  <p:embed/>
                  <p:pic>
                    <p:nvPicPr>
                      <p:cNvPr id="14" name="Object 4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9307" y="3351126"/>
                        <a:ext cx="242888" cy="217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43"/>
          <p:cNvGraphicFramePr>
            <a:graphicFrameLocks noChangeAspect="1"/>
          </p:cNvGraphicFramePr>
          <p:nvPr>
            <p:extLst/>
          </p:nvPr>
        </p:nvGraphicFramePr>
        <p:xfrm>
          <a:off x="4495582" y="3230476"/>
          <a:ext cx="796925" cy="427037"/>
        </p:xfrm>
        <a:graphic>
          <a:graphicData uri="http://schemas.openxmlformats.org/presentationml/2006/ole">
            <mc:AlternateContent xmlns:mc="http://schemas.openxmlformats.org/markup-compatibility/2006">
              <mc:Choice xmlns:v="urn:schemas-microsoft-com:vml" Requires="v">
                <p:oleObj spid="_x0000_s54277" name="Equation" r:id="rId10" imgW="495085" imgH="228501" progId="Equation.3">
                  <p:embed/>
                </p:oleObj>
              </mc:Choice>
              <mc:Fallback>
                <p:oleObj name="Equation" r:id="rId10" imgW="495085" imgH="228501" progId="Equation.3">
                  <p:embed/>
                  <p:pic>
                    <p:nvPicPr>
                      <p:cNvPr id="15" name="Object 4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95582" y="3230476"/>
                        <a:ext cx="796925" cy="427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Line 44"/>
          <p:cNvSpPr>
            <a:spLocks noChangeShapeType="1"/>
          </p:cNvSpPr>
          <p:nvPr/>
        </p:nvSpPr>
        <p:spPr bwMode="auto">
          <a:xfrm>
            <a:off x="5508407" y="3424151"/>
            <a:ext cx="461963" cy="1587"/>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17" name="Line 45"/>
          <p:cNvSpPr>
            <a:spLocks noChangeShapeType="1"/>
          </p:cNvSpPr>
          <p:nvPr/>
        </p:nvSpPr>
        <p:spPr bwMode="auto">
          <a:xfrm flipH="1">
            <a:off x="5427445" y="3446376"/>
            <a:ext cx="560387" cy="138112"/>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18" name="Arc 46"/>
          <p:cNvSpPr>
            <a:spLocks/>
          </p:cNvSpPr>
          <p:nvPr/>
        </p:nvSpPr>
        <p:spPr bwMode="auto">
          <a:xfrm flipH="1">
            <a:off x="5676682" y="3433676"/>
            <a:ext cx="125413" cy="69850"/>
          </a:xfrm>
          <a:custGeom>
            <a:avLst/>
            <a:gdLst>
              <a:gd name="T0" fmla="*/ 2147483647 w 21600"/>
              <a:gd name="T1" fmla="*/ 0 h 13282"/>
              <a:gd name="T2" fmla="*/ 2147483647 w 21600"/>
              <a:gd name="T3" fmla="*/ 2147483647 h 13282"/>
              <a:gd name="T4" fmla="*/ 0 w 21600"/>
              <a:gd name="T5" fmla="*/ 2147483647 h 13282"/>
              <a:gd name="T6" fmla="*/ 0 60000 65536"/>
              <a:gd name="T7" fmla="*/ 0 60000 65536"/>
              <a:gd name="T8" fmla="*/ 0 60000 65536"/>
              <a:gd name="T9" fmla="*/ 0 w 21600"/>
              <a:gd name="T10" fmla="*/ 0 h 13282"/>
              <a:gd name="T11" fmla="*/ 21600 w 21600"/>
              <a:gd name="T12" fmla="*/ 13282 h 13282"/>
            </a:gdLst>
            <a:ahLst/>
            <a:cxnLst>
              <a:cxn ang="T6">
                <a:pos x="T0" y="T1"/>
              </a:cxn>
              <a:cxn ang="T7">
                <a:pos x="T2" y="T3"/>
              </a:cxn>
              <a:cxn ang="T8">
                <a:pos x="T4" y="T5"/>
              </a:cxn>
            </a:cxnLst>
            <a:rect l="T9" t="T10" r="T11" b="T12"/>
            <a:pathLst>
              <a:path w="21600" h="13282" fill="none" extrusionOk="0">
                <a:moveTo>
                  <a:pt x="17033" y="0"/>
                </a:moveTo>
                <a:cubicBezTo>
                  <a:pt x="19992" y="3795"/>
                  <a:pt x="21600" y="8469"/>
                  <a:pt x="21600" y="13282"/>
                </a:cubicBezTo>
              </a:path>
              <a:path w="21600" h="13282" stroke="0" extrusionOk="0">
                <a:moveTo>
                  <a:pt x="17033" y="0"/>
                </a:moveTo>
                <a:cubicBezTo>
                  <a:pt x="19992" y="3795"/>
                  <a:pt x="21600" y="8469"/>
                  <a:pt x="21600" y="13282"/>
                </a:cubicBezTo>
                <a:lnTo>
                  <a:pt x="0" y="13282"/>
                </a:lnTo>
                <a:lnTo>
                  <a:pt x="17033" y="0"/>
                </a:lnTo>
                <a:close/>
              </a:path>
            </a:pathLst>
          </a:custGeom>
          <a:noFill/>
          <a:ln w="9525">
            <a:solidFill>
              <a:srgbClr val="000000"/>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aphicFrame>
        <p:nvGraphicFramePr>
          <p:cNvPr id="19" name="Object 47"/>
          <p:cNvGraphicFramePr>
            <a:graphicFrameLocks noChangeAspect="1"/>
          </p:cNvGraphicFramePr>
          <p:nvPr>
            <p:extLst/>
          </p:nvPr>
        </p:nvGraphicFramePr>
        <p:xfrm>
          <a:off x="5697320" y="3086013"/>
          <a:ext cx="400050" cy="354013"/>
        </p:xfrm>
        <a:graphic>
          <a:graphicData uri="http://schemas.openxmlformats.org/presentationml/2006/ole">
            <mc:AlternateContent xmlns:mc="http://schemas.openxmlformats.org/markup-compatibility/2006">
              <mc:Choice xmlns:v="urn:schemas-microsoft-com:vml" Requires="v">
                <p:oleObj spid="_x0000_s54278" name="Equation" r:id="rId12" imgW="215713" imgH="190335" progId="Equation.3">
                  <p:embed/>
                </p:oleObj>
              </mc:Choice>
              <mc:Fallback>
                <p:oleObj name="Equation" r:id="rId12" imgW="215713" imgH="190335" progId="Equation.3">
                  <p:embed/>
                  <p:pic>
                    <p:nvPicPr>
                      <p:cNvPr id="19" name="Object 4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97320" y="3086013"/>
                        <a:ext cx="400050"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 name="Group 92"/>
          <p:cNvGrpSpPr>
            <a:grpSpLocks/>
          </p:cNvGrpSpPr>
          <p:nvPr/>
        </p:nvGrpSpPr>
        <p:grpSpPr bwMode="auto">
          <a:xfrm>
            <a:off x="5076607" y="853988"/>
            <a:ext cx="3089275" cy="2027238"/>
            <a:chOff x="3288" y="276"/>
            <a:chExt cx="1946" cy="1277"/>
          </a:xfrm>
        </p:grpSpPr>
        <p:graphicFrame>
          <p:nvGraphicFramePr>
            <p:cNvPr id="21" name="Object 12"/>
            <p:cNvGraphicFramePr>
              <a:graphicFrameLocks noChangeAspect="1"/>
            </p:cNvGraphicFramePr>
            <p:nvPr/>
          </p:nvGraphicFramePr>
          <p:xfrm>
            <a:off x="4033" y="1337"/>
            <a:ext cx="245" cy="216"/>
          </p:xfrm>
          <a:graphic>
            <a:graphicData uri="http://schemas.openxmlformats.org/presentationml/2006/ole">
              <mc:AlternateContent xmlns:mc="http://schemas.openxmlformats.org/markup-compatibility/2006">
                <mc:Choice xmlns:v="urn:schemas-microsoft-com:vml" Requires="v">
                  <p:oleObj spid="_x0000_s54279" name="Equation" r:id="rId14" imgW="215713" imgH="190335" progId="Equation.3">
                    <p:embed/>
                  </p:oleObj>
                </mc:Choice>
                <mc:Fallback>
                  <p:oleObj name="Equation" r:id="rId14" imgW="215713" imgH="190335" progId="Equation.3">
                    <p:embed/>
                    <p:pic>
                      <p:nvPicPr>
                        <p:cNvPr id="21"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33" y="1337"/>
                          <a:ext cx="245"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Oval 6"/>
            <p:cNvSpPr>
              <a:spLocks noChangeArrowheads="1"/>
            </p:cNvSpPr>
            <p:nvPr/>
          </p:nvSpPr>
          <p:spPr bwMode="auto">
            <a:xfrm>
              <a:off x="3780" y="385"/>
              <a:ext cx="951" cy="912"/>
            </a:xfrm>
            <a:prstGeom prst="ellipse">
              <a:avLst/>
            </a:prstGeom>
            <a:solidFill>
              <a:srgbClr val="FFFF99"/>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4" name="Rectangle 7"/>
            <p:cNvSpPr>
              <a:spLocks noChangeArrowheads="1"/>
            </p:cNvSpPr>
            <p:nvPr/>
          </p:nvSpPr>
          <p:spPr bwMode="auto">
            <a:xfrm rot="-642065">
              <a:off x="3534" y="1283"/>
              <a:ext cx="1700" cy="56"/>
            </a:xfrm>
            <a:prstGeom prst="rect">
              <a:avLst/>
            </a:prstGeom>
            <a:solidFill>
              <a:schemeClr val="accent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5" name="Oval 8"/>
            <p:cNvSpPr>
              <a:spLocks noChangeArrowheads="1"/>
            </p:cNvSpPr>
            <p:nvPr/>
          </p:nvSpPr>
          <p:spPr bwMode="auto">
            <a:xfrm>
              <a:off x="4244" y="827"/>
              <a:ext cx="40" cy="39"/>
            </a:xfrm>
            <a:prstGeom prst="ellipse">
              <a:avLst/>
            </a:prstGeom>
            <a:solidFill>
              <a:schemeClr val="tx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26" name="Line 9"/>
            <p:cNvSpPr>
              <a:spLocks noChangeShapeType="1"/>
            </p:cNvSpPr>
            <p:nvPr/>
          </p:nvSpPr>
          <p:spPr bwMode="auto">
            <a:xfrm>
              <a:off x="4261" y="849"/>
              <a:ext cx="168" cy="621"/>
            </a:xfrm>
            <a:prstGeom prst="line">
              <a:avLst/>
            </a:prstGeom>
            <a:noFill/>
            <a:ln w="9525">
              <a:solidFill>
                <a:srgbClr val="000000"/>
              </a:solidFill>
              <a:prstDash val="lgDash"/>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27" name="Line 10"/>
            <p:cNvSpPr>
              <a:spLocks noChangeShapeType="1"/>
            </p:cNvSpPr>
            <p:nvPr/>
          </p:nvSpPr>
          <p:spPr bwMode="auto">
            <a:xfrm flipV="1">
              <a:off x="3614" y="845"/>
              <a:ext cx="654" cy="151"/>
            </a:xfrm>
            <a:prstGeom prst="line">
              <a:avLst/>
            </a:prstGeom>
            <a:noFill/>
            <a:ln w="9525">
              <a:solidFill>
                <a:srgbClr val="000000"/>
              </a:solidFill>
              <a:prstDash val="lgDash"/>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28" name="Line 11"/>
            <p:cNvSpPr>
              <a:spLocks noChangeShapeType="1"/>
            </p:cNvSpPr>
            <p:nvPr/>
          </p:nvSpPr>
          <p:spPr bwMode="auto">
            <a:xfrm>
              <a:off x="3608" y="1502"/>
              <a:ext cx="407" cy="0"/>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29" name="Line 15"/>
            <p:cNvSpPr>
              <a:spLocks noChangeShapeType="1"/>
            </p:cNvSpPr>
            <p:nvPr/>
          </p:nvSpPr>
          <p:spPr bwMode="auto">
            <a:xfrm flipH="1">
              <a:off x="3384" y="1002"/>
              <a:ext cx="184" cy="38"/>
            </a:xfrm>
            <a:prstGeom prst="line">
              <a:avLst/>
            </a:prstGeom>
            <a:noFill/>
            <a:ln w="9525">
              <a:solidFill>
                <a:srgbClr val="00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en-SG"/>
            </a:p>
          </p:txBody>
        </p:sp>
        <p:sp>
          <p:nvSpPr>
            <p:cNvPr id="30" name="Oval 19"/>
            <p:cNvSpPr>
              <a:spLocks noChangeArrowheads="1"/>
            </p:cNvSpPr>
            <p:nvPr/>
          </p:nvSpPr>
          <p:spPr bwMode="auto">
            <a:xfrm>
              <a:off x="4076" y="863"/>
              <a:ext cx="40" cy="39"/>
            </a:xfrm>
            <a:prstGeom prst="ellipse">
              <a:avLst/>
            </a:prstGeom>
            <a:solidFill>
              <a:schemeClr val="tx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31" name="Line 20"/>
            <p:cNvSpPr>
              <a:spLocks noChangeShapeType="1"/>
            </p:cNvSpPr>
            <p:nvPr/>
          </p:nvSpPr>
          <p:spPr bwMode="auto">
            <a:xfrm>
              <a:off x="4104" y="905"/>
              <a:ext cx="23" cy="78"/>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32" name="Text Box 21"/>
            <p:cNvSpPr txBox="1">
              <a:spLocks noChangeArrowheads="1"/>
            </p:cNvSpPr>
            <p:nvPr/>
          </p:nvSpPr>
          <p:spPr bwMode="auto">
            <a:xfrm>
              <a:off x="3967" y="884"/>
              <a:ext cx="15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a:t>G</a:t>
              </a:r>
            </a:p>
          </p:txBody>
        </p:sp>
        <p:sp>
          <p:nvSpPr>
            <p:cNvPr id="33" name="Text Box 22"/>
            <p:cNvSpPr txBox="1">
              <a:spLocks noChangeArrowheads="1"/>
            </p:cNvSpPr>
            <p:nvPr/>
          </p:nvSpPr>
          <p:spPr bwMode="auto">
            <a:xfrm>
              <a:off x="4225" y="689"/>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a:t>O</a:t>
              </a:r>
            </a:p>
          </p:txBody>
        </p:sp>
        <p:sp>
          <p:nvSpPr>
            <p:cNvPr id="34" name="Line 23"/>
            <p:cNvSpPr>
              <a:spLocks noChangeShapeType="1"/>
            </p:cNvSpPr>
            <p:nvPr/>
          </p:nvSpPr>
          <p:spPr bwMode="auto">
            <a:xfrm flipV="1">
              <a:off x="4294" y="816"/>
              <a:ext cx="107" cy="22"/>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35" name="Line 24"/>
            <p:cNvSpPr>
              <a:spLocks noChangeShapeType="1"/>
            </p:cNvSpPr>
            <p:nvPr/>
          </p:nvSpPr>
          <p:spPr bwMode="auto">
            <a:xfrm>
              <a:off x="4071" y="776"/>
              <a:ext cx="28" cy="107"/>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36" name="Line 25"/>
            <p:cNvSpPr>
              <a:spLocks noChangeShapeType="1"/>
            </p:cNvSpPr>
            <p:nvPr/>
          </p:nvSpPr>
          <p:spPr bwMode="auto">
            <a:xfrm>
              <a:off x="4233" y="740"/>
              <a:ext cx="28" cy="107"/>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37" name="Line 26"/>
            <p:cNvSpPr>
              <a:spLocks noChangeShapeType="1"/>
            </p:cNvSpPr>
            <p:nvPr/>
          </p:nvSpPr>
          <p:spPr bwMode="auto">
            <a:xfrm flipV="1">
              <a:off x="4076" y="754"/>
              <a:ext cx="163" cy="39"/>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38" name="Line 27"/>
            <p:cNvSpPr>
              <a:spLocks noChangeShapeType="1"/>
            </p:cNvSpPr>
            <p:nvPr/>
          </p:nvSpPr>
          <p:spPr bwMode="auto">
            <a:xfrm flipV="1">
              <a:off x="4138" y="679"/>
              <a:ext cx="67" cy="84"/>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39" name="Text Box 28"/>
            <p:cNvSpPr txBox="1">
              <a:spLocks noChangeArrowheads="1"/>
            </p:cNvSpPr>
            <p:nvPr/>
          </p:nvSpPr>
          <p:spPr bwMode="auto">
            <a:xfrm>
              <a:off x="4031" y="502"/>
              <a:ext cx="50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a:t>75mm</a:t>
              </a:r>
            </a:p>
          </p:txBody>
        </p:sp>
        <p:sp>
          <p:nvSpPr>
            <p:cNvPr id="40" name="Text Box 29"/>
            <p:cNvSpPr txBox="1">
              <a:spLocks noChangeArrowheads="1"/>
            </p:cNvSpPr>
            <p:nvPr/>
          </p:nvSpPr>
          <p:spPr bwMode="auto">
            <a:xfrm>
              <a:off x="4333" y="1127"/>
              <a:ext cx="1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a:t>C</a:t>
              </a:r>
            </a:p>
          </p:txBody>
        </p:sp>
        <p:sp>
          <p:nvSpPr>
            <p:cNvPr id="41" name="Text Box 30"/>
            <p:cNvSpPr txBox="1">
              <a:spLocks noChangeArrowheads="1"/>
            </p:cNvSpPr>
            <p:nvPr/>
          </p:nvSpPr>
          <p:spPr bwMode="auto">
            <a:xfrm>
              <a:off x="4290" y="894"/>
              <a:ext cx="65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a:t>225mm</a:t>
              </a:r>
            </a:p>
          </p:txBody>
        </p:sp>
        <p:graphicFrame>
          <p:nvGraphicFramePr>
            <p:cNvPr id="42" name="Object 31"/>
            <p:cNvGraphicFramePr>
              <a:graphicFrameLocks noChangeAspect="1"/>
            </p:cNvGraphicFramePr>
            <p:nvPr/>
          </p:nvGraphicFramePr>
          <p:xfrm>
            <a:off x="3288" y="276"/>
            <a:ext cx="746" cy="222"/>
          </p:xfrm>
          <a:graphic>
            <a:graphicData uri="http://schemas.openxmlformats.org/presentationml/2006/ole">
              <mc:AlternateContent xmlns:mc="http://schemas.openxmlformats.org/markup-compatibility/2006">
                <mc:Choice xmlns:v="urn:schemas-microsoft-com:vml" Requires="v">
                  <p:oleObj spid="_x0000_s54280" name="Equation" r:id="rId16" imgW="723586" imgH="215806" progId="Equation.3">
                    <p:embed/>
                  </p:oleObj>
                </mc:Choice>
                <mc:Fallback>
                  <p:oleObj name="Equation" r:id="rId16" imgW="723586" imgH="215806" progId="Equation.3">
                    <p:embed/>
                    <p:pic>
                      <p:nvPicPr>
                        <p:cNvPr id="42" name="Object 3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88" y="276"/>
                          <a:ext cx="746" cy="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 name="Arc 91"/>
            <p:cNvSpPr>
              <a:spLocks/>
            </p:cNvSpPr>
            <p:nvPr/>
          </p:nvSpPr>
          <p:spPr bwMode="auto">
            <a:xfrm rot="20356368" flipH="1">
              <a:off x="3686" y="488"/>
              <a:ext cx="265" cy="26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000000"/>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pSp>
      <p:sp>
        <p:nvSpPr>
          <p:cNvPr id="44" name="Line 96"/>
          <p:cNvSpPr>
            <a:spLocks noChangeShapeType="1"/>
          </p:cNvSpPr>
          <p:nvPr/>
        </p:nvSpPr>
        <p:spPr bwMode="auto">
          <a:xfrm>
            <a:off x="555407" y="2706601"/>
            <a:ext cx="38417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SG"/>
          </a:p>
        </p:txBody>
      </p:sp>
      <p:sp>
        <p:nvSpPr>
          <p:cNvPr id="45" name="Text Box 97"/>
          <p:cNvSpPr txBox="1">
            <a:spLocks noChangeArrowheads="1"/>
          </p:cNvSpPr>
          <p:nvPr/>
        </p:nvSpPr>
        <p:spPr bwMode="auto">
          <a:xfrm>
            <a:off x="7615020" y="3479713"/>
            <a:ext cx="4302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50000"/>
              </a:spcBef>
              <a:buClrTx/>
              <a:buSzTx/>
              <a:buFontTx/>
              <a:buNone/>
            </a:pPr>
            <a:r>
              <a:rPr lang="en-US" altLang="en-US" sz="1800" dirty="0"/>
              <a:t>O</a:t>
            </a:r>
          </a:p>
        </p:txBody>
      </p:sp>
      <p:sp>
        <p:nvSpPr>
          <p:cNvPr id="46" name="Rectangle 37"/>
          <p:cNvSpPr>
            <a:spLocks noChangeArrowheads="1"/>
          </p:cNvSpPr>
          <p:nvPr/>
        </p:nvSpPr>
        <p:spPr bwMode="auto">
          <a:xfrm rot="20911045">
            <a:off x="2361982" y="4175038"/>
            <a:ext cx="2613025" cy="42863"/>
          </a:xfrm>
          <a:prstGeom prst="rect">
            <a:avLst/>
          </a:prstGeom>
          <a:solidFill>
            <a:srgbClr val="993300"/>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47" name="Oval 51"/>
          <p:cNvSpPr>
            <a:spLocks noChangeArrowheads="1"/>
          </p:cNvSpPr>
          <p:nvPr/>
        </p:nvSpPr>
        <p:spPr bwMode="auto">
          <a:xfrm>
            <a:off x="7734082" y="3792451"/>
            <a:ext cx="53975" cy="63500"/>
          </a:xfrm>
          <a:prstGeom prst="ellipse">
            <a:avLst/>
          </a:prstGeom>
          <a:solidFill>
            <a:schemeClr val="tx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48" name="Line 52"/>
          <p:cNvSpPr>
            <a:spLocks noChangeShapeType="1"/>
          </p:cNvSpPr>
          <p:nvPr/>
        </p:nvSpPr>
        <p:spPr bwMode="auto">
          <a:xfrm flipV="1">
            <a:off x="6627595" y="3790863"/>
            <a:ext cx="1152525" cy="306388"/>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49" name="Text Box 53"/>
          <p:cNvSpPr txBox="1">
            <a:spLocks noChangeArrowheads="1"/>
          </p:cNvSpPr>
          <p:nvPr/>
        </p:nvSpPr>
        <p:spPr bwMode="auto">
          <a:xfrm>
            <a:off x="6378357" y="3770226"/>
            <a:ext cx="3159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b="1"/>
              <a:t>G</a:t>
            </a:r>
          </a:p>
        </p:txBody>
      </p:sp>
      <p:graphicFrame>
        <p:nvGraphicFramePr>
          <p:cNvPr id="50" name="Object 57"/>
          <p:cNvGraphicFramePr>
            <a:graphicFrameLocks noChangeAspect="1"/>
          </p:cNvGraphicFramePr>
          <p:nvPr>
            <p:extLst/>
          </p:nvPr>
        </p:nvGraphicFramePr>
        <p:xfrm>
          <a:off x="6711732" y="3649576"/>
          <a:ext cx="601663" cy="309562"/>
        </p:xfrm>
        <a:graphic>
          <a:graphicData uri="http://schemas.openxmlformats.org/presentationml/2006/ole">
            <mc:AlternateContent xmlns:mc="http://schemas.openxmlformats.org/markup-compatibility/2006">
              <mc:Choice xmlns:v="urn:schemas-microsoft-com:vml" Requires="v">
                <p:oleObj spid="_x0000_s54281" name="Equation" r:id="rId18" imgW="457002" imgH="203112" progId="Equation.3">
                  <p:embed/>
                </p:oleObj>
              </mc:Choice>
              <mc:Fallback>
                <p:oleObj name="Equation" r:id="rId18" imgW="457002" imgH="203112" progId="Equation.3">
                  <p:embed/>
                  <p:pic>
                    <p:nvPicPr>
                      <p:cNvPr id="50" name="Object 5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11732" y="3649576"/>
                        <a:ext cx="601663" cy="309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Text Box 58"/>
          <p:cNvSpPr txBox="1">
            <a:spLocks noChangeArrowheads="1"/>
          </p:cNvSpPr>
          <p:nvPr/>
        </p:nvSpPr>
        <p:spPr bwMode="auto">
          <a:xfrm>
            <a:off x="7795995" y="3763876"/>
            <a:ext cx="6334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200"/>
              <a:t>fixed</a:t>
            </a:r>
          </a:p>
        </p:txBody>
      </p:sp>
      <p:sp>
        <p:nvSpPr>
          <p:cNvPr id="78" name="TextBox 77"/>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9</a:t>
            </a:r>
          </a:p>
        </p:txBody>
      </p:sp>
      <p:grpSp>
        <p:nvGrpSpPr>
          <p:cNvPr id="83" name="Group 82"/>
          <p:cNvGrpSpPr/>
          <p:nvPr/>
        </p:nvGrpSpPr>
        <p:grpSpPr>
          <a:xfrm>
            <a:off x="1763495" y="4065501"/>
            <a:ext cx="6126162" cy="2174875"/>
            <a:chOff x="1973045" y="4360776"/>
            <a:chExt cx="6126162" cy="2174875"/>
          </a:xfrm>
        </p:grpSpPr>
        <p:grpSp>
          <p:nvGrpSpPr>
            <p:cNvPr id="52" name="Group 108"/>
            <p:cNvGrpSpPr>
              <a:grpSpLocks/>
            </p:cNvGrpSpPr>
            <p:nvPr/>
          </p:nvGrpSpPr>
          <p:grpSpPr bwMode="auto">
            <a:xfrm>
              <a:off x="1973045" y="4360776"/>
              <a:ext cx="6126162" cy="2174875"/>
              <a:chOff x="1333" y="2485"/>
              <a:chExt cx="3859" cy="1370"/>
            </a:xfrm>
          </p:grpSpPr>
          <p:graphicFrame>
            <p:nvGraphicFramePr>
              <p:cNvPr id="53" name="Object 49"/>
              <p:cNvGraphicFramePr>
                <a:graphicFrameLocks noChangeAspect="1"/>
              </p:cNvGraphicFramePr>
              <p:nvPr/>
            </p:nvGraphicFramePr>
            <p:xfrm>
              <a:off x="1333" y="2804"/>
              <a:ext cx="3679" cy="1051"/>
            </p:xfrm>
            <a:graphic>
              <a:graphicData uri="http://schemas.openxmlformats.org/presentationml/2006/ole">
                <mc:AlternateContent xmlns:mc="http://schemas.openxmlformats.org/markup-compatibility/2006">
                  <mc:Choice xmlns:v="urn:schemas-microsoft-com:vml" Requires="v">
                    <p:oleObj spid="_x0000_s54282" name="Equation" r:id="rId20" imgW="2794000" imgH="939800" progId="Equation.3">
                      <p:embed/>
                    </p:oleObj>
                  </mc:Choice>
                  <mc:Fallback>
                    <p:oleObj name="Equation" r:id="rId20" imgW="2794000" imgH="939800" progId="Equation.3">
                      <p:embed/>
                      <p:pic>
                        <p:nvPicPr>
                          <p:cNvPr id="53" name="Object 4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33" y="2804"/>
                            <a:ext cx="3679" cy="10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 name="Oval 50"/>
              <p:cNvSpPr>
                <a:spLocks noChangeArrowheads="1"/>
              </p:cNvSpPr>
              <p:nvPr/>
            </p:nvSpPr>
            <p:spPr bwMode="auto">
              <a:xfrm>
                <a:off x="4387" y="2485"/>
                <a:ext cx="36" cy="40"/>
              </a:xfrm>
              <a:prstGeom prst="ellipse">
                <a:avLst/>
              </a:prstGeom>
              <a:solidFill>
                <a:schemeClr val="tx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55" name="Line 55"/>
              <p:cNvSpPr>
                <a:spLocks noChangeShapeType="1"/>
              </p:cNvSpPr>
              <p:nvPr/>
            </p:nvSpPr>
            <p:spPr bwMode="auto">
              <a:xfrm>
                <a:off x="4399" y="2506"/>
                <a:ext cx="53" cy="216"/>
              </a:xfrm>
              <a:prstGeom prst="line">
                <a:avLst/>
              </a:prstGeom>
              <a:noFill/>
              <a:ln w="9525">
                <a:solidFill>
                  <a:srgbClr val="00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en-SG"/>
              </a:p>
            </p:txBody>
          </p:sp>
          <p:graphicFrame>
            <p:nvGraphicFramePr>
              <p:cNvPr id="56" name="Object 56"/>
              <p:cNvGraphicFramePr>
                <a:graphicFrameLocks noChangeAspect="1"/>
              </p:cNvGraphicFramePr>
              <p:nvPr>
                <p:extLst/>
              </p:nvPr>
            </p:nvGraphicFramePr>
            <p:xfrm>
              <a:off x="4449" y="2643"/>
              <a:ext cx="334" cy="180"/>
            </p:xfrm>
            <a:graphic>
              <a:graphicData uri="http://schemas.openxmlformats.org/presentationml/2006/ole">
                <mc:AlternateContent xmlns:mc="http://schemas.openxmlformats.org/markup-compatibility/2006">
                  <mc:Choice xmlns:v="urn:schemas-microsoft-com:vml" Requires="v">
                    <p:oleObj spid="_x0000_s54283" name="Equation" r:id="rId22" imgW="380670" imgH="177646" progId="Equation.3">
                      <p:embed/>
                    </p:oleObj>
                  </mc:Choice>
                  <mc:Fallback>
                    <p:oleObj name="Equation" r:id="rId22" imgW="380670" imgH="177646" progId="Equation.3">
                      <p:embed/>
                      <p:pic>
                        <p:nvPicPr>
                          <p:cNvPr id="56" name="Object 5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49" y="2643"/>
                            <a:ext cx="334" cy="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 name="Line 61"/>
              <p:cNvSpPr>
                <a:spLocks noChangeShapeType="1"/>
              </p:cNvSpPr>
              <p:nvPr/>
            </p:nvSpPr>
            <p:spPr bwMode="auto">
              <a:xfrm>
                <a:off x="2548" y="3218"/>
                <a:ext cx="149" cy="0"/>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58" name="Arc 62"/>
              <p:cNvSpPr>
                <a:spLocks/>
              </p:cNvSpPr>
              <p:nvPr/>
            </p:nvSpPr>
            <p:spPr bwMode="auto">
              <a:xfrm flipH="1">
                <a:off x="2593" y="3207"/>
                <a:ext cx="57" cy="78"/>
              </a:xfrm>
              <a:custGeom>
                <a:avLst/>
                <a:gdLst>
                  <a:gd name="T0" fmla="*/ 0 w 21600"/>
                  <a:gd name="T1" fmla="*/ 0 h 20450"/>
                  <a:gd name="T2" fmla="*/ 0 w 21600"/>
                  <a:gd name="T3" fmla="*/ 0 h 20450"/>
                  <a:gd name="T4" fmla="*/ 0 w 21600"/>
                  <a:gd name="T5" fmla="*/ 0 h 20450"/>
                  <a:gd name="T6" fmla="*/ 0 60000 65536"/>
                  <a:gd name="T7" fmla="*/ 0 60000 65536"/>
                  <a:gd name="T8" fmla="*/ 0 60000 65536"/>
                  <a:gd name="T9" fmla="*/ 0 w 21600"/>
                  <a:gd name="T10" fmla="*/ 0 h 20450"/>
                  <a:gd name="T11" fmla="*/ 21600 w 21600"/>
                  <a:gd name="T12" fmla="*/ 20450 h 20450"/>
                </a:gdLst>
                <a:ahLst/>
                <a:cxnLst>
                  <a:cxn ang="T6">
                    <a:pos x="T0" y="T1"/>
                  </a:cxn>
                  <a:cxn ang="T7">
                    <a:pos x="T2" y="T3"/>
                  </a:cxn>
                  <a:cxn ang="T8">
                    <a:pos x="T4" y="T5"/>
                  </a:cxn>
                </a:cxnLst>
                <a:rect l="T9" t="T10" r="T11" b="T12"/>
                <a:pathLst>
                  <a:path w="21600" h="20450" fill="none" extrusionOk="0">
                    <a:moveTo>
                      <a:pt x="6953" y="-1"/>
                    </a:moveTo>
                    <a:cubicBezTo>
                      <a:pt x="15710" y="2977"/>
                      <a:pt x="21600" y="11200"/>
                      <a:pt x="21600" y="20450"/>
                    </a:cubicBezTo>
                  </a:path>
                  <a:path w="21600" h="20450" stroke="0" extrusionOk="0">
                    <a:moveTo>
                      <a:pt x="6953" y="-1"/>
                    </a:moveTo>
                    <a:cubicBezTo>
                      <a:pt x="15710" y="2977"/>
                      <a:pt x="21600" y="11200"/>
                      <a:pt x="21600" y="20450"/>
                    </a:cubicBezTo>
                    <a:lnTo>
                      <a:pt x="0" y="20450"/>
                    </a:lnTo>
                    <a:lnTo>
                      <a:pt x="6953" y="-1"/>
                    </a:lnTo>
                    <a:close/>
                  </a:path>
                </a:pathLst>
              </a:custGeom>
              <a:noFill/>
              <a:ln w="9525">
                <a:solidFill>
                  <a:srgbClr val="000000"/>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aphicFrame>
            <p:nvGraphicFramePr>
              <p:cNvPr id="59" name="Object 63"/>
              <p:cNvGraphicFramePr>
                <a:graphicFrameLocks noChangeAspect="1"/>
              </p:cNvGraphicFramePr>
              <p:nvPr/>
            </p:nvGraphicFramePr>
            <p:xfrm>
              <a:off x="2693" y="3134"/>
              <a:ext cx="209" cy="190"/>
            </p:xfrm>
            <a:graphic>
              <a:graphicData uri="http://schemas.openxmlformats.org/presentationml/2006/ole">
                <mc:AlternateContent xmlns:mc="http://schemas.openxmlformats.org/markup-compatibility/2006">
                  <mc:Choice xmlns:v="urn:schemas-microsoft-com:vml" Requires="v">
                    <p:oleObj spid="_x0000_s54284" name="Equation" r:id="rId24" imgW="228501" imgH="203112" progId="Equation.3">
                      <p:embed/>
                    </p:oleObj>
                  </mc:Choice>
                  <mc:Fallback>
                    <p:oleObj name="Equation" r:id="rId24" imgW="228501" imgH="203112" progId="Equation.3">
                      <p:embed/>
                      <p:pic>
                        <p:nvPicPr>
                          <p:cNvPr id="59" name="Object 6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693" y="3134"/>
                            <a:ext cx="209" cy="1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0" name="Line 64"/>
              <p:cNvSpPr>
                <a:spLocks noChangeShapeType="1"/>
              </p:cNvSpPr>
              <p:nvPr/>
            </p:nvSpPr>
            <p:spPr bwMode="auto">
              <a:xfrm flipH="1">
                <a:off x="2529" y="3221"/>
                <a:ext cx="154" cy="99"/>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grpSp>
            <p:nvGrpSpPr>
              <p:cNvPr id="61" name="Group 83"/>
              <p:cNvGrpSpPr>
                <a:grpSpLocks/>
              </p:cNvGrpSpPr>
              <p:nvPr/>
            </p:nvGrpSpPr>
            <p:grpSpPr bwMode="auto">
              <a:xfrm>
                <a:off x="3664" y="3012"/>
                <a:ext cx="172" cy="371"/>
                <a:chOff x="4407" y="2502"/>
                <a:chExt cx="145" cy="250"/>
              </a:xfrm>
            </p:grpSpPr>
            <p:sp>
              <p:nvSpPr>
                <p:cNvPr id="74" name="Line 73"/>
                <p:cNvSpPr>
                  <a:spLocks noChangeShapeType="1"/>
                </p:cNvSpPr>
                <p:nvPr/>
              </p:nvSpPr>
              <p:spPr bwMode="auto">
                <a:xfrm>
                  <a:off x="4412" y="2584"/>
                  <a:ext cx="0" cy="139"/>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75" name="Line 74"/>
                <p:cNvSpPr>
                  <a:spLocks noChangeShapeType="1"/>
                </p:cNvSpPr>
                <p:nvPr/>
              </p:nvSpPr>
              <p:spPr bwMode="auto">
                <a:xfrm>
                  <a:off x="4407" y="2589"/>
                  <a:ext cx="101" cy="163"/>
                </a:xfrm>
                <a:prstGeom prst="line">
                  <a:avLst/>
                </a:prstGeom>
                <a:noFill/>
                <a:ln w="9525">
                  <a:solidFill>
                    <a:srgbClr val="00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en-SG"/>
                </a:p>
              </p:txBody>
            </p:sp>
            <p:sp>
              <p:nvSpPr>
                <p:cNvPr id="76" name="Arc 75"/>
                <p:cNvSpPr>
                  <a:spLocks/>
                </p:cNvSpPr>
                <p:nvPr/>
              </p:nvSpPr>
              <p:spPr bwMode="auto">
                <a:xfrm>
                  <a:off x="4412" y="2645"/>
                  <a:ext cx="56" cy="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aphicFrame>
              <p:nvGraphicFramePr>
                <p:cNvPr id="77" name="Object 76"/>
                <p:cNvGraphicFramePr>
                  <a:graphicFrameLocks noChangeAspect="1"/>
                </p:cNvGraphicFramePr>
                <p:nvPr/>
              </p:nvGraphicFramePr>
              <p:xfrm>
                <a:off x="4428" y="2502"/>
                <a:ext cx="124" cy="109"/>
              </p:xfrm>
              <a:graphic>
                <a:graphicData uri="http://schemas.openxmlformats.org/presentationml/2006/ole">
                  <mc:AlternateContent xmlns:mc="http://schemas.openxmlformats.org/markup-compatibility/2006">
                    <mc:Choice xmlns:v="urn:schemas-microsoft-com:vml" Requires="v">
                      <p:oleObj spid="_x0000_s54285" name="Equation" r:id="rId26" imgW="215713" imgH="190335" progId="Equation.3">
                        <p:embed/>
                      </p:oleObj>
                    </mc:Choice>
                    <mc:Fallback>
                      <p:oleObj name="Equation" r:id="rId26" imgW="215713" imgH="190335" progId="Equation.3">
                        <p:embed/>
                        <p:pic>
                          <p:nvPicPr>
                            <p:cNvPr id="77" name="Object 7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428" y="2502"/>
                              <a:ext cx="124" cy="1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2" name="Group 82"/>
              <p:cNvGrpSpPr>
                <a:grpSpLocks/>
              </p:cNvGrpSpPr>
              <p:nvPr/>
            </p:nvGrpSpPr>
            <p:grpSpPr bwMode="auto">
              <a:xfrm>
                <a:off x="4744" y="3152"/>
                <a:ext cx="435" cy="166"/>
                <a:chOff x="4994" y="2572"/>
                <a:chExt cx="298" cy="131"/>
              </a:xfrm>
            </p:grpSpPr>
            <p:sp>
              <p:nvSpPr>
                <p:cNvPr id="70" name="Line 78"/>
                <p:cNvSpPr>
                  <a:spLocks noChangeShapeType="1"/>
                </p:cNvSpPr>
                <p:nvPr/>
              </p:nvSpPr>
              <p:spPr bwMode="auto">
                <a:xfrm>
                  <a:off x="4994" y="2673"/>
                  <a:ext cx="156" cy="0"/>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71" name="Line 79"/>
                <p:cNvSpPr>
                  <a:spLocks noChangeShapeType="1"/>
                </p:cNvSpPr>
                <p:nvPr/>
              </p:nvSpPr>
              <p:spPr bwMode="auto">
                <a:xfrm flipV="1">
                  <a:off x="5005" y="2572"/>
                  <a:ext cx="157" cy="95"/>
                </a:xfrm>
                <a:prstGeom prst="line">
                  <a:avLst/>
                </a:prstGeom>
                <a:noFill/>
                <a:ln w="9525">
                  <a:solidFill>
                    <a:srgbClr val="00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en-SG"/>
                </a:p>
              </p:txBody>
            </p:sp>
            <p:sp>
              <p:nvSpPr>
                <p:cNvPr id="72" name="Arc 80"/>
                <p:cNvSpPr>
                  <a:spLocks/>
                </p:cNvSpPr>
                <p:nvPr/>
              </p:nvSpPr>
              <p:spPr bwMode="auto">
                <a:xfrm>
                  <a:off x="5067" y="2623"/>
                  <a:ext cx="56" cy="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aphicFrame>
              <p:nvGraphicFramePr>
                <p:cNvPr id="73" name="Object 81"/>
                <p:cNvGraphicFramePr>
                  <a:graphicFrameLocks noChangeAspect="1"/>
                </p:cNvGraphicFramePr>
                <p:nvPr/>
              </p:nvGraphicFramePr>
              <p:xfrm>
                <a:off x="5172" y="2597"/>
                <a:ext cx="120" cy="106"/>
              </p:xfrm>
              <a:graphic>
                <a:graphicData uri="http://schemas.openxmlformats.org/presentationml/2006/ole">
                  <mc:AlternateContent xmlns:mc="http://schemas.openxmlformats.org/markup-compatibility/2006">
                    <mc:Choice xmlns:v="urn:schemas-microsoft-com:vml" Requires="v">
                      <p:oleObj spid="_x0000_s54286" name="Equation" r:id="rId28" imgW="215713" imgH="190335" progId="Equation.3">
                        <p:embed/>
                      </p:oleObj>
                    </mc:Choice>
                    <mc:Fallback>
                      <p:oleObj name="Equation" r:id="rId28" imgW="215713" imgH="190335" progId="Equation.3">
                        <p:embed/>
                        <p:pic>
                          <p:nvPicPr>
                            <p:cNvPr id="73" name="Object 81"/>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72" y="2597"/>
                              <a:ext cx="120" cy="1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3" name="Line 98"/>
              <p:cNvSpPr>
                <a:spLocks noChangeShapeType="1"/>
              </p:cNvSpPr>
              <p:nvPr/>
            </p:nvSpPr>
            <p:spPr bwMode="auto">
              <a:xfrm>
                <a:off x="4005" y="3578"/>
                <a:ext cx="17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en-SG"/>
              </a:p>
            </p:txBody>
          </p:sp>
          <p:sp>
            <p:nvSpPr>
              <p:cNvPr id="64" name="Line 99"/>
              <p:cNvSpPr>
                <a:spLocks noChangeShapeType="1"/>
              </p:cNvSpPr>
              <p:nvPr/>
            </p:nvSpPr>
            <p:spPr bwMode="auto">
              <a:xfrm flipV="1">
                <a:off x="3985" y="3436"/>
                <a:ext cx="183" cy="162"/>
              </a:xfrm>
              <a:prstGeom prst="line">
                <a:avLst/>
              </a:prstGeom>
              <a:noFill/>
              <a:ln w="9525">
                <a:solidFill>
                  <a:srgbClr val="00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SG"/>
              </a:p>
            </p:txBody>
          </p:sp>
          <p:grpSp>
            <p:nvGrpSpPr>
              <p:cNvPr id="65" name="Group 102"/>
              <p:cNvGrpSpPr>
                <a:grpSpLocks/>
              </p:cNvGrpSpPr>
              <p:nvPr/>
            </p:nvGrpSpPr>
            <p:grpSpPr bwMode="auto">
              <a:xfrm>
                <a:off x="5020" y="3373"/>
                <a:ext cx="172" cy="371"/>
                <a:chOff x="4407" y="2502"/>
                <a:chExt cx="145" cy="250"/>
              </a:xfrm>
            </p:grpSpPr>
            <p:sp>
              <p:nvSpPr>
                <p:cNvPr id="66" name="Line 103"/>
                <p:cNvSpPr>
                  <a:spLocks noChangeShapeType="1"/>
                </p:cNvSpPr>
                <p:nvPr/>
              </p:nvSpPr>
              <p:spPr bwMode="auto">
                <a:xfrm>
                  <a:off x="4412" y="2584"/>
                  <a:ext cx="0" cy="139"/>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67" name="Line 104"/>
                <p:cNvSpPr>
                  <a:spLocks noChangeShapeType="1"/>
                </p:cNvSpPr>
                <p:nvPr/>
              </p:nvSpPr>
              <p:spPr bwMode="auto">
                <a:xfrm>
                  <a:off x="4407" y="2589"/>
                  <a:ext cx="101" cy="163"/>
                </a:xfrm>
                <a:prstGeom prst="line">
                  <a:avLst/>
                </a:prstGeom>
                <a:noFill/>
                <a:ln w="9525">
                  <a:solidFill>
                    <a:srgbClr val="00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en-SG"/>
                </a:p>
              </p:txBody>
            </p:sp>
            <p:sp>
              <p:nvSpPr>
                <p:cNvPr id="68" name="Arc 105"/>
                <p:cNvSpPr>
                  <a:spLocks/>
                </p:cNvSpPr>
                <p:nvPr/>
              </p:nvSpPr>
              <p:spPr bwMode="auto">
                <a:xfrm>
                  <a:off x="4412" y="2645"/>
                  <a:ext cx="56" cy="5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aphicFrame>
              <p:nvGraphicFramePr>
                <p:cNvPr id="69" name="Object 106"/>
                <p:cNvGraphicFramePr>
                  <a:graphicFrameLocks noChangeAspect="1"/>
                </p:cNvGraphicFramePr>
                <p:nvPr/>
              </p:nvGraphicFramePr>
              <p:xfrm>
                <a:off x="4428" y="2502"/>
                <a:ext cx="124" cy="109"/>
              </p:xfrm>
              <a:graphic>
                <a:graphicData uri="http://schemas.openxmlformats.org/presentationml/2006/ole">
                  <mc:AlternateContent xmlns:mc="http://schemas.openxmlformats.org/markup-compatibility/2006">
                    <mc:Choice xmlns:v="urn:schemas-microsoft-com:vml" Requires="v">
                      <p:oleObj spid="_x0000_s54287" name="Equation" r:id="rId30" imgW="215713" imgH="190335" progId="Equation.3">
                        <p:embed/>
                      </p:oleObj>
                    </mc:Choice>
                    <mc:Fallback>
                      <p:oleObj name="Equation" r:id="rId30" imgW="215713" imgH="190335" progId="Equation.3">
                        <p:embed/>
                        <p:pic>
                          <p:nvPicPr>
                            <p:cNvPr id="69" name="Object 10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428" y="2502"/>
                              <a:ext cx="124" cy="1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
          <p:nvSpPr>
            <p:cNvPr id="79" name="Arc 80"/>
            <p:cNvSpPr>
              <a:spLocks/>
            </p:cNvSpPr>
            <p:nvPr/>
          </p:nvSpPr>
          <p:spPr bwMode="auto">
            <a:xfrm>
              <a:off x="6280822" y="5998483"/>
              <a:ext cx="129770" cy="11265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000000"/>
              </a:solidFill>
              <a:miter lim="800000"/>
              <a:headEnd/>
              <a:tailEnd type="non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aphicFrame>
          <p:nvGraphicFramePr>
            <p:cNvPr id="80" name="Object 81"/>
            <p:cNvGraphicFramePr>
              <a:graphicFrameLocks noChangeAspect="1"/>
            </p:cNvGraphicFramePr>
            <p:nvPr>
              <p:extLst/>
            </p:nvPr>
          </p:nvGraphicFramePr>
          <p:xfrm>
            <a:off x="6400315" y="5850930"/>
            <a:ext cx="278079" cy="213234"/>
          </p:xfrm>
          <a:graphic>
            <a:graphicData uri="http://schemas.openxmlformats.org/presentationml/2006/ole">
              <mc:AlternateContent xmlns:mc="http://schemas.openxmlformats.org/markup-compatibility/2006">
                <mc:Choice xmlns:v="urn:schemas-microsoft-com:vml" Requires="v">
                  <p:oleObj spid="_x0000_s54288" name="Equation" r:id="rId28" imgW="215713" imgH="190335" progId="Equation.3">
                    <p:embed/>
                  </p:oleObj>
                </mc:Choice>
                <mc:Fallback>
                  <p:oleObj name="Equation" r:id="rId28" imgW="215713" imgH="190335" progId="Equation.3">
                    <p:embed/>
                    <p:pic>
                      <p:nvPicPr>
                        <p:cNvPr id="80" name="Object 81"/>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400315" y="5850930"/>
                          <a:ext cx="278079" cy="213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 name="TextBox 2"/>
          <p:cNvSpPr txBox="1"/>
          <p:nvPr/>
        </p:nvSpPr>
        <p:spPr>
          <a:xfrm>
            <a:off x="281728" y="2832582"/>
            <a:ext cx="1915781" cy="523220"/>
          </a:xfrm>
          <a:prstGeom prst="rect">
            <a:avLst/>
          </a:prstGeom>
          <a:noFill/>
        </p:spPr>
        <p:txBody>
          <a:bodyPr wrap="none" rtlCol="0">
            <a:spAutoFit/>
          </a:bodyPr>
          <a:lstStyle/>
          <a:p>
            <a:r>
              <a:rPr lang="en-SG" sz="2800" b="1" u="sng" dirty="0">
                <a:solidFill>
                  <a:srgbClr val="FF0000"/>
                </a:solidFill>
              </a:rPr>
              <a:t>Kinematics:</a:t>
            </a:r>
          </a:p>
        </p:txBody>
      </p:sp>
      <p:sp>
        <p:nvSpPr>
          <p:cNvPr id="4" name="TextBox 3"/>
          <p:cNvSpPr txBox="1"/>
          <p:nvPr/>
        </p:nvSpPr>
        <p:spPr>
          <a:xfrm>
            <a:off x="6867308" y="2612800"/>
            <a:ext cx="287258" cy="369332"/>
          </a:xfrm>
          <a:prstGeom prst="rect">
            <a:avLst/>
          </a:prstGeom>
          <a:noFill/>
        </p:spPr>
        <p:txBody>
          <a:bodyPr wrap="none" rtlCol="0">
            <a:spAutoFit/>
          </a:bodyPr>
          <a:lstStyle/>
          <a:p>
            <a:r>
              <a:rPr lang="en-SG" b="1" i="1" dirty="0">
                <a:solidFill>
                  <a:srgbClr val="FF0000"/>
                </a:solidFill>
                <a:latin typeface="Times New Roman" panose="02020603050405020304" pitchFamily="18" charset="0"/>
                <a:cs typeface="Times New Roman" panose="02020603050405020304" pitchFamily="18" charset="0"/>
              </a:rPr>
              <a:t>y</a:t>
            </a:r>
          </a:p>
        </p:txBody>
      </p:sp>
      <p:sp>
        <p:nvSpPr>
          <p:cNvPr id="81" name="TextBox 80"/>
          <p:cNvSpPr txBox="1"/>
          <p:nvPr/>
        </p:nvSpPr>
        <p:spPr>
          <a:xfrm>
            <a:off x="4979725" y="1741401"/>
            <a:ext cx="300082" cy="369332"/>
          </a:xfrm>
          <a:prstGeom prst="rect">
            <a:avLst/>
          </a:prstGeom>
          <a:noFill/>
        </p:spPr>
        <p:txBody>
          <a:bodyPr wrap="none" rtlCol="0">
            <a:spAutoFit/>
          </a:bodyPr>
          <a:lstStyle/>
          <a:p>
            <a:r>
              <a:rPr lang="en-SG" b="1" i="1" dirty="0">
                <a:solidFill>
                  <a:srgbClr val="FF0000"/>
                </a:solidFill>
                <a:latin typeface="Times New Roman" panose="02020603050405020304" pitchFamily="18" charset="0"/>
                <a:cs typeface="Times New Roman" panose="02020603050405020304" pitchFamily="18" charset="0"/>
              </a:rPr>
              <a:t>x</a:t>
            </a:r>
          </a:p>
        </p:txBody>
      </p:sp>
      <mc:AlternateContent xmlns:mc="http://schemas.openxmlformats.org/markup-compatibility/2006" xmlns:a14="http://schemas.microsoft.com/office/drawing/2010/main">
        <mc:Choice Requires="a14">
          <p:sp>
            <p:nvSpPr>
              <p:cNvPr id="8" name="TextBox 7"/>
              <p:cNvSpPr txBox="1"/>
              <p:nvPr/>
            </p:nvSpPr>
            <p:spPr>
              <a:xfrm>
                <a:off x="1545077" y="6029748"/>
                <a:ext cx="18821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i="1" smtClean="0">
                              <a:solidFill>
                                <a:srgbClr val="FF0000"/>
                              </a:solidFill>
                              <a:latin typeface="Cambria Math" panose="02040503050406030204" pitchFamily="18" charset="0"/>
                            </a:rPr>
                          </m:ctrlPr>
                        </m:sSubPr>
                        <m:e>
                          <m:bar>
                            <m:barPr>
                              <m:pos m:val="top"/>
                              <m:ctrlPr>
                                <a:rPr lang="en-SG" i="1" smtClean="0">
                                  <a:solidFill>
                                    <a:srgbClr val="FF0000"/>
                                  </a:solidFill>
                                  <a:latin typeface="Cambria Math" panose="02040503050406030204" pitchFamily="18" charset="0"/>
                                </a:rPr>
                              </m:ctrlPr>
                            </m:barPr>
                            <m:e>
                              <m:r>
                                <a:rPr lang="en-SG" i="1">
                                  <a:solidFill>
                                    <a:srgbClr val="FF0000"/>
                                  </a:solidFill>
                                  <a:latin typeface="Cambria Math" panose="02040503050406030204" pitchFamily="18" charset="0"/>
                                </a:rPr>
                                <m:t>𝑎</m:t>
                              </m:r>
                            </m:e>
                          </m:bar>
                        </m:e>
                        <m:sub>
                          <m:r>
                            <a:rPr lang="en-SG" b="0" i="1" smtClean="0">
                              <a:solidFill>
                                <a:srgbClr val="FF0000"/>
                              </a:solidFill>
                              <a:latin typeface="Cambria Math" panose="02040503050406030204" pitchFamily="18" charset="0"/>
                            </a:rPr>
                            <m:t>𝑥</m:t>
                          </m:r>
                        </m:sub>
                      </m:sSub>
                      <m:r>
                        <a:rPr lang="en-SG" b="0" i="1" smtClean="0">
                          <a:solidFill>
                            <a:srgbClr val="FF0000"/>
                          </a:solidFill>
                          <a:latin typeface="Cambria Math" panose="02040503050406030204" pitchFamily="18" charset="0"/>
                        </a:rPr>
                        <m:t>=0.225</m:t>
                      </m:r>
                      <m:r>
                        <a:rPr lang="en-SG" b="0" i="1" smtClean="0">
                          <a:solidFill>
                            <a:srgbClr val="FF0000"/>
                          </a:solidFill>
                          <a:latin typeface="Cambria Math" panose="02040503050406030204" pitchFamily="18" charset="0"/>
                          <a:ea typeface="Cambria Math" panose="02040503050406030204" pitchFamily="18" charset="0"/>
                        </a:rPr>
                        <m:t>𝛼</m:t>
                      </m:r>
                      <m:r>
                        <a:rPr lang="en-SG" b="0" i="1" smtClean="0">
                          <a:solidFill>
                            <a:srgbClr val="FF0000"/>
                          </a:solidFill>
                          <a:latin typeface="Cambria Math" panose="02040503050406030204" pitchFamily="18" charset="0"/>
                          <a:ea typeface="Cambria Math" panose="02040503050406030204" pitchFamily="18" charset="0"/>
                        </a:rPr>
                        <m:t>−0.3</m:t>
                      </m:r>
                    </m:oMath>
                  </m:oMathPara>
                </a14:m>
                <a:endParaRPr lang="en-SG" dirty="0">
                  <a:solidFill>
                    <a:srgbClr val="FF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545077" y="6029748"/>
                <a:ext cx="1882118" cy="276999"/>
              </a:xfrm>
              <a:prstGeom prst="rect">
                <a:avLst/>
              </a:prstGeom>
              <a:blipFill>
                <a:blip r:embed="rId31"/>
                <a:stretch>
                  <a:fillRect l="-1294" r="-2589" b="-1087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2" name="TextBox 81"/>
              <p:cNvSpPr txBox="1"/>
              <p:nvPr/>
            </p:nvSpPr>
            <p:spPr>
              <a:xfrm>
                <a:off x="3897375" y="6013125"/>
                <a:ext cx="1309461" cy="2989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SG" i="1" smtClean="0">
                              <a:solidFill>
                                <a:srgbClr val="FF0000"/>
                              </a:solidFill>
                              <a:latin typeface="Cambria Math" panose="02040503050406030204" pitchFamily="18" charset="0"/>
                            </a:rPr>
                          </m:ctrlPr>
                        </m:sSubPr>
                        <m:e>
                          <m:bar>
                            <m:barPr>
                              <m:pos m:val="top"/>
                              <m:ctrlPr>
                                <a:rPr lang="en-SG" i="1" smtClean="0">
                                  <a:solidFill>
                                    <a:srgbClr val="FF0000"/>
                                  </a:solidFill>
                                  <a:latin typeface="Cambria Math" panose="02040503050406030204" pitchFamily="18" charset="0"/>
                                </a:rPr>
                              </m:ctrlPr>
                            </m:barPr>
                            <m:e>
                              <m:r>
                                <a:rPr lang="en-SG" i="1">
                                  <a:solidFill>
                                    <a:srgbClr val="FF0000"/>
                                  </a:solidFill>
                                  <a:latin typeface="Cambria Math" panose="02040503050406030204" pitchFamily="18" charset="0"/>
                                </a:rPr>
                                <m:t>𝑎</m:t>
                              </m:r>
                            </m:e>
                          </m:bar>
                        </m:e>
                        <m:sub>
                          <m:r>
                            <a:rPr lang="en-SG" b="0" i="1" smtClean="0">
                              <a:solidFill>
                                <a:srgbClr val="FF0000"/>
                              </a:solidFill>
                              <a:latin typeface="Cambria Math" panose="02040503050406030204" pitchFamily="18" charset="0"/>
                            </a:rPr>
                            <m:t>𝑦</m:t>
                          </m:r>
                        </m:sub>
                      </m:sSub>
                      <m:r>
                        <a:rPr lang="en-SG" b="0" i="1" smtClean="0">
                          <a:solidFill>
                            <a:srgbClr val="FF0000"/>
                          </a:solidFill>
                          <a:latin typeface="Cambria Math" panose="02040503050406030204" pitchFamily="18" charset="0"/>
                        </a:rPr>
                        <m:t>=0.075</m:t>
                      </m:r>
                      <m:r>
                        <a:rPr lang="en-SG" b="0" i="1" smtClean="0">
                          <a:solidFill>
                            <a:srgbClr val="FF0000"/>
                          </a:solidFill>
                          <a:latin typeface="Cambria Math" panose="02040503050406030204" pitchFamily="18" charset="0"/>
                          <a:ea typeface="Cambria Math" panose="02040503050406030204" pitchFamily="18" charset="0"/>
                        </a:rPr>
                        <m:t>𝛼</m:t>
                      </m:r>
                    </m:oMath>
                  </m:oMathPara>
                </a14:m>
                <a:endParaRPr lang="en-SG" dirty="0">
                  <a:solidFill>
                    <a:srgbClr val="FF0000"/>
                  </a:solidFill>
                </a:endParaRPr>
              </a:p>
            </p:txBody>
          </p:sp>
        </mc:Choice>
        <mc:Fallback xmlns="">
          <p:sp>
            <p:nvSpPr>
              <p:cNvPr id="82" name="TextBox 81"/>
              <p:cNvSpPr txBox="1">
                <a:spLocks noRot="1" noChangeAspect="1" noMove="1" noResize="1" noEditPoints="1" noAdjustHandles="1" noChangeArrowheads="1" noChangeShapeType="1" noTextEdit="1"/>
              </p:cNvSpPr>
              <p:nvPr/>
            </p:nvSpPr>
            <p:spPr>
              <a:xfrm>
                <a:off x="3897375" y="6013125"/>
                <a:ext cx="1309461" cy="298928"/>
              </a:xfrm>
              <a:prstGeom prst="rect">
                <a:avLst/>
              </a:prstGeom>
              <a:blipFill>
                <a:blip r:embed="rId32"/>
                <a:stretch>
                  <a:fillRect l="-2326" r="-1860" b="-20408"/>
                </a:stretch>
              </a:blipFill>
            </p:spPr>
            <p:txBody>
              <a:bodyPr/>
              <a:lstStyle/>
              <a:p>
                <a:r>
                  <a:rPr lang="en-SG">
                    <a:noFill/>
                  </a:rPr>
                  <a:t> </a:t>
                </a:r>
              </a:p>
            </p:txBody>
          </p:sp>
        </mc:Fallback>
      </mc:AlternateContent>
      <p:sp>
        <p:nvSpPr>
          <p:cNvPr id="84" name="TextBox 83"/>
          <p:cNvSpPr txBox="1"/>
          <p:nvPr/>
        </p:nvSpPr>
        <p:spPr>
          <a:xfrm>
            <a:off x="496763" y="5959801"/>
            <a:ext cx="992579" cy="369332"/>
          </a:xfrm>
          <a:prstGeom prst="rect">
            <a:avLst/>
          </a:prstGeom>
          <a:noFill/>
        </p:spPr>
        <p:txBody>
          <a:bodyPr wrap="none" rtlCol="0">
            <a:spAutoFit/>
          </a:bodyPr>
          <a:lstStyle/>
          <a:p>
            <a:r>
              <a:rPr lang="en-SG" dirty="0">
                <a:latin typeface="Times New Roman" panose="02020603050405020304" pitchFamily="18" charset="0"/>
                <a:cs typeface="Times New Roman" panose="02020603050405020304" pitchFamily="18" charset="0"/>
              </a:rPr>
              <a:t>Resolve:</a:t>
            </a:r>
          </a:p>
        </p:txBody>
      </p:sp>
      <p:sp>
        <p:nvSpPr>
          <p:cNvPr id="85" name="Line 64">
            <a:extLst>
              <a:ext uri="{FF2B5EF4-FFF2-40B4-BE49-F238E27FC236}">
                <a16:creationId xmlns:a16="http://schemas.microsoft.com/office/drawing/2014/main" id="{1F6CDAC5-CB7E-4F61-846F-282070572628}"/>
              </a:ext>
            </a:extLst>
          </p:cNvPr>
          <p:cNvSpPr>
            <a:spLocks noChangeShapeType="1"/>
          </p:cNvSpPr>
          <p:nvPr/>
        </p:nvSpPr>
        <p:spPr bwMode="auto">
          <a:xfrm flipH="1">
            <a:off x="3401332" y="6107254"/>
            <a:ext cx="383049" cy="133123"/>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86" name="Line 64">
            <a:extLst>
              <a:ext uri="{FF2B5EF4-FFF2-40B4-BE49-F238E27FC236}">
                <a16:creationId xmlns:a16="http://schemas.microsoft.com/office/drawing/2014/main" id="{9DA744B0-CA3C-44D2-8439-60E663A81499}"/>
              </a:ext>
            </a:extLst>
          </p:cNvPr>
          <p:cNvSpPr>
            <a:spLocks noChangeShapeType="1"/>
          </p:cNvSpPr>
          <p:nvPr/>
        </p:nvSpPr>
        <p:spPr bwMode="auto">
          <a:xfrm>
            <a:off x="5292507" y="5995843"/>
            <a:ext cx="129711" cy="310903"/>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Tree>
    <p:extLst>
      <p:ext uri="{BB962C8B-B14F-4D97-AF65-F5344CB8AC3E}">
        <p14:creationId xmlns:p14="http://schemas.microsoft.com/office/powerpoint/2010/main" val="34839093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1"/>
          </p:nvPr>
        </p:nvSpPr>
        <p:spPr/>
        <p:txBody>
          <a:bodyPr/>
          <a:lstStyle/>
          <a:p>
            <a:pPr>
              <a:defRPr/>
            </a:pPr>
            <a:fld id="{365B5569-9ECA-4311-A86B-413241116197}" type="slidenum">
              <a:rPr lang="en-US" altLang="en-US" smtClean="0"/>
              <a:pPr>
                <a:defRPr/>
              </a:pPr>
              <a:t>91</a:t>
            </a:fld>
            <a:endParaRPr lang="en-US" altLang="en-US"/>
          </a:p>
        </p:txBody>
      </p:sp>
      <p:graphicFrame>
        <p:nvGraphicFramePr>
          <p:cNvPr id="9" name="Object 60"/>
          <p:cNvGraphicFramePr>
            <a:graphicFrameLocks noChangeAspect="1"/>
          </p:cNvGraphicFramePr>
          <p:nvPr>
            <p:extLst/>
          </p:nvPr>
        </p:nvGraphicFramePr>
        <p:xfrm>
          <a:off x="1117600" y="3046413"/>
          <a:ext cx="7146925" cy="3067050"/>
        </p:xfrm>
        <a:graphic>
          <a:graphicData uri="http://schemas.openxmlformats.org/presentationml/2006/ole">
            <mc:AlternateContent xmlns:mc="http://schemas.openxmlformats.org/markup-compatibility/2006">
              <mc:Choice xmlns:v="urn:schemas-microsoft-com:vml" Requires="v">
                <p:oleObj spid="_x0000_s55298" name="公式" r:id="rId4" imgW="4368600" imgH="2145960" progId="Equation.3">
                  <p:embed/>
                </p:oleObj>
              </mc:Choice>
              <mc:Fallback>
                <p:oleObj name="公式" r:id="rId4" imgW="4368600" imgH="2145960" progId="Equation.3">
                  <p:embed/>
                  <p:pic>
                    <p:nvPicPr>
                      <p:cNvPr id="9" name="Object 60"/>
                      <p:cNvPicPr>
                        <a:picLocks noChangeAspect="1" noChangeArrowheads="1"/>
                      </p:cNvPicPr>
                      <p:nvPr/>
                    </p:nvPicPr>
                    <p:blipFill>
                      <a:blip r:embed="rId5"/>
                      <a:srcRect/>
                      <a:stretch>
                        <a:fillRect/>
                      </a:stretch>
                    </p:blipFill>
                    <p:spPr bwMode="auto">
                      <a:xfrm>
                        <a:off x="1117600" y="3046413"/>
                        <a:ext cx="7146925" cy="306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61"/>
          <p:cNvGraphicFramePr>
            <a:graphicFrameLocks noChangeAspect="1"/>
          </p:cNvGraphicFramePr>
          <p:nvPr>
            <p:extLst/>
          </p:nvPr>
        </p:nvGraphicFramePr>
        <p:xfrm>
          <a:off x="6692899" y="5549901"/>
          <a:ext cx="1036638" cy="795337"/>
        </p:xfrm>
        <a:graphic>
          <a:graphicData uri="http://schemas.openxmlformats.org/presentationml/2006/ole">
            <mc:AlternateContent xmlns:mc="http://schemas.openxmlformats.org/markup-compatibility/2006">
              <mc:Choice xmlns:v="urn:schemas-microsoft-com:vml" Requires="v">
                <p:oleObj spid="_x0000_s55299" name="Equation" r:id="rId6" imgW="710891" imgH="545863" progId="Equation.3">
                  <p:embed/>
                </p:oleObj>
              </mc:Choice>
              <mc:Fallback>
                <p:oleObj name="Equation" r:id="rId6" imgW="710891" imgH="545863" progId="Equation.3">
                  <p:embed/>
                  <p:pic>
                    <p:nvPicPr>
                      <p:cNvPr id="10" name="Object 6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92899" y="5549901"/>
                        <a:ext cx="1036638" cy="795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Arc 63"/>
          <p:cNvSpPr>
            <a:spLocks/>
          </p:cNvSpPr>
          <p:nvPr/>
        </p:nvSpPr>
        <p:spPr bwMode="auto">
          <a:xfrm rot="18152640" flipH="1">
            <a:off x="877888" y="3106738"/>
            <a:ext cx="293687" cy="242887"/>
          </a:xfrm>
          <a:custGeom>
            <a:avLst/>
            <a:gdLst>
              <a:gd name="T0" fmla="*/ 0 w 37814"/>
              <a:gd name="T1" fmla="*/ 2147483647 h 22327"/>
              <a:gd name="T2" fmla="*/ 2147483647 w 37814"/>
              <a:gd name="T3" fmla="*/ 2147483647 h 22327"/>
              <a:gd name="T4" fmla="*/ 2147483647 w 37814"/>
              <a:gd name="T5" fmla="*/ 2147483647 h 22327"/>
              <a:gd name="T6" fmla="*/ 0 60000 65536"/>
              <a:gd name="T7" fmla="*/ 0 60000 65536"/>
              <a:gd name="T8" fmla="*/ 0 60000 65536"/>
              <a:gd name="T9" fmla="*/ 0 w 37814"/>
              <a:gd name="T10" fmla="*/ 0 h 22327"/>
              <a:gd name="T11" fmla="*/ 37814 w 37814"/>
              <a:gd name="T12" fmla="*/ 22327 h 22327"/>
            </a:gdLst>
            <a:ahLst/>
            <a:cxnLst>
              <a:cxn ang="T6">
                <a:pos x="T0" y="T1"/>
              </a:cxn>
              <a:cxn ang="T7">
                <a:pos x="T2" y="T3"/>
              </a:cxn>
              <a:cxn ang="T8">
                <a:pos x="T4" y="T5"/>
              </a:cxn>
            </a:cxnLst>
            <a:rect l="T9" t="T10" r="T11" b="T12"/>
            <a:pathLst>
              <a:path w="37814" h="22327" fill="none" extrusionOk="0">
                <a:moveTo>
                  <a:pt x="0" y="7328"/>
                </a:moveTo>
                <a:cubicBezTo>
                  <a:pt x="4101" y="2669"/>
                  <a:pt x="10007" y="-1"/>
                  <a:pt x="16214" y="0"/>
                </a:cubicBezTo>
                <a:cubicBezTo>
                  <a:pt x="28143" y="0"/>
                  <a:pt x="37814" y="9670"/>
                  <a:pt x="37814" y="21600"/>
                </a:cubicBezTo>
                <a:cubicBezTo>
                  <a:pt x="37814" y="21842"/>
                  <a:pt x="37809" y="22084"/>
                  <a:pt x="37801" y="22326"/>
                </a:cubicBezTo>
              </a:path>
              <a:path w="37814" h="22327" stroke="0" extrusionOk="0">
                <a:moveTo>
                  <a:pt x="0" y="7328"/>
                </a:moveTo>
                <a:cubicBezTo>
                  <a:pt x="4101" y="2669"/>
                  <a:pt x="10007" y="-1"/>
                  <a:pt x="16214" y="0"/>
                </a:cubicBezTo>
                <a:cubicBezTo>
                  <a:pt x="28143" y="0"/>
                  <a:pt x="37814" y="9670"/>
                  <a:pt x="37814" y="21600"/>
                </a:cubicBezTo>
                <a:cubicBezTo>
                  <a:pt x="37814" y="21842"/>
                  <a:pt x="37809" y="22084"/>
                  <a:pt x="37801" y="22326"/>
                </a:cubicBezTo>
                <a:lnTo>
                  <a:pt x="16214" y="21600"/>
                </a:lnTo>
                <a:lnTo>
                  <a:pt x="0" y="7328"/>
                </a:lnTo>
                <a:close/>
              </a:path>
            </a:pathLst>
          </a:custGeom>
          <a:noFill/>
          <a:ln w="9525">
            <a:solidFill>
              <a:srgbClr val="000000"/>
            </a:solidFill>
            <a:miter lim="800000"/>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sp>
        <p:nvSpPr>
          <p:cNvPr id="12" name="Line 64"/>
          <p:cNvSpPr>
            <a:spLocks noChangeShapeType="1"/>
          </p:cNvSpPr>
          <p:nvPr/>
        </p:nvSpPr>
        <p:spPr bwMode="auto">
          <a:xfrm flipH="1">
            <a:off x="746125" y="3575050"/>
            <a:ext cx="336550" cy="104775"/>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13" name="Line 65"/>
          <p:cNvSpPr>
            <a:spLocks noChangeShapeType="1"/>
          </p:cNvSpPr>
          <p:nvPr/>
        </p:nvSpPr>
        <p:spPr bwMode="auto">
          <a:xfrm>
            <a:off x="941388" y="4235450"/>
            <a:ext cx="123825" cy="212725"/>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14" name="Arc 68"/>
          <p:cNvSpPr>
            <a:spLocks/>
          </p:cNvSpPr>
          <p:nvPr/>
        </p:nvSpPr>
        <p:spPr bwMode="auto">
          <a:xfrm rot="6400556" flipH="1">
            <a:off x="4021138" y="5207000"/>
            <a:ext cx="293688" cy="242887"/>
          </a:xfrm>
          <a:custGeom>
            <a:avLst/>
            <a:gdLst>
              <a:gd name="T0" fmla="*/ 0 w 37814"/>
              <a:gd name="T1" fmla="*/ 2147483647 h 22327"/>
              <a:gd name="T2" fmla="*/ 2147483647 w 37814"/>
              <a:gd name="T3" fmla="*/ 2147483647 h 22327"/>
              <a:gd name="T4" fmla="*/ 2147483647 w 37814"/>
              <a:gd name="T5" fmla="*/ 2147483647 h 22327"/>
              <a:gd name="T6" fmla="*/ 0 60000 65536"/>
              <a:gd name="T7" fmla="*/ 0 60000 65536"/>
              <a:gd name="T8" fmla="*/ 0 60000 65536"/>
              <a:gd name="T9" fmla="*/ 0 w 37814"/>
              <a:gd name="T10" fmla="*/ 0 h 22327"/>
              <a:gd name="T11" fmla="*/ 37814 w 37814"/>
              <a:gd name="T12" fmla="*/ 22327 h 22327"/>
            </a:gdLst>
            <a:ahLst/>
            <a:cxnLst>
              <a:cxn ang="T6">
                <a:pos x="T0" y="T1"/>
              </a:cxn>
              <a:cxn ang="T7">
                <a:pos x="T2" y="T3"/>
              </a:cxn>
              <a:cxn ang="T8">
                <a:pos x="T4" y="T5"/>
              </a:cxn>
            </a:cxnLst>
            <a:rect l="T9" t="T10" r="T11" b="T12"/>
            <a:pathLst>
              <a:path w="37814" h="22327" fill="none" extrusionOk="0">
                <a:moveTo>
                  <a:pt x="0" y="7328"/>
                </a:moveTo>
                <a:cubicBezTo>
                  <a:pt x="4101" y="2669"/>
                  <a:pt x="10007" y="-1"/>
                  <a:pt x="16214" y="0"/>
                </a:cubicBezTo>
                <a:cubicBezTo>
                  <a:pt x="28143" y="0"/>
                  <a:pt x="37814" y="9670"/>
                  <a:pt x="37814" y="21600"/>
                </a:cubicBezTo>
                <a:cubicBezTo>
                  <a:pt x="37814" y="21842"/>
                  <a:pt x="37809" y="22084"/>
                  <a:pt x="37801" y="22326"/>
                </a:cubicBezTo>
              </a:path>
              <a:path w="37814" h="22327" stroke="0" extrusionOk="0">
                <a:moveTo>
                  <a:pt x="0" y="7328"/>
                </a:moveTo>
                <a:cubicBezTo>
                  <a:pt x="4101" y="2669"/>
                  <a:pt x="10007" y="-1"/>
                  <a:pt x="16214" y="0"/>
                </a:cubicBezTo>
                <a:cubicBezTo>
                  <a:pt x="28143" y="0"/>
                  <a:pt x="37814" y="9670"/>
                  <a:pt x="37814" y="21600"/>
                </a:cubicBezTo>
                <a:cubicBezTo>
                  <a:pt x="37814" y="21842"/>
                  <a:pt x="37809" y="22084"/>
                  <a:pt x="37801" y="22326"/>
                </a:cubicBezTo>
                <a:lnTo>
                  <a:pt x="16214" y="21600"/>
                </a:lnTo>
                <a:lnTo>
                  <a:pt x="0" y="7328"/>
                </a:lnTo>
                <a:close/>
              </a:path>
            </a:pathLst>
          </a:custGeom>
          <a:noFill/>
          <a:ln w="9525">
            <a:solidFill>
              <a:srgbClr val="000000"/>
            </a:solidFill>
            <a:miter lim="800000"/>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pSp>
        <p:nvGrpSpPr>
          <p:cNvPr id="15" name="Group 69"/>
          <p:cNvGrpSpPr>
            <a:grpSpLocks/>
          </p:cNvGrpSpPr>
          <p:nvPr/>
        </p:nvGrpSpPr>
        <p:grpSpPr bwMode="auto">
          <a:xfrm>
            <a:off x="1344613" y="771525"/>
            <a:ext cx="7192962" cy="2043113"/>
            <a:chOff x="847" y="486"/>
            <a:chExt cx="4531" cy="1287"/>
          </a:xfrm>
        </p:grpSpPr>
        <p:graphicFrame>
          <p:nvGraphicFramePr>
            <p:cNvPr id="16" name="Object 41"/>
            <p:cNvGraphicFramePr>
              <a:graphicFrameLocks noChangeAspect="1"/>
            </p:cNvGraphicFramePr>
            <p:nvPr/>
          </p:nvGraphicFramePr>
          <p:xfrm>
            <a:off x="3219" y="1484"/>
            <a:ext cx="126" cy="153"/>
          </p:xfrm>
          <a:graphic>
            <a:graphicData uri="http://schemas.openxmlformats.org/presentationml/2006/ole">
              <mc:AlternateContent xmlns:mc="http://schemas.openxmlformats.org/markup-compatibility/2006">
                <mc:Choice xmlns:v="urn:schemas-microsoft-com:vml" Requires="v">
                  <p:oleObj spid="_x0000_s55300" name="Equation" r:id="rId8" imgW="114102" imgH="126780" progId="Equation.3">
                    <p:embed/>
                  </p:oleObj>
                </mc:Choice>
                <mc:Fallback>
                  <p:oleObj name="Equation" r:id="rId8" imgW="114102" imgH="126780" progId="Equation.3">
                    <p:embed/>
                    <p:pic>
                      <p:nvPicPr>
                        <p:cNvPr id="16" name="Object 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19" y="1484"/>
                          <a:ext cx="126" cy="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Oval 6"/>
            <p:cNvSpPr>
              <a:spLocks noChangeArrowheads="1"/>
            </p:cNvSpPr>
            <p:nvPr/>
          </p:nvSpPr>
          <p:spPr bwMode="auto">
            <a:xfrm>
              <a:off x="1278" y="621"/>
              <a:ext cx="809" cy="794"/>
            </a:xfrm>
            <a:prstGeom prst="ellipse">
              <a:avLst/>
            </a:prstGeom>
            <a:solidFill>
              <a:srgbClr val="FFFF99"/>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8" name="Rectangle 7"/>
            <p:cNvSpPr>
              <a:spLocks noChangeArrowheads="1"/>
            </p:cNvSpPr>
            <p:nvPr/>
          </p:nvSpPr>
          <p:spPr bwMode="auto">
            <a:xfrm rot="-688955">
              <a:off x="847" y="1420"/>
              <a:ext cx="1829" cy="31"/>
            </a:xfrm>
            <a:prstGeom prst="rect">
              <a:avLst/>
            </a:prstGeom>
            <a:solidFill>
              <a:srgbClr val="993300"/>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19" name="Text Box 8"/>
            <p:cNvSpPr txBox="1">
              <a:spLocks noChangeArrowheads="1"/>
            </p:cNvSpPr>
            <p:nvPr/>
          </p:nvSpPr>
          <p:spPr bwMode="auto">
            <a:xfrm>
              <a:off x="1606" y="939"/>
              <a:ext cx="23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200"/>
                <a:t>x</a:t>
              </a:r>
            </a:p>
          </p:txBody>
        </p:sp>
        <p:sp>
          <p:nvSpPr>
            <p:cNvPr id="20" name="Line 9"/>
            <p:cNvSpPr>
              <a:spLocks noChangeShapeType="1"/>
            </p:cNvSpPr>
            <p:nvPr/>
          </p:nvSpPr>
          <p:spPr bwMode="auto">
            <a:xfrm flipH="1">
              <a:off x="1497" y="1029"/>
              <a:ext cx="201" cy="46"/>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21" name="Line 14"/>
            <p:cNvSpPr>
              <a:spLocks noChangeShapeType="1"/>
            </p:cNvSpPr>
            <p:nvPr/>
          </p:nvSpPr>
          <p:spPr bwMode="auto">
            <a:xfrm>
              <a:off x="1516" y="1077"/>
              <a:ext cx="0" cy="183"/>
            </a:xfrm>
            <a:prstGeom prst="line">
              <a:avLst/>
            </a:prstGeom>
            <a:noFill/>
            <a:ln w="28575">
              <a:solidFill>
                <a:srgbClr val="FF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en-SG"/>
            </a:p>
          </p:txBody>
        </p:sp>
        <p:sp>
          <p:nvSpPr>
            <p:cNvPr id="22" name="Text Box 15"/>
            <p:cNvSpPr txBox="1">
              <a:spLocks noChangeArrowheads="1"/>
            </p:cNvSpPr>
            <p:nvPr/>
          </p:nvSpPr>
          <p:spPr bwMode="auto">
            <a:xfrm>
              <a:off x="1375" y="894"/>
              <a:ext cx="19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a:t>G</a:t>
              </a:r>
            </a:p>
          </p:txBody>
        </p:sp>
        <p:sp>
          <p:nvSpPr>
            <p:cNvPr id="23" name="Text Box 16"/>
            <p:cNvSpPr txBox="1">
              <a:spLocks noChangeArrowheads="1"/>
            </p:cNvSpPr>
            <p:nvPr/>
          </p:nvSpPr>
          <p:spPr bwMode="auto">
            <a:xfrm>
              <a:off x="1636" y="871"/>
              <a:ext cx="20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a:t>O</a:t>
              </a:r>
            </a:p>
          </p:txBody>
        </p:sp>
        <p:sp>
          <p:nvSpPr>
            <p:cNvPr id="24" name="Text Box 17"/>
            <p:cNvSpPr txBox="1">
              <a:spLocks noChangeArrowheads="1"/>
            </p:cNvSpPr>
            <p:nvPr/>
          </p:nvSpPr>
          <p:spPr bwMode="auto">
            <a:xfrm>
              <a:off x="1528" y="1079"/>
              <a:ext cx="35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wrap="square">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i="1" dirty="0"/>
                <a:t>mg</a:t>
              </a:r>
            </a:p>
          </p:txBody>
        </p:sp>
        <p:sp>
          <p:nvSpPr>
            <p:cNvPr id="25" name="Line 18"/>
            <p:cNvSpPr>
              <a:spLocks noChangeShapeType="1"/>
            </p:cNvSpPr>
            <p:nvPr/>
          </p:nvSpPr>
          <p:spPr bwMode="auto">
            <a:xfrm>
              <a:off x="1221" y="1141"/>
              <a:ext cx="92" cy="369"/>
            </a:xfrm>
            <a:prstGeom prst="line">
              <a:avLst/>
            </a:prstGeom>
            <a:noFill/>
            <a:ln w="9525">
              <a:solidFill>
                <a:srgbClr val="000000"/>
              </a:solidFill>
              <a:miter lim="800000"/>
              <a:headEnd type="stealth" w="med" len="med"/>
              <a:tailEnd type="stealth" w="med" len="lg"/>
            </a:ln>
            <a:extLst>
              <a:ext uri="{909E8E84-426E-40DD-AFC4-6F175D3DCCD1}">
                <a14:hiddenFill xmlns:a14="http://schemas.microsoft.com/office/drawing/2010/main">
                  <a:noFill/>
                </a14:hiddenFill>
              </a:ext>
            </a:extLst>
          </p:spPr>
          <p:txBody>
            <a:bodyPr wrap="none"/>
            <a:lstStyle/>
            <a:p>
              <a:endParaRPr lang="en-SG"/>
            </a:p>
          </p:txBody>
        </p:sp>
        <p:sp>
          <p:nvSpPr>
            <p:cNvPr id="26" name="Line 19"/>
            <p:cNvSpPr>
              <a:spLocks noChangeShapeType="1"/>
            </p:cNvSpPr>
            <p:nvPr/>
          </p:nvSpPr>
          <p:spPr bwMode="auto">
            <a:xfrm flipH="1">
              <a:off x="1092" y="1116"/>
              <a:ext cx="197" cy="50"/>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27" name="Text Box 20"/>
            <p:cNvSpPr txBox="1">
              <a:spLocks noChangeArrowheads="1"/>
            </p:cNvSpPr>
            <p:nvPr/>
          </p:nvSpPr>
          <p:spPr bwMode="auto">
            <a:xfrm rot="-6421307">
              <a:off x="879" y="1223"/>
              <a:ext cx="50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a:t>0.225</a:t>
              </a:r>
            </a:p>
          </p:txBody>
        </p:sp>
        <p:sp>
          <p:nvSpPr>
            <p:cNvPr id="28" name="Line 21"/>
            <p:cNvSpPr>
              <a:spLocks noChangeShapeType="1"/>
            </p:cNvSpPr>
            <p:nvPr/>
          </p:nvSpPr>
          <p:spPr bwMode="auto">
            <a:xfrm>
              <a:off x="1768" y="1451"/>
              <a:ext cx="67" cy="322"/>
            </a:xfrm>
            <a:prstGeom prst="line">
              <a:avLst/>
            </a:prstGeom>
            <a:noFill/>
            <a:ln w="38100">
              <a:solidFill>
                <a:srgbClr val="FF0000"/>
              </a:solidFill>
              <a:miter lim="800000"/>
              <a:headEnd type="stealth" w="med" len="me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29" name="Text Box 22"/>
            <p:cNvSpPr txBox="1">
              <a:spLocks noChangeArrowheads="1"/>
            </p:cNvSpPr>
            <p:nvPr/>
          </p:nvSpPr>
          <p:spPr bwMode="auto">
            <a:xfrm>
              <a:off x="1791" y="1495"/>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i="1"/>
                <a:t>N</a:t>
              </a:r>
            </a:p>
          </p:txBody>
        </p:sp>
        <p:sp>
          <p:nvSpPr>
            <p:cNvPr id="30" name="Line 23"/>
            <p:cNvSpPr>
              <a:spLocks noChangeShapeType="1"/>
            </p:cNvSpPr>
            <p:nvPr/>
          </p:nvSpPr>
          <p:spPr bwMode="auto">
            <a:xfrm flipV="1">
              <a:off x="1405" y="1486"/>
              <a:ext cx="350" cy="85"/>
            </a:xfrm>
            <a:prstGeom prst="line">
              <a:avLst/>
            </a:prstGeom>
            <a:noFill/>
            <a:ln w="38100">
              <a:solidFill>
                <a:srgbClr val="FF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31" name="Text Box 24"/>
            <p:cNvSpPr txBox="1">
              <a:spLocks noChangeArrowheads="1"/>
            </p:cNvSpPr>
            <p:nvPr/>
          </p:nvSpPr>
          <p:spPr bwMode="auto">
            <a:xfrm>
              <a:off x="1529" y="1468"/>
              <a:ext cx="20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600" i="1"/>
                <a:t>F</a:t>
              </a:r>
            </a:p>
          </p:txBody>
        </p:sp>
        <p:sp>
          <p:nvSpPr>
            <p:cNvPr id="32" name="Oval 25"/>
            <p:cNvSpPr>
              <a:spLocks noChangeArrowheads="1"/>
            </p:cNvSpPr>
            <p:nvPr/>
          </p:nvSpPr>
          <p:spPr bwMode="auto">
            <a:xfrm>
              <a:off x="3460" y="486"/>
              <a:ext cx="795" cy="794"/>
            </a:xfrm>
            <a:prstGeom prst="ellipse">
              <a:avLst/>
            </a:prstGeom>
            <a:solidFill>
              <a:srgbClr val="FFFF99"/>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sp>
          <p:nvSpPr>
            <p:cNvPr id="33" name="Line 28"/>
            <p:cNvSpPr>
              <a:spLocks noChangeShapeType="1"/>
            </p:cNvSpPr>
            <p:nvPr/>
          </p:nvSpPr>
          <p:spPr bwMode="auto">
            <a:xfrm flipH="1">
              <a:off x="3567" y="940"/>
              <a:ext cx="163" cy="46"/>
            </a:xfrm>
            <a:prstGeom prst="line">
              <a:avLst/>
            </a:prstGeom>
            <a:noFill/>
            <a:ln w="9525">
              <a:solidFill>
                <a:srgbClr val="00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en-SG"/>
            </a:p>
          </p:txBody>
        </p:sp>
        <p:sp>
          <p:nvSpPr>
            <p:cNvPr id="34" name="Line 29"/>
            <p:cNvSpPr>
              <a:spLocks noChangeShapeType="1"/>
            </p:cNvSpPr>
            <p:nvPr/>
          </p:nvSpPr>
          <p:spPr bwMode="auto">
            <a:xfrm>
              <a:off x="3726" y="949"/>
              <a:ext cx="45" cy="169"/>
            </a:xfrm>
            <a:prstGeom prst="line">
              <a:avLst/>
            </a:prstGeom>
            <a:noFill/>
            <a:ln w="9525">
              <a:solidFill>
                <a:srgbClr val="00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en-SG"/>
            </a:p>
          </p:txBody>
        </p:sp>
        <p:sp>
          <p:nvSpPr>
            <p:cNvPr id="35" name="Line 36"/>
            <p:cNvSpPr>
              <a:spLocks noChangeShapeType="1"/>
            </p:cNvSpPr>
            <p:nvPr/>
          </p:nvSpPr>
          <p:spPr bwMode="auto">
            <a:xfrm>
              <a:off x="3978" y="1268"/>
              <a:ext cx="88" cy="322"/>
            </a:xfrm>
            <a:prstGeom prst="line">
              <a:avLst/>
            </a:prstGeom>
            <a:noFill/>
            <a:ln w="9525">
              <a:solidFill>
                <a:srgbClr val="000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en-SG"/>
            </a:p>
          </p:txBody>
        </p:sp>
        <p:sp>
          <p:nvSpPr>
            <p:cNvPr id="36" name="Text Box 37"/>
            <p:cNvSpPr txBox="1">
              <a:spLocks noChangeArrowheads="1"/>
            </p:cNvSpPr>
            <p:nvPr/>
          </p:nvSpPr>
          <p:spPr bwMode="auto">
            <a:xfrm>
              <a:off x="4040" y="1343"/>
              <a:ext cx="19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1200" b="1" i="1"/>
                <a:t>y</a:t>
              </a:r>
            </a:p>
          </p:txBody>
        </p:sp>
        <p:sp>
          <p:nvSpPr>
            <p:cNvPr id="37" name="Line 40"/>
            <p:cNvSpPr>
              <a:spLocks noChangeShapeType="1"/>
            </p:cNvSpPr>
            <p:nvPr/>
          </p:nvSpPr>
          <p:spPr bwMode="auto">
            <a:xfrm flipH="1">
              <a:off x="3077" y="1084"/>
              <a:ext cx="1605" cy="420"/>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38" name="Line 44"/>
            <p:cNvSpPr>
              <a:spLocks noChangeShapeType="1"/>
            </p:cNvSpPr>
            <p:nvPr/>
          </p:nvSpPr>
          <p:spPr bwMode="auto">
            <a:xfrm flipH="1" flipV="1">
              <a:off x="1624" y="777"/>
              <a:ext cx="28" cy="104"/>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39" name="Line 45"/>
            <p:cNvSpPr>
              <a:spLocks noChangeShapeType="1"/>
            </p:cNvSpPr>
            <p:nvPr/>
          </p:nvSpPr>
          <p:spPr bwMode="auto">
            <a:xfrm flipH="1" flipV="1">
              <a:off x="1412" y="833"/>
              <a:ext cx="34" cy="111"/>
            </a:xfrm>
            <a:prstGeom prst="line">
              <a:avLst/>
            </a:prstGeom>
            <a:noFill/>
            <a:ln w="9525">
              <a:solidFill>
                <a:srgbClr val="000000"/>
              </a:solidFill>
              <a:miter lim="800000"/>
              <a:headEnd/>
              <a:tailEnd type="none" w="med" len="lg"/>
            </a:ln>
            <a:extLst>
              <a:ext uri="{909E8E84-426E-40DD-AFC4-6F175D3DCCD1}">
                <a14:hiddenFill xmlns:a14="http://schemas.microsoft.com/office/drawing/2010/main">
                  <a:noFill/>
                </a14:hiddenFill>
              </a:ext>
            </a:extLst>
          </p:spPr>
          <p:txBody>
            <a:bodyPr wrap="none"/>
            <a:lstStyle/>
            <a:p>
              <a:endParaRPr lang="en-SG"/>
            </a:p>
          </p:txBody>
        </p:sp>
        <p:sp>
          <p:nvSpPr>
            <p:cNvPr id="40" name="Line 46"/>
            <p:cNvSpPr>
              <a:spLocks noChangeShapeType="1"/>
            </p:cNvSpPr>
            <p:nvPr/>
          </p:nvSpPr>
          <p:spPr bwMode="auto">
            <a:xfrm flipV="1">
              <a:off x="1415" y="801"/>
              <a:ext cx="226" cy="67"/>
            </a:xfrm>
            <a:prstGeom prst="line">
              <a:avLst/>
            </a:prstGeom>
            <a:noFill/>
            <a:ln w="9525">
              <a:solidFill>
                <a:srgbClr val="000000"/>
              </a:solidFill>
              <a:miter lim="800000"/>
              <a:headEnd type="stealth" w="med" len="med"/>
              <a:tailEnd type="stealth" w="med" len="lg"/>
            </a:ln>
            <a:extLst>
              <a:ext uri="{909E8E84-426E-40DD-AFC4-6F175D3DCCD1}">
                <a14:hiddenFill xmlns:a14="http://schemas.microsoft.com/office/drawing/2010/main">
                  <a:noFill/>
                </a14:hiddenFill>
              </a:ext>
            </a:extLst>
          </p:spPr>
          <p:txBody>
            <a:bodyPr wrap="none"/>
            <a:lstStyle/>
            <a:p>
              <a:endParaRPr lang="en-SG"/>
            </a:p>
          </p:txBody>
        </p:sp>
        <p:sp>
          <p:nvSpPr>
            <p:cNvPr id="41" name="Text Box 50"/>
            <p:cNvSpPr txBox="1">
              <a:spLocks noChangeArrowheads="1"/>
            </p:cNvSpPr>
            <p:nvPr/>
          </p:nvSpPr>
          <p:spPr bwMode="auto">
            <a:xfrm>
              <a:off x="2738" y="813"/>
              <a:ext cx="221"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med" len="lg"/>
                </a14:hiddenLine>
              </a:ext>
            </a:extLst>
          </p:spPr>
          <p:txBody>
            <a:bodyPr>
              <a:spAutoFit/>
            </a:bodyP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50000"/>
                </a:spcBef>
                <a:buClrTx/>
                <a:buSzTx/>
                <a:buFontTx/>
                <a:buNone/>
              </a:pPr>
              <a:r>
                <a:rPr lang="en-US" altLang="en-US" sz="2400"/>
                <a:t>=</a:t>
              </a:r>
            </a:p>
          </p:txBody>
        </p:sp>
        <p:sp>
          <p:nvSpPr>
            <p:cNvPr id="42" name="Oval 51"/>
            <p:cNvSpPr>
              <a:spLocks noChangeArrowheads="1"/>
            </p:cNvSpPr>
            <p:nvPr/>
          </p:nvSpPr>
          <p:spPr bwMode="auto">
            <a:xfrm>
              <a:off x="3700" y="923"/>
              <a:ext cx="29" cy="33"/>
            </a:xfrm>
            <a:prstGeom prst="ellipse">
              <a:avLst/>
            </a:prstGeom>
            <a:solidFill>
              <a:schemeClr val="tx1"/>
            </a:solidFill>
            <a:ln w="9525">
              <a:solidFill>
                <a:srgbClr val="000000"/>
              </a:solidFill>
              <a:miter lim="800000"/>
              <a:headEnd/>
              <a:tailEnd type="none" w="med" len="lg"/>
            </a:ln>
          </p:spPr>
          <p:txBody>
            <a:bodyPr wrap="none" anchor="ctr"/>
            <a:lstStyle>
              <a:lvl1pPr algn="l">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lgn="l">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lgn="l">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lgn="l">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lgn="l">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endParaRPr lang="en-US" altLang="en-US" sz="1800"/>
            </a:p>
          </p:txBody>
        </p:sp>
        <p:graphicFrame>
          <p:nvGraphicFramePr>
            <p:cNvPr id="43" name="Object 52"/>
            <p:cNvGraphicFramePr>
              <a:graphicFrameLocks noChangeAspect="1"/>
            </p:cNvGraphicFramePr>
            <p:nvPr/>
          </p:nvGraphicFramePr>
          <p:xfrm>
            <a:off x="3484" y="717"/>
            <a:ext cx="317" cy="215"/>
          </p:xfrm>
          <a:graphic>
            <a:graphicData uri="http://schemas.openxmlformats.org/presentationml/2006/ole">
              <mc:AlternateContent xmlns:mc="http://schemas.openxmlformats.org/markup-compatibility/2006">
                <mc:Choice xmlns:v="urn:schemas-microsoft-com:vml" Requires="v">
                  <p:oleObj spid="_x0000_s55301" name="Equation" r:id="rId10" imgW="317087" imgH="215619" progId="Equation.3">
                    <p:embed/>
                  </p:oleObj>
                </mc:Choice>
                <mc:Fallback>
                  <p:oleObj name="Equation" r:id="rId10" imgW="317087" imgH="215619" progId="Equation.3">
                    <p:embed/>
                    <p:pic>
                      <p:nvPicPr>
                        <p:cNvPr id="43" name="Object 5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84" y="717"/>
                          <a:ext cx="317" cy="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55"/>
            <p:cNvGraphicFramePr>
              <a:graphicFrameLocks noChangeAspect="1"/>
            </p:cNvGraphicFramePr>
            <p:nvPr/>
          </p:nvGraphicFramePr>
          <p:xfrm>
            <a:off x="3789" y="986"/>
            <a:ext cx="252" cy="228"/>
          </p:xfrm>
          <a:graphic>
            <a:graphicData uri="http://schemas.openxmlformats.org/presentationml/2006/ole">
              <mc:AlternateContent xmlns:mc="http://schemas.openxmlformats.org/markup-compatibility/2006">
                <mc:Choice xmlns:v="urn:schemas-microsoft-com:vml" Requires="v">
                  <p:oleObj spid="_x0000_s55302" name="Equation" r:id="rId12" imgW="291973" imgH="241195" progId="Equation.3">
                    <p:embed/>
                  </p:oleObj>
                </mc:Choice>
                <mc:Fallback>
                  <p:oleObj name="Equation" r:id="rId12" imgW="291973" imgH="241195" progId="Equation.3">
                    <p:embed/>
                    <p:pic>
                      <p:nvPicPr>
                        <p:cNvPr id="44" name="Object 5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89" y="986"/>
                          <a:ext cx="252"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Arc 56"/>
            <p:cNvSpPr>
              <a:spLocks/>
            </p:cNvSpPr>
            <p:nvPr/>
          </p:nvSpPr>
          <p:spPr bwMode="auto">
            <a:xfrm rot="20063869" flipV="1">
              <a:off x="3797" y="740"/>
              <a:ext cx="198" cy="214"/>
            </a:xfrm>
            <a:custGeom>
              <a:avLst/>
              <a:gdLst>
                <a:gd name="T0" fmla="*/ 0 w 21600"/>
                <a:gd name="T1" fmla="*/ 0 h 32705"/>
                <a:gd name="T2" fmla="*/ 0 w 21600"/>
                <a:gd name="T3" fmla="*/ 0 h 32705"/>
                <a:gd name="T4" fmla="*/ 0 w 21600"/>
                <a:gd name="T5" fmla="*/ 0 h 32705"/>
                <a:gd name="T6" fmla="*/ 0 60000 65536"/>
                <a:gd name="T7" fmla="*/ 0 60000 65536"/>
                <a:gd name="T8" fmla="*/ 0 60000 65536"/>
                <a:gd name="T9" fmla="*/ 0 w 21600"/>
                <a:gd name="T10" fmla="*/ 0 h 32705"/>
                <a:gd name="T11" fmla="*/ 21600 w 21600"/>
                <a:gd name="T12" fmla="*/ 32705 h 32705"/>
              </a:gdLst>
              <a:ahLst/>
              <a:cxnLst>
                <a:cxn ang="T6">
                  <a:pos x="T0" y="T1"/>
                </a:cxn>
                <a:cxn ang="T7">
                  <a:pos x="T2" y="T3"/>
                </a:cxn>
                <a:cxn ang="T8">
                  <a:pos x="T4" y="T5"/>
                </a:cxn>
              </a:cxnLst>
              <a:rect l="T9" t="T10" r="T11" b="T12"/>
              <a:pathLst>
                <a:path w="21600" h="32705" fill="none" extrusionOk="0">
                  <a:moveTo>
                    <a:pt x="16312" y="-1"/>
                  </a:moveTo>
                  <a:cubicBezTo>
                    <a:pt x="19722" y="3928"/>
                    <a:pt x="21600" y="8956"/>
                    <a:pt x="21600" y="14159"/>
                  </a:cubicBezTo>
                  <a:cubicBezTo>
                    <a:pt x="21600" y="21763"/>
                    <a:pt x="17601" y="28807"/>
                    <a:pt x="11072" y="32705"/>
                  </a:cubicBezTo>
                </a:path>
                <a:path w="21600" h="32705" stroke="0" extrusionOk="0">
                  <a:moveTo>
                    <a:pt x="16312" y="-1"/>
                  </a:moveTo>
                  <a:cubicBezTo>
                    <a:pt x="19722" y="3928"/>
                    <a:pt x="21600" y="8956"/>
                    <a:pt x="21600" y="14159"/>
                  </a:cubicBezTo>
                  <a:cubicBezTo>
                    <a:pt x="21600" y="21763"/>
                    <a:pt x="17601" y="28807"/>
                    <a:pt x="11072" y="32705"/>
                  </a:cubicBezTo>
                  <a:lnTo>
                    <a:pt x="0" y="14159"/>
                  </a:lnTo>
                  <a:lnTo>
                    <a:pt x="16312" y="-1"/>
                  </a:lnTo>
                  <a:close/>
                </a:path>
              </a:pathLst>
            </a:custGeom>
            <a:noFill/>
            <a:ln w="9525">
              <a:solidFill>
                <a:srgbClr val="000000"/>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en-SG"/>
            </a:p>
          </p:txBody>
        </p:sp>
        <p:graphicFrame>
          <p:nvGraphicFramePr>
            <p:cNvPr id="46" name="Object 57"/>
            <p:cNvGraphicFramePr>
              <a:graphicFrameLocks noChangeAspect="1"/>
            </p:cNvGraphicFramePr>
            <p:nvPr/>
          </p:nvGraphicFramePr>
          <p:xfrm>
            <a:off x="4010" y="695"/>
            <a:ext cx="207" cy="239"/>
          </p:xfrm>
          <a:graphic>
            <a:graphicData uri="http://schemas.openxmlformats.org/presentationml/2006/ole">
              <mc:AlternateContent xmlns:mc="http://schemas.openxmlformats.org/markup-compatibility/2006">
                <mc:Choice xmlns:v="urn:schemas-microsoft-com:vml" Requires="v">
                  <p:oleObj spid="_x0000_s55303" name="Equation" r:id="rId14" imgW="190417" imgH="203112" progId="Equation.3">
                    <p:embed/>
                  </p:oleObj>
                </mc:Choice>
                <mc:Fallback>
                  <p:oleObj name="Equation" r:id="rId14" imgW="190417" imgH="203112" progId="Equation.3">
                    <p:embed/>
                    <p:pic>
                      <p:nvPicPr>
                        <p:cNvPr id="46" name="Object 5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10" y="695"/>
                          <a:ext cx="207" cy="2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 name="Object 58"/>
            <p:cNvGraphicFramePr>
              <a:graphicFrameLocks noChangeAspect="1"/>
            </p:cNvGraphicFramePr>
            <p:nvPr/>
          </p:nvGraphicFramePr>
          <p:xfrm>
            <a:off x="4360" y="669"/>
            <a:ext cx="1018" cy="209"/>
          </p:xfrm>
          <a:graphic>
            <a:graphicData uri="http://schemas.openxmlformats.org/presentationml/2006/ole">
              <mc:AlternateContent xmlns:mc="http://schemas.openxmlformats.org/markup-compatibility/2006">
                <mc:Choice xmlns:v="urn:schemas-microsoft-com:vml" Requires="v">
                  <p:oleObj spid="_x0000_s55304" name="Equation" r:id="rId16" imgW="1206500" imgH="228600" progId="Equation.3">
                    <p:embed/>
                  </p:oleObj>
                </mc:Choice>
                <mc:Fallback>
                  <p:oleObj name="Equation" r:id="rId16" imgW="1206500" imgH="228600" progId="Equation.3">
                    <p:embed/>
                    <p:pic>
                      <p:nvPicPr>
                        <p:cNvPr id="47" name="Object 5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60" y="669"/>
                          <a:ext cx="1018" cy="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47"/>
            <p:cNvGraphicFramePr>
              <a:graphicFrameLocks noChangeAspect="1"/>
            </p:cNvGraphicFramePr>
            <p:nvPr/>
          </p:nvGraphicFramePr>
          <p:xfrm>
            <a:off x="1217" y="616"/>
            <a:ext cx="361" cy="181"/>
          </p:xfrm>
          <a:graphic>
            <a:graphicData uri="http://schemas.openxmlformats.org/presentationml/2006/ole">
              <mc:AlternateContent xmlns:mc="http://schemas.openxmlformats.org/markup-compatibility/2006">
                <mc:Choice xmlns:v="urn:schemas-microsoft-com:vml" Requires="v">
                  <p:oleObj spid="_x0000_s55305" name="Equation" r:id="rId18" imgW="330057" imgH="152334" progId="Equation.3">
                    <p:embed/>
                  </p:oleObj>
                </mc:Choice>
                <mc:Fallback>
                  <p:oleObj name="Equation" r:id="rId18" imgW="330057" imgH="152334" progId="Equation.3">
                    <p:embed/>
                    <p:pic>
                      <p:nvPicPr>
                        <p:cNvPr id="48" name="Object 4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17" y="616"/>
                          <a:ext cx="361"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9" name="TextBox 48"/>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9 (solution)</a:t>
            </a:r>
          </a:p>
        </p:txBody>
      </p:sp>
      <p:sp>
        <p:nvSpPr>
          <p:cNvPr id="3" name="TextBox 2"/>
          <p:cNvSpPr txBox="1"/>
          <p:nvPr/>
        </p:nvSpPr>
        <p:spPr>
          <a:xfrm>
            <a:off x="5495793" y="5470010"/>
            <a:ext cx="1058431" cy="369332"/>
          </a:xfrm>
          <a:prstGeom prst="rect">
            <a:avLst/>
          </a:prstGeom>
          <a:noFill/>
        </p:spPr>
        <p:txBody>
          <a:bodyPr wrap="none" rtlCol="0">
            <a:spAutoFit/>
          </a:bodyPr>
          <a:lstStyle/>
          <a:p>
            <a:r>
              <a:rPr lang="en-SG" b="1" u="sng" dirty="0">
                <a:solidFill>
                  <a:srgbClr val="0000FF"/>
                </a:solidFill>
              </a:rPr>
              <a:t>Evaluate:</a:t>
            </a:r>
          </a:p>
        </p:txBody>
      </p:sp>
      <p:sp>
        <p:nvSpPr>
          <p:cNvPr id="8" name="TextBox 7"/>
          <p:cNvSpPr txBox="1"/>
          <p:nvPr/>
        </p:nvSpPr>
        <p:spPr>
          <a:xfrm>
            <a:off x="153201" y="799168"/>
            <a:ext cx="1446999" cy="523220"/>
          </a:xfrm>
          <a:prstGeom prst="rect">
            <a:avLst/>
          </a:prstGeom>
          <a:noFill/>
        </p:spPr>
        <p:txBody>
          <a:bodyPr wrap="none" rtlCol="0">
            <a:spAutoFit/>
          </a:bodyPr>
          <a:lstStyle/>
          <a:p>
            <a:r>
              <a:rPr lang="en-SG" sz="2800" b="1" u="sng" dirty="0">
                <a:solidFill>
                  <a:srgbClr val="FF0000"/>
                </a:solidFill>
              </a:rPr>
              <a:t>Kinetics:</a:t>
            </a:r>
          </a:p>
        </p:txBody>
      </p:sp>
      <p:sp>
        <p:nvSpPr>
          <p:cNvPr id="50" name="Line 64">
            <a:extLst>
              <a:ext uri="{FF2B5EF4-FFF2-40B4-BE49-F238E27FC236}">
                <a16:creationId xmlns:a16="http://schemas.microsoft.com/office/drawing/2014/main" id="{64B89586-61BA-419C-8BB0-DE741841B04E}"/>
              </a:ext>
            </a:extLst>
          </p:cNvPr>
          <p:cNvSpPr>
            <a:spLocks noChangeShapeType="1"/>
          </p:cNvSpPr>
          <p:nvPr/>
        </p:nvSpPr>
        <p:spPr bwMode="auto">
          <a:xfrm flipH="1">
            <a:off x="4763863" y="5602288"/>
            <a:ext cx="336550" cy="104775"/>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
        <p:nvSpPr>
          <p:cNvPr id="51" name="Line 64">
            <a:extLst>
              <a:ext uri="{FF2B5EF4-FFF2-40B4-BE49-F238E27FC236}">
                <a16:creationId xmlns:a16="http://schemas.microsoft.com/office/drawing/2014/main" id="{08FABC7E-B6A0-4261-95CF-8DB78501FBE9}"/>
              </a:ext>
            </a:extLst>
          </p:cNvPr>
          <p:cNvSpPr>
            <a:spLocks noChangeShapeType="1"/>
          </p:cNvSpPr>
          <p:nvPr/>
        </p:nvSpPr>
        <p:spPr bwMode="auto">
          <a:xfrm flipH="1" flipV="1">
            <a:off x="3300413" y="5829044"/>
            <a:ext cx="89715" cy="305054"/>
          </a:xfrm>
          <a:prstGeom prst="line">
            <a:avLst/>
          </a:prstGeom>
          <a:noFill/>
          <a:ln w="9525">
            <a:solidFill>
              <a:srgbClr val="000000"/>
            </a:solidFill>
            <a:miter lim="800000"/>
            <a:headEnd/>
            <a:tailEnd type="triangle" w="med" len="lg"/>
          </a:ln>
          <a:extLst>
            <a:ext uri="{909E8E84-426E-40DD-AFC4-6F175D3DCCD1}">
              <a14:hiddenFill xmlns:a14="http://schemas.microsoft.com/office/drawing/2010/main">
                <a:noFill/>
              </a14:hiddenFill>
            </a:ext>
          </a:extLst>
        </p:spPr>
        <p:txBody>
          <a:bodyPr wrap="none"/>
          <a:lstStyle/>
          <a:p>
            <a:endParaRPr lang="en-SG"/>
          </a:p>
        </p:txBody>
      </p:sp>
    </p:spTree>
    <p:extLst>
      <p:ext uri="{BB962C8B-B14F-4D97-AF65-F5344CB8AC3E}">
        <p14:creationId xmlns:p14="http://schemas.microsoft.com/office/powerpoint/2010/main" val="28316265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r>
              <a:rPr lang="en-US" altLang="en-US" sz="1200">
                <a:solidFill>
                  <a:srgbClr val="618A53"/>
                </a:solidFill>
                <a:latin typeface="Arial" panose="020B0604020202020204" pitchFamily="34" charset="0"/>
              </a:rPr>
              <a:t>16 - </a:t>
            </a:r>
            <a:fld id="{E9295C20-58CF-4554-B406-57ACFAFAA94B}" type="slidenum">
              <a:rPr lang="en-US" altLang="en-US" sz="1200">
                <a:solidFill>
                  <a:srgbClr val="618A53"/>
                </a:solidFill>
                <a:latin typeface="Arial" panose="020B0604020202020204" pitchFamily="34" charset="0"/>
              </a:rPr>
              <a:pPr/>
              <a:t>92</a:t>
            </a:fld>
            <a:endParaRPr lang="en-US" altLang="en-US" sz="1200">
              <a:solidFill>
                <a:srgbClr val="618A53"/>
              </a:solidFill>
              <a:latin typeface="Arial" panose="020B0604020202020204" pitchFamily="34" charset="0"/>
            </a:endParaRPr>
          </a:p>
        </p:txBody>
      </p:sp>
      <p:pic>
        <p:nvPicPr>
          <p:cNvPr id="54276" name="Picture 3" descr="msotw9_tem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213" y="1095376"/>
            <a:ext cx="3663950"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Text Box 6"/>
          <p:cNvSpPr txBox="1">
            <a:spLocks noChangeArrowheads="1"/>
          </p:cNvSpPr>
          <p:nvPr/>
        </p:nvSpPr>
        <p:spPr bwMode="auto">
          <a:xfrm>
            <a:off x="677864" y="3754439"/>
            <a:ext cx="4086225"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a:t>A cord is wrapped around the inner hub of a wheel and pulled horizontally with a force of 200 N.  The wheel has a mass of 50 kg and a radius of gyration of 70 mm.  Knowing </a:t>
            </a:r>
            <a:r>
              <a:rPr lang="en-US" altLang="en-US" i="1">
                <a:latin typeface="Symbol" panose="05050102010706020507" pitchFamily="18" charset="2"/>
              </a:rPr>
              <a:t>m</a:t>
            </a:r>
            <a:r>
              <a:rPr lang="en-US" altLang="en-US" i="1" baseline="-25000"/>
              <a:t>s</a:t>
            </a:r>
            <a:r>
              <a:rPr lang="en-US" altLang="en-US"/>
              <a:t> = 0.20 and </a:t>
            </a:r>
            <a:r>
              <a:rPr lang="en-US" altLang="en-US" i="1">
                <a:latin typeface="Symbol" panose="05050102010706020507" pitchFamily="18" charset="2"/>
              </a:rPr>
              <a:t>m</a:t>
            </a:r>
            <a:r>
              <a:rPr lang="en-US" altLang="en-US" i="1" baseline="-25000"/>
              <a:t>k</a:t>
            </a:r>
            <a:r>
              <a:rPr lang="en-US" altLang="en-US"/>
              <a:t> = 0.15, determine the acceleration of </a:t>
            </a:r>
            <a:r>
              <a:rPr lang="en-US" altLang="en-US" i="1"/>
              <a:t>G</a:t>
            </a:r>
            <a:r>
              <a:rPr lang="en-US" altLang="en-US"/>
              <a:t> and the angular acceleration of the wheel.</a:t>
            </a:r>
          </a:p>
        </p:txBody>
      </p:sp>
      <p:sp>
        <p:nvSpPr>
          <p:cNvPr id="26632" name="Text Box 8"/>
          <p:cNvSpPr txBox="1">
            <a:spLocks noChangeArrowheads="1"/>
          </p:cNvSpPr>
          <p:nvPr/>
        </p:nvSpPr>
        <p:spPr bwMode="auto">
          <a:xfrm>
            <a:off x="4737101" y="2498726"/>
            <a:ext cx="4773613"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a:t>Assuming rolling without slipping and therefore, related linear and angular accelerations, solve the scalar equations for the acceleration and the normal and tangential reactions at the ground.</a:t>
            </a:r>
          </a:p>
        </p:txBody>
      </p:sp>
      <p:sp>
        <p:nvSpPr>
          <p:cNvPr id="26633" name="Text Box 9"/>
          <p:cNvSpPr txBox="1">
            <a:spLocks noChangeArrowheads="1"/>
          </p:cNvSpPr>
          <p:nvPr/>
        </p:nvSpPr>
        <p:spPr bwMode="auto">
          <a:xfrm>
            <a:off x="4737101" y="4187826"/>
            <a:ext cx="47482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a:t>Compare the required tangential reaction to the maximum possible friction force.</a:t>
            </a:r>
          </a:p>
        </p:txBody>
      </p:sp>
      <p:sp>
        <p:nvSpPr>
          <p:cNvPr id="26634" name="Text Box 10"/>
          <p:cNvSpPr txBox="1">
            <a:spLocks noChangeArrowheads="1"/>
          </p:cNvSpPr>
          <p:nvPr/>
        </p:nvSpPr>
        <p:spPr bwMode="auto">
          <a:xfrm>
            <a:off x="4737101" y="4964114"/>
            <a:ext cx="4786313"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a:t>If slipping occurs, calculate the kinetic friction force and then solve the scalar equations for the linear and angular accelerations.</a:t>
            </a:r>
          </a:p>
        </p:txBody>
      </p:sp>
      <p:cxnSp>
        <p:nvCxnSpPr>
          <p:cNvPr id="11" name="Straight Connector 10"/>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4" descr="http://www.nus.edu.sg/identity/images/identity/logo/fullcolor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10</a:t>
            </a:r>
          </a:p>
        </p:txBody>
      </p:sp>
    </p:spTree>
    <p:extLst>
      <p:ext uri="{BB962C8B-B14F-4D97-AF65-F5344CB8AC3E}">
        <p14:creationId xmlns:p14="http://schemas.microsoft.com/office/powerpoint/2010/main" val="29160067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663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66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2" grpId="0" autoUpdateAnimBg="0"/>
      <p:bldP spid="26633" grpId="0" autoUpdateAnimBg="0"/>
      <p:bldP spid="26634"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r>
              <a:rPr lang="en-US" altLang="en-US" sz="1200">
                <a:solidFill>
                  <a:srgbClr val="618A53"/>
                </a:solidFill>
                <a:latin typeface="Arial" panose="020B0604020202020204" pitchFamily="34" charset="0"/>
              </a:rPr>
              <a:t>16 - </a:t>
            </a:r>
            <a:fld id="{A53E0E52-4705-4FFA-83E9-5807254ED917}" type="slidenum">
              <a:rPr lang="en-US" altLang="en-US" sz="1200">
                <a:solidFill>
                  <a:srgbClr val="618A53"/>
                </a:solidFill>
                <a:latin typeface="Arial" panose="020B0604020202020204" pitchFamily="34" charset="0"/>
              </a:rPr>
              <a:pPr/>
              <a:t>93</a:t>
            </a:fld>
            <a:endParaRPr lang="en-US" altLang="en-US" sz="1200">
              <a:solidFill>
                <a:srgbClr val="618A53"/>
              </a:solidFill>
              <a:latin typeface="Arial" panose="020B0604020202020204" pitchFamily="34" charset="0"/>
            </a:endParaRPr>
          </a:p>
        </p:txBody>
      </p:sp>
      <p:pic>
        <p:nvPicPr>
          <p:cNvPr id="55300" name="Picture 1028" descr="msotw9_tem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338" y="1219200"/>
            <a:ext cx="3422650"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Text Box 1030"/>
          <p:cNvSpPr txBox="1">
            <a:spLocks noChangeArrowheads="1"/>
          </p:cNvSpPr>
          <p:nvPr/>
        </p:nvSpPr>
        <p:spPr bwMode="auto">
          <a:xfrm>
            <a:off x="4024313" y="962026"/>
            <a:ext cx="54991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20000"/>
              </a:spcBef>
            </a:pPr>
            <a:r>
              <a:rPr lang="en-US" altLang="en-US" sz="1800" u="sng" dirty="0"/>
              <a:t>SOLUTION</a:t>
            </a:r>
            <a:r>
              <a:rPr lang="en-US" altLang="en-US" sz="1800" dirty="0"/>
              <a:t>:</a:t>
            </a:r>
          </a:p>
          <a:p>
            <a:pPr eaLnBrk="1" hangingPunct="1">
              <a:spcBef>
                <a:spcPct val="20000"/>
              </a:spcBef>
              <a:buFontTx/>
              <a:buChar char="•"/>
            </a:pPr>
            <a:r>
              <a:rPr lang="en-US" altLang="en-US" sz="1800" dirty="0"/>
              <a:t>Draw the free-body-equation for the wheel</a:t>
            </a:r>
            <a:r>
              <a:rPr lang="en-US" altLang="en-US" sz="1800" i="1" dirty="0"/>
              <a:t>,</a:t>
            </a:r>
            <a:r>
              <a:rPr lang="en-US" altLang="en-US" sz="1800" dirty="0"/>
              <a:t>.</a:t>
            </a:r>
          </a:p>
        </p:txBody>
      </p:sp>
      <p:sp>
        <p:nvSpPr>
          <p:cNvPr id="55302" name="Text Box 1032"/>
          <p:cNvSpPr txBox="1">
            <a:spLocks noChangeArrowheads="1"/>
          </p:cNvSpPr>
          <p:nvPr/>
        </p:nvSpPr>
        <p:spPr bwMode="auto">
          <a:xfrm>
            <a:off x="591345" y="5038727"/>
            <a:ext cx="32194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1800" dirty="0"/>
              <a:t>Assume rolling without slipping,</a:t>
            </a:r>
          </a:p>
        </p:txBody>
      </p:sp>
      <p:graphicFrame>
        <p:nvGraphicFramePr>
          <p:cNvPr id="55303" name="Object 2"/>
          <p:cNvGraphicFramePr>
            <a:graphicFrameLocks noChangeAspect="1"/>
          </p:cNvGraphicFramePr>
          <p:nvPr/>
        </p:nvGraphicFramePr>
        <p:xfrm>
          <a:off x="853283" y="5462589"/>
          <a:ext cx="1422400" cy="596900"/>
        </p:xfrm>
        <a:graphic>
          <a:graphicData uri="http://schemas.openxmlformats.org/presentationml/2006/ole">
            <mc:AlternateContent xmlns:mc="http://schemas.openxmlformats.org/markup-compatibility/2006">
              <mc:Choice xmlns:v="urn:schemas-microsoft-com:vml" Requires="v">
                <p:oleObj spid="_x0000_s56322" name="Equation" r:id="rId4" imgW="1422400" imgH="596900" progId="Equation.3">
                  <p:embed/>
                </p:oleObj>
              </mc:Choice>
              <mc:Fallback>
                <p:oleObj name="Equation" r:id="rId4" imgW="1422400" imgH="596900" progId="Equation.3">
                  <p:embed/>
                  <p:pic>
                    <p:nvPicPr>
                      <p:cNvPr id="5530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283" y="5462589"/>
                        <a:ext cx="1422400"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04" name="Object 3"/>
          <p:cNvGraphicFramePr>
            <a:graphicFrameLocks noChangeAspect="1"/>
          </p:cNvGraphicFramePr>
          <p:nvPr/>
        </p:nvGraphicFramePr>
        <p:xfrm>
          <a:off x="976313" y="3529013"/>
          <a:ext cx="2514600" cy="774700"/>
        </p:xfrm>
        <a:graphic>
          <a:graphicData uri="http://schemas.openxmlformats.org/presentationml/2006/ole">
            <mc:AlternateContent xmlns:mc="http://schemas.openxmlformats.org/markup-compatibility/2006">
              <mc:Choice xmlns:v="urn:schemas-microsoft-com:vml" Requires="v">
                <p:oleObj spid="_x0000_s56323" name="Equation" r:id="rId6" imgW="2514600" imgH="774700" progId="Equation.3">
                  <p:embed/>
                </p:oleObj>
              </mc:Choice>
              <mc:Fallback>
                <p:oleObj name="Equation" r:id="rId6" imgW="2514600" imgH="774700" progId="Equation.3">
                  <p:embed/>
                  <p:pic>
                    <p:nvPicPr>
                      <p:cNvPr id="55304"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6313" y="3529013"/>
                        <a:ext cx="2514600"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054"/>
          <p:cNvGrpSpPr>
            <a:grpSpLocks/>
          </p:cNvGrpSpPr>
          <p:nvPr/>
        </p:nvGrpSpPr>
        <p:grpSpPr bwMode="auto">
          <a:xfrm>
            <a:off x="4025901" y="1674813"/>
            <a:ext cx="5497513" cy="2559050"/>
            <a:chOff x="2296" y="1055"/>
            <a:chExt cx="3463" cy="1612"/>
          </a:xfrm>
        </p:grpSpPr>
        <p:sp>
          <p:nvSpPr>
            <p:cNvPr id="55320" name="Text Box 1031"/>
            <p:cNvSpPr txBox="1">
              <a:spLocks noChangeArrowheads="1"/>
            </p:cNvSpPr>
            <p:nvPr/>
          </p:nvSpPr>
          <p:spPr bwMode="auto">
            <a:xfrm>
              <a:off x="2296" y="1055"/>
              <a:ext cx="3463"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sz="1800"/>
                <a:t>Assuming rolling without slipping, solve the scalar equations for the acceleration and ground reactions.</a:t>
              </a:r>
            </a:p>
          </p:txBody>
        </p:sp>
        <p:grpSp>
          <p:nvGrpSpPr>
            <p:cNvPr id="55321" name="Group 1053"/>
            <p:cNvGrpSpPr>
              <a:grpSpLocks/>
            </p:cNvGrpSpPr>
            <p:nvPr/>
          </p:nvGrpSpPr>
          <p:grpSpPr bwMode="auto">
            <a:xfrm>
              <a:off x="2432" y="1478"/>
              <a:ext cx="3154" cy="1189"/>
              <a:chOff x="2432" y="1478"/>
              <a:chExt cx="3154" cy="1189"/>
            </a:xfrm>
          </p:grpSpPr>
          <p:grpSp>
            <p:nvGrpSpPr>
              <p:cNvPr id="55322" name="Group 1051"/>
              <p:cNvGrpSpPr>
                <a:grpSpLocks/>
              </p:cNvGrpSpPr>
              <p:nvPr/>
            </p:nvGrpSpPr>
            <p:grpSpPr bwMode="auto">
              <a:xfrm>
                <a:off x="2432" y="1478"/>
                <a:ext cx="3154" cy="1189"/>
                <a:chOff x="2432" y="1478"/>
                <a:chExt cx="3154" cy="1189"/>
              </a:xfrm>
            </p:grpSpPr>
            <p:grpSp>
              <p:nvGrpSpPr>
                <p:cNvPr id="55324" name="Group 1047"/>
                <p:cNvGrpSpPr>
                  <a:grpSpLocks/>
                </p:cNvGrpSpPr>
                <p:nvPr/>
              </p:nvGrpSpPr>
              <p:grpSpPr bwMode="auto">
                <a:xfrm>
                  <a:off x="2432" y="1478"/>
                  <a:ext cx="3154" cy="1189"/>
                  <a:chOff x="2432" y="1478"/>
                  <a:chExt cx="3154" cy="1189"/>
                </a:xfrm>
              </p:grpSpPr>
              <p:graphicFrame>
                <p:nvGraphicFramePr>
                  <p:cNvPr id="55326" name="Object 14"/>
                  <p:cNvGraphicFramePr>
                    <a:graphicFrameLocks noChangeAspect="1"/>
                  </p:cNvGraphicFramePr>
                  <p:nvPr/>
                </p:nvGraphicFramePr>
                <p:xfrm>
                  <a:off x="2762" y="1699"/>
                  <a:ext cx="2824" cy="968"/>
                </p:xfrm>
                <a:graphic>
                  <a:graphicData uri="http://schemas.openxmlformats.org/presentationml/2006/ole">
                    <mc:AlternateContent xmlns:mc="http://schemas.openxmlformats.org/markup-compatibility/2006">
                      <mc:Choice xmlns:v="urn:schemas-microsoft-com:vml" Requires="v">
                        <p:oleObj spid="_x0000_s56324" name="Equation" r:id="rId8" imgW="4483100" imgH="1536700" progId="Equation.3">
                          <p:embed/>
                        </p:oleObj>
                      </mc:Choice>
                      <mc:Fallback>
                        <p:oleObj name="Equation" r:id="rId8" imgW="4483100" imgH="1536700" progId="Equation.3">
                          <p:embed/>
                          <p:pic>
                            <p:nvPicPr>
                              <p:cNvPr id="55326"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62" y="1699"/>
                                <a:ext cx="2824" cy="9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5327" name="Group 1038"/>
                  <p:cNvGrpSpPr>
                    <a:grpSpLocks/>
                  </p:cNvGrpSpPr>
                  <p:nvPr/>
                </p:nvGrpSpPr>
                <p:grpSpPr bwMode="auto">
                  <a:xfrm>
                    <a:off x="2432" y="1478"/>
                    <a:ext cx="1311" cy="224"/>
                    <a:chOff x="2581" y="1635"/>
                    <a:chExt cx="1311" cy="224"/>
                  </a:xfrm>
                </p:grpSpPr>
                <p:graphicFrame>
                  <p:nvGraphicFramePr>
                    <p:cNvPr id="55328" name="Object 15"/>
                    <p:cNvGraphicFramePr>
                      <a:graphicFrameLocks noChangeAspect="1"/>
                    </p:cNvGraphicFramePr>
                    <p:nvPr/>
                  </p:nvGraphicFramePr>
                  <p:xfrm>
                    <a:off x="2732" y="1635"/>
                    <a:ext cx="1160" cy="224"/>
                  </p:xfrm>
                  <a:graphic>
                    <a:graphicData uri="http://schemas.openxmlformats.org/presentationml/2006/ole">
                      <mc:AlternateContent xmlns:mc="http://schemas.openxmlformats.org/markup-compatibility/2006">
                        <mc:Choice xmlns:v="urn:schemas-microsoft-com:vml" Requires="v">
                          <p:oleObj spid="_x0000_s56325" name="Equation" r:id="rId10" imgW="1841500" imgH="355600" progId="Equation.3">
                            <p:embed/>
                          </p:oleObj>
                        </mc:Choice>
                        <mc:Fallback>
                          <p:oleObj name="Equation" r:id="rId10" imgW="1841500" imgH="355600" progId="Equation.3">
                            <p:embed/>
                            <p:pic>
                              <p:nvPicPr>
                                <p:cNvPr id="55328"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32" y="1635"/>
                                  <a:ext cx="1160"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29" name="Object 16"/>
                    <p:cNvGraphicFramePr>
                      <a:graphicFrameLocks noChangeAspect="1"/>
                    </p:cNvGraphicFramePr>
                    <p:nvPr/>
                  </p:nvGraphicFramePr>
                  <p:xfrm>
                    <a:off x="2581" y="1654"/>
                    <a:ext cx="150" cy="186"/>
                  </p:xfrm>
                  <a:graphic>
                    <a:graphicData uri="http://schemas.openxmlformats.org/presentationml/2006/ole">
                      <mc:AlternateContent xmlns:mc="http://schemas.openxmlformats.org/markup-compatibility/2006">
                        <mc:Choice xmlns:v="urn:schemas-microsoft-com:vml" Requires="v">
                          <p:oleObj spid="_x0000_s56326" name="Bitmap Image" r:id="rId12" imgW="237969" imgH="295238" progId="Paint.Picture">
                            <p:embed/>
                          </p:oleObj>
                        </mc:Choice>
                        <mc:Fallback>
                          <p:oleObj name="Bitmap Image" r:id="rId12" imgW="237969" imgH="295238" progId="Paint.Picture">
                            <p:embed/>
                            <p:pic>
                              <p:nvPicPr>
                                <p:cNvPr id="55329"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81" y="1654"/>
                                  <a:ext cx="150"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aphicFrame>
              <p:nvGraphicFramePr>
                <p:cNvPr id="55325" name="Object 13"/>
                <p:cNvGraphicFramePr>
                  <a:graphicFrameLocks noChangeAspect="1"/>
                </p:cNvGraphicFramePr>
                <p:nvPr/>
              </p:nvGraphicFramePr>
              <p:xfrm>
                <a:off x="3879" y="2220"/>
                <a:ext cx="96" cy="180"/>
              </p:xfrm>
              <a:graphic>
                <a:graphicData uri="http://schemas.openxmlformats.org/presentationml/2006/ole">
                  <mc:AlternateContent xmlns:mc="http://schemas.openxmlformats.org/markup-compatibility/2006">
                    <mc:Choice xmlns:v="urn:schemas-microsoft-com:vml" Requires="v">
                      <p:oleObj spid="_x0000_s56327" name="Bitmap Image" r:id="rId14" imgW="152260" imgH="285866" progId="Paint.Picture">
                        <p:embed/>
                      </p:oleObj>
                    </mc:Choice>
                    <mc:Fallback>
                      <p:oleObj name="Bitmap Image" r:id="rId14" imgW="152260" imgH="285866" progId="Paint.Picture">
                        <p:embed/>
                        <p:pic>
                          <p:nvPicPr>
                            <p:cNvPr id="55325"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879" y="2220"/>
                              <a:ext cx="96" cy="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55323" name="Object 12"/>
              <p:cNvGraphicFramePr>
                <a:graphicFrameLocks noChangeAspect="1"/>
              </p:cNvGraphicFramePr>
              <p:nvPr/>
            </p:nvGraphicFramePr>
            <p:xfrm>
              <a:off x="5137" y="2528"/>
              <a:ext cx="168" cy="72"/>
            </p:xfrm>
            <a:graphic>
              <a:graphicData uri="http://schemas.openxmlformats.org/presentationml/2006/ole">
                <mc:AlternateContent xmlns:mc="http://schemas.openxmlformats.org/markup-compatibility/2006">
                  <mc:Choice xmlns:v="urn:schemas-microsoft-com:vml" Requires="v">
                    <p:oleObj spid="_x0000_s56328" name="Bitmap Image" r:id="rId16" imgW="266737" imgH="114467" progId="Paint.Picture">
                      <p:embed/>
                    </p:oleObj>
                  </mc:Choice>
                  <mc:Fallback>
                    <p:oleObj name="Bitmap Image" r:id="rId16" imgW="266737" imgH="114467" progId="Paint.Picture">
                      <p:embed/>
                      <p:pic>
                        <p:nvPicPr>
                          <p:cNvPr id="55323" name="Object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37" y="2528"/>
                            <a:ext cx="168" cy="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grpSp>
        <p:nvGrpSpPr>
          <p:cNvPr id="7" name="Group 1056"/>
          <p:cNvGrpSpPr>
            <a:grpSpLocks/>
          </p:cNvGrpSpPr>
          <p:nvPr/>
        </p:nvGrpSpPr>
        <p:grpSpPr bwMode="auto">
          <a:xfrm>
            <a:off x="4241801" y="5503864"/>
            <a:ext cx="4430713" cy="1050925"/>
            <a:chOff x="2432" y="3467"/>
            <a:chExt cx="2791" cy="662"/>
          </a:xfrm>
        </p:grpSpPr>
        <p:grpSp>
          <p:nvGrpSpPr>
            <p:cNvPr id="55314" name="Group 1049"/>
            <p:cNvGrpSpPr>
              <a:grpSpLocks/>
            </p:cNvGrpSpPr>
            <p:nvPr/>
          </p:nvGrpSpPr>
          <p:grpSpPr bwMode="auto">
            <a:xfrm>
              <a:off x="2432" y="3467"/>
              <a:ext cx="2714" cy="662"/>
              <a:chOff x="2432" y="3467"/>
              <a:chExt cx="2714" cy="662"/>
            </a:xfrm>
          </p:grpSpPr>
          <p:grpSp>
            <p:nvGrpSpPr>
              <p:cNvPr id="55316" name="Group 1043"/>
              <p:cNvGrpSpPr>
                <a:grpSpLocks/>
              </p:cNvGrpSpPr>
              <p:nvPr/>
            </p:nvGrpSpPr>
            <p:grpSpPr bwMode="auto">
              <a:xfrm>
                <a:off x="2432" y="3467"/>
                <a:ext cx="1197" cy="224"/>
                <a:chOff x="2516" y="2930"/>
                <a:chExt cx="1197" cy="224"/>
              </a:xfrm>
            </p:grpSpPr>
            <p:graphicFrame>
              <p:nvGraphicFramePr>
                <p:cNvPr id="55318" name="Object 10"/>
                <p:cNvGraphicFramePr>
                  <a:graphicFrameLocks noChangeAspect="1"/>
                </p:cNvGraphicFramePr>
                <p:nvPr/>
              </p:nvGraphicFramePr>
              <p:xfrm>
                <a:off x="2705" y="2930"/>
                <a:ext cx="1008" cy="224"/>
              </p:xfrm>
              <a:graphic>
                <a:graphicData uri="http://schemas.openxmlformats.org/presentationml/2006/ole">
                  <mc:AlternateContent xmlns:mc="http://schemas.openxmlformats.org/markup-compatibility/2006">
                    <mc:Choice xmlns:v="urn:schemas-microsoft-com:vml" Requires="v">
                      <p:oleObj spid="_x0000_s56329" name="Equation" r:id="rId18" imgW="1600200" imgH="355600" progId="Equation.3">
                        <p:embed/>
                      </p:oleObj>
                    </mc:Choice>
                    <mc:Fallback>
                      <p:oleObj name="Equation" r:id="rId18" imgW="1600200" imgH="355600" progId="Equation.3">
                        <p:embed/>
                        <p:pic>
                          <p:nvPicPr>
                            <p:cNvPr id="55318" name="Object 1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05" y="2930"/>
                              <a:ext cx="1008"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19" name="Object 11"/>
                <p:cNvGraphicFramePr>
                  <a:graphicFrameLocks noChangeAspect="1"/>
                </p:cNvGraphicFramePr>
                <p:nvPr/>
              </p:nvGraphicFramePr>
              <p:xfrm>
                <a:off x="2516" y="2979"/>
                <a:ext cx="174" cy="126"/>
              </p:xfrm>
              <a:graphic>
                <a:graphicData uri="http://schemas.openxmlformats.org/presentationml/2006/ole">
                  <mc:AlternateContent xmlns:mc="http://schemas.openxmlformats.org/markup-compatibility/2006">
                    <mc:Choice xmlns:v="urn:schemas-microsoft-com:vml" Requires="v">
                      <p:oleObj spid="_x0000_s56330" name="Bitmap Image" r:id="rId20" imgW="276117" imgH="200159" progId="Paint.Picture">
                        <p:embed/>
                      </p:oleObj>
                    </mc:Choice>
                    <mc:Fallback>
                      <p:oleObj name="Bitmap Image" r:id="rId20" imgW="276117" imgH="200159" progId="Paint.Picture">
                        <p:embed/>
                        <p:pic>
                          <p:nvPicPr>
                            <p:cNvPr id="55319" name="Object 1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16" y="2979"/>
                              <a:ext cx="174"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55317" name="Object 9"/>
              <p:cNvGraphicFramePr>
                <a:graphicFrameLocks noChangeAspect="1"/>
              </p:cNvGraphicFramePr>
              <p:nvPr/>
            </p:nvGraphicFramePr>
            <p:xfrm>
              <a:off x="2762" y="3705"/>
              <a:ext cx="2384" cy="424"/>
            </p:xfrm>
            <a:graphic>
              <a:graphicData uri="http://schemas.openxmlformats.org/presentationml/2006/ole">
                <mc:AlternateContent xmlns:mc="http://schemas.openxmlformats.org/markup-compatibility/2006">
                  <mc:Choice xmlns:v="urn:schemas-microsoft-com:vml" Requires="v">
                    <p:oleObj spid="_x0000_s56331" name="Equation" r:id="rId22" imgW="3784600" imgH="673100" progId="Equation.3">
                      <p:embed/>
                    </p:oleObj>
                  </mc:Choice>
                  <mc:Fallback>
                    <p:oleObj name="Equation" r:id="rId22" imgW="3784600" imgH="673100" progId="Equation.3">
                      <p:embed/>
                      <p:pic>
                        <p:nvPicPr>
                          <p:cNvPr id="55317" name="Object 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62" y="3705"/>
                            <a:ext cx="2384" cy="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5315" name="Object 8"/>
            <p:cNvGraphicFramePr>
              <a:graphicFrameLocks noChangeAspect="1"/>
            </p:cNvGraphicFramePr>
            <p:nvPr/>
          </p:nvGraphicFramePr>
          <p:xfrm>
            <a:off x="5145" y="3936"/>
            <a:ext cx="78" cy="174"/>
          </p:xfrm>
          <a:graphic>
            <a:graphicData uri="http://schemas.openxmlformats.org/presentationml/2006/ole">
              <mc:AlternateContent xmlns:mc="http://schemas.openxmlformats.org/markup-compatibility/2006">
                <mc:Choice xmlns:v="urn:schemas-microsoft-com:vml" Requires="v">
                  <p:oleObj spid="_x0000_s56332" name="Bitmap Image" r:id="rId24" imgW="123842" imgH="276117" progId="Paint.Picture">
                    <p:embed/>
                  </p:oleObj>
                </mc:Choice>
                <mc:Fallback>
                  <p:oleObj name="Bitmap Image" r:id="rId24" imgW="123842" imgH="276117" progId="Paint.Picture">
                    <p:embed/>
                    <p:pic>
                      <p:nvPicPr>
                        <p:cNvPr id="55315" name="Object 8"/>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45" y="3936"/>
                          <a:ext cx="78"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10" name="Group 1058"/>
          <p:cNvGrpSpPr>
            <a:grpSpLocks/>
          </p:cNvGrpSpPr>
          <p:nvPr/>
        </p:nvGrpSpPr>
        <p:grpSpPr bwMode="auto">
          <a:xfrm>
            <a:off x="4241801" y="4367214"/>
            <a:ext cx="4003675" cy="1038225"/>
            <a:chOff x="2432" y="2751"/>
            <a:chExt cx="2522" cy="654"/>
          </a:xfrm>
        </p:grpSpPr>
        <p:grpSp>
          <p:nvGrpSpPr>
            <p:cNvPr id="55308" name="Group 1048"/>
            <p:cNvGrpSpPr>
              <a:grpSpLocks/>
            </p:cNvGrpSpPr>
            <p:nvPr/>
          </p:nvGrpSpPr>
          <p:grpSpPr bwMode="auto">
            <a:xfrm>
              <a:off x="2432" y="2751"/>
              <a:ext cx="2522" cy="654"/>
              <a:chOff x="2432" y="2751"/>
              <a:chExt cx="2522" cy="654"/>
            </a:xfrm>
          </p:grpSpPr>
          <p:grpSp>
            <p:nvGrpSpPr>
              <p:cNvPr id="55310" name="Group 1041"/>
              <p:cNvGrpSpPr>
                <a:grpSpLocks/>
              </p:cNvGrpSpPr>
              <p:nvPr/>
            </p:nvGrpSpPr>
            <p:grpSpPr bwMode="auto">
              <a:xfrm>
                <a:off x="2432" y="2751"/>
                <a:ext cx="1197" cy="224"/>
                <a:chOff x="2516" y="2930"/>
                <a:chExt cx="1197" cy="224"/>
              </a:xfrm>
            </p:grpSpPr>
            <p:graphicFrame>
              <p:nvGraphicFramePr>
                <p:cNvPr id="55312" name="Object 6"/>
                <p:cNvGraphicFramePr>
                  <a:graphicFrameLocks noChangeAspect="1"/>
                </p:cNvGraphicFramePr>
                <p:nvPr/>
              </p:nvGraphicFramePr>
              <p:xfrm>
                <a:off x="2705" y="2930"/>
                <a:ext cx="1008" cy="224"/>
              </p:xfrm>
              <a:graphic>
                <a:graphicData uri="http://schemas.openxmlformats.org/presentationml/2006/ole">
                  <mc:AlternateContent xmlns:mc="http://schemas.openxmlformats.org/markup-compatibility/2006">
                    <mc:Choice xmlns:v="urn:schemas-microsoft-com:vml" Requires="v">
                      <p:oleObj spid="_x0000_s56333" name="Equation" r:id="rId26" imgW="1600200" imgH="355600" progId="Equation.3">
                        <p:embed/>
                      </p:oleObj>
                    </mc:Choice>
                    <mc:Fallback>
                      <p:oleObj name="Equation" r:id="rId26" imgW="1600200" imgH="355600" progId="Equation.3">
                        <p:embed/>
                        <p:pic>
                          <p:nvPicPr>
                            <p:cNvPr id="55312" name="Object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05" y="2930"/>
                              <a:ext cx="1008"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5313" name="Object 7"/>
                <p:cNvGraphicFramePr>
                  <a:graphicFrameLocks noChangeAspect="1"/>
                </p:cNvGraphicFramePr>
                <p:nvPr/>
              </p:nvGraphicFramePr>
              <p:xfrm>
                <a:off x="2516" y="2979"/>
                <a:ext cx="174" cy="126"/>
              </p:xfrm>
              <a:graphic>
                <a:graphicData uri="http://schemas.openxmlformats.org/presentationml/2006/ole">
                  <mc:AlternateContent xmlns:mc="http://schemas.openxmlformats.org/markup-compatibility/2006">
                    <mc:Choice xmlns:v="urn:schemas-microsoft-com:vml" Requires="v">
                      <p:oleObj spid="_x0000_s56334" name="Bitmap Image" r:id="rId27" imgW="276117" imgH="200159" progId="Paint.Picture">
                        <p:embed/>
                      </p:oleObj>
                    </mc:Choice>
                    <mc:Fallback>
                      <p:oleObj name="Bitmap Image" r:id="rId27" imgW="276117" imgH="200159" progId="Paint.Picture">
                        <p:embed/>
                        <p:pic>
                          <p:nvPicPr>
                            <p:cNvPr id="55313" name="Object 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16" y="2979"/>
                              <a:ext cx="174"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55311" name="Object 5"/>
              <p:cNvGraphicFramePr>
                <a:graphicFrameLocks noChangeAspect="1"/>
              </p:cNvGraphicFramePr>
              <p:nvPr/>
            </p:nvGraphicFramePr>
            <p:xfrm>
              <a:off x="2762" y="2965"/>
              <a:ext cx="2192" cy="440"/>
            </p:xfrm>
            <a:graphic>
              <a:graphicData uri="http://schemas.openxmlformats.org/presentationml/2006/ole">
                <mc:AlternateContent xmlns:mc="http://schemas.openxmlformats.org/markup-compatibility/2006">
                  <mc:Choice xmlns:v="urn:schemas-microsoft-com:vml" Requires="v">
                    <p:oleObj spid="_x0000_s56335" name="Equation" r:id="rId28" imgW="3479800" imgH="698500" progId="Equation.3">
                      <p:embed/>
                    </p:oleObj>
                  </mc:Choice>
                  <mc:Fallback>
                    <p:oleObj name="Equation" r:id="rId28" imgW="3479800" imgH="698500" progId="Equation.3">
                      <p:embed/>
                      <p:pic>
                        <p:nvPicPr>
                          <p:cNvPr id="55311" name="Object 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762" y="2965"/>
                            <a:ext cx="2192" cy="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5309" name="Object 4"/>
            <p:cNvGraphicFramePr>
              <a:graphicFrameLocks noChangeAspect="1"/>
            </p:cNvGraphicFramePr>
            <p:nvPr/>
          </p:nvGraphicFramePr>
          <p:xfrm>
            <a:off x="3619" y="3252"/>
            <a:ext cx="198" cy="90"/>
          </p:xfrm>
          <a:graphic>
            <a:graphicData uri="http://schemas.openxmlformats.org/presentationml/2006/ole">
              <mc:AlternateContent xmlns:mc="http://schemas.openxmlformats.org/markup-compatibility/2006">
                <mc:Choice xmlns:v="urn:schemas-microsoft-com:vml" Requires="v">
                  <p:oleObj spid="_x0000_s56336" name="Bitmap Image" r:id="rId30" imgW="314286" imgH="142933" progId="Paint.Picture">
                    <p:embed/>
                  </p:oleObj>
                </mc:Choice>
                <mc:Fallback>
                  <p:oleObj name="Bitmap Image" r:id="rId30" imgW="314286" imgH="142933" progId="Paint.Picture">
                    <p:embed/>
                    <p:pic>
                      <p:nvPicPr>
                        <p:cNvPr id="55309" name="Object 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619" y="3252"/>
                          <a:ext cx="198" cy="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cxnSp>
        <p:nvCxnSpPr>
          <p:cNvPr id="35" name="Straight Connector 34"/>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36" name="Picture 4" descr="http://www.nus.edu.sg/identity/images/identity/logo/fullcolorlogo.jpg"/>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10 (Solution)</a:t>
            </a:r>
          </a:p>
        </p:txBody>
      </p:sp>
      <p:sp>
        <p:nvSpPr>
          <p:cNvPr id="38" name="TextBox 37"/>
          <p:cNvSpPr txBox="1"/>
          <p:nvPr/>
        </p:nvSpPr>
        <p:spPr>
          <a:xfrm>
            <a:off x="583684" y="4653658"/>
            <a:ext cx="1667764" cy="461665"/>
          </a:xfrm>
          <a:prstGeom prst="rect">
            <a:avLst/>
          </a:prstGeom>
          <a:noFill/>
        </p:spPr>
        <p:txBody>
          <a:bodyPr wrap="none" rtlCol="0">
            <a:spAutoFit/>
          </a:bodyPr>
          <a:lstStyle/>
          <a:p>
            <a:r>
              <a:rPr lang="en-SG" sz="2400" b="1" u="sng" dirty="0">
                <a:solidFill>
                  <a:srgbClr val="0000FF"/>
                </a:solidFill>
              </a:rPr>
              <a:t>Kinematics:</a:t>
            </a:r>
          </a:p>
        </p:txBody>
      </p:sp>
    </p:spTree>
    <p:extLst>
      <p:ext uri="{BB962C8B-B14F-4D97-AF65-F5344CB8AC3E}">
        <p14:creationId xmlns:p14="http://schemas.microsoft.com/office/powerpoint/2010/main" val="16010194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r>
              <a:rPr lang="en-US" altLang="en-US" sz="1200">
                <a:solidFill>
                  <a:srgbClr val="618A53"/>
                </a:solidFill>
                <a:latin typeface="Arial" panose="020B0604020202020204" pitchFamily="34" charset="0"/>
              </a:rPr>
              <a:t>16 - </a:t>
            </a:r>
            <a:fld id="{13C31C66-ECB5-4401-AAD5-E5704D5266B0}" type="slidenum">
              <a:rPr lang="en-US" altLang="en-US" sz="1200">
                <a:solidFill>
                  <a:srgbClr val="618A53"/>
                </a:solidFill>
                <a:latin typeface="Arial" panose="020B0604020202020204" pitchFamily="34" charset="0"/>
              </a:rPr>
              <a:pPr/>
              <a:t>94</a:t>
            </a:fld>
            <a:endParaRPr lang="en-US" altLang="en-US" sz="1200">
              <a:solidFill>
                <a:srgbClr val="618A53"/>
              </a:solidFill>
              <a:latin typeface="Arial" panose="020B0604020202020204" pitchFamily="34" charset="0"/>
            </a:endParaRPr>
          </a:p>
        </p:txBody>
      </p:sp>
      <p:grpSp>
        <p:nvGrpSpPr>
          <p:cNvPr id="56324" name="Group 45"/>
          <p:cNvGrpSpPr>
            <a:grpSpLocks/>
          </p:cNvGrpSpPr>
          <p:nvPr/>
        </p:nvGrpSpPr>
        <p:grpSpPr bwMode="auto">
          <a:xfrm>
            <a:off x="771525" y="962027"/>
            <a:ext cx="8751888" cy="2581276"/>
            <a:chOff x="246" y="606"/>
            <a:chExt cx="5513" cy="1626"/>
          </a:xfrm>
        </p:grpSpPr>
        <p:grpSp>
          <p:nvGrpSpPr>
            <p:cNvPr id="56350" name="Group 44"/>
            <p:cNvGrpSpPr>
              <a:grpSpLocks/>
            </p:cNvGrpSpPr>
            <p:nvPr/>
          </p:nvGrpSpPr>
          <p:grpSpPr bwMode="auto">
            <a:xfrm>
              <a:off x="246" y="665"/>
              <a:ext cx="2013" cy="1567"/>
              <a:chOff x="246" y="665"/>
              <a:chExt cx="2013" cy="1567"/>
            </a:xfrm>
          </p:grpSpPr>
          <p:pic>
            <p:nvPicPr>
              <p:cNvPr id="56354" name="Picture 3" descr="C:\DOCUME~1\WALTOL~1\LOCALS~1\Temp\\msotw9_tem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 y="665"/>
                <a:ext cx="1981" cy="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355" name="Group 43"/>
              <p:cNvGrpSpPr>
                <a:grpSpLocks/>
              </p:cNvGrpSpPr>
              <p:nvPr/>
            </p:nvGrpSpPr>
            <p:grpSpPr bwMode="auto">
              <a:xfrm>
                <a:off x="246" y="1803"/>
                <a:ext cx="1843" cy="429"/>
                <a:chOff x="239" y="1856"/>
                <a:chExt cx="1843" cy="429"/>
              </a:xfrm>
            </p:grpSpPr>
            <p:graphicFrame>
              <p:nvGraphicFramePr>
                <p:cNvPr id="56356" name="Object 14"/>
                <p:cNvGraphicFramePr>
                  <a:graphicFrameLocks noChangeAspect="1"/>
                </p:cNvGraphicFramePr>
                <p:nvPr/>
              </p:nvGraphicFramePr>
              <p:xfrm>
                <a:off x="386" y="2109"/>
                <a:ext cx="808" cy="176"/>
              </p:xfrm>
              <a:graphic>
                <a:graphicData uri="http://schemas.openxmlformats.org/presentationml/2006/ole">
                  <mc:AlternateContent xmlns:mc="http://schemas.openxmlformats.org/markup-compatibility/2006">
                    <mc:Choice xmlns:v="urn:schemas-microsoft-com:vml" Requires="v">
                      <p:oleObj spid="_x0000_s57346" name="Equation" r:id="rId4" imgW="1282700" imgH="279400" progId="Equation.3">
                        <p:embed/>
                      </p:oleObj>
                    </mc:Choice>
                    <mc:Fallback>
                      <p:oleObj name="Equation" r:id="rId4" imgW="1282700" imgH="279400" progId="Equation.3">
                        <p:embed/>
                        <p:pic>
                          <p:nvPicPr>
                            <p:cNvPr id="56356"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 y="2109"/>
                              <a:ext cx="808"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57" name="Object 15"/>
                <p:cNvGraphicFramePr>
                  <a:graphicFrameLocks noChangeAspect="1"/>
                </p:cNvGraphicFramePr>
                <p:nvPr/>
              </p:nvGraphicFramePr>
              <p:xfrm>
                <a:off x="1338" y="2108"/>
                <a:ext cx="744" cy="176"/>
              </p:xfrm>
              <a:graphic>
                <a:graphicData uri="http://schemas.openxmlformats.org/presentationml/2006/ole">
                  <mc:AlternateContent xmlns:mc="http://schemas.openxmlformats.org/markup-compatibility/2006">
                    <mc:Choice xmlns:v="urn:schemas-microsoft-com:vml" Requires="v">
                      <p:oleObj spid="_x0000_s57347" name="Equation" r:id="rId6" imgW="1180588" imgH="279279" progId="Equation.3">
                        <p:embed/>
                      </p:oleObj>
                    </mc:Choice>
                    <mc:Fallback>
                      <p:oleObj name="Equation" r:id="rId6" imgW="1180588" imgH="279279" progId="Equation.3">
                        <p:embed/>
                        <p:pic>
                          <p:nvPicPr>
                            <p:cNvPr id="56357"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8" y="2108"/>
                              <a:ext cx="744"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58" name="Text Box 15"/>
                <p:cNvSpPr txBox="1">
                  <a:spLocks noChangeArrowheads="1"/>
                </p:cNvSpPr>
                <p:nvPr/>
              </p:nvSpPr>
              <p:spPr bwMode="auto">
                <a:xfrm>
                  <a:off x="239" y="1856"/>
                  <a:ext cx="171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1800"/>
                    <a:t>Without slipping,</a:t>
                  </a:r>
                </a:p>
              </p:txBody>
            </p:sp>
          </p:grpSp>
        </p:grpSp>
        <p:sp>
          <p:nvSpPr>
            <p:cNvPr id="56351" name="Text Box 16"/>
            <p:cNvSpPr txBox="1">
              <a:spLocks noChangeArrowheads="1"/>
            </p:cNvSpPr>
            <p:nvPr/>
          </p:nvSpPr>
          <p:spPr bwMode="auto">
            <a:xfrm>
              <a:off x="2333" y="606"/>
              <a:ext cx="342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sz="1800" dirty="0"/>
                <a:t>Compare the required tangential reaction to the maximum possible friction force.</a:t>
              </a:r>
            </a:p>
          </p:txBody>
        </p:sp>
        <p:graphicFrame>
          <p:nvGraphicFramePr>
            <p:cNvPr id="56352" name="Object 13"/>
            <p:cNvGraphicFramePr>
              <a:graphicFrameLocks noChangeAspect="1"/>
            </p:cNvGraphicFramePr>
            <p:nvPr/>
          </p:nvGraphicFramePr>
          <p:xfrm>
            <a:off x="2615" y="1036"/>
            <a:ext cx="2176" cy="184"/>
          </p:xfrm>
          <a:graphic>
            <a:graphicData uri="http://schemas.openxmlformats.org/presentationml/2006/ole">
              <mc:AlternateContent xmlns:mc="http://schemas.openxmlformats.org/markup-compatibility/2006">
                <mc:Choice xmlns:v="urn:schemas-microsoft-com:vml" Requires="v">
                  <p:oleObj spid="_x0000_s57348" name="Equation" r:id="rId8" imgW="3454400" imgH="292100" progId="Equation.3">
                    <p:embed/>
                  </p:oleObj>
                </mc:Choice>
                <mc:Fallback>
                  <p:oleObj name="Equation" r:id="rId8" imgW="3454400" imgH="292100" progId="Equation.3">
                    <p:embed/>
                    <p:pic>
                      <p:nvPicPr>
                        <p:cNvPr id="56352"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15" y="1036"/>
                          <a:ext cx="2176"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353" name="Text Box 18"/>
            <p:cNvSpPr txBox="1">
              <a:spLocks noChangeArrowheads="1"/>
            </p:cNvSpPr>
            <p:nvPr/>
          </p:nvSpPr>
          <p:spPr bwMode="auto">
            <a:xfrm>
              <a:off x="2581" y="1271"/>
              <a:ext cx="290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pPr>
              <a:r>
                <a:rPr lang="en-US" altLang="en-US" sz="1800" i="1"/>
                <a:t>F </a:t>
              </a:r>
              <a:r>
                <a:rPr lang="en-US" altLang="en-US" sz="1800"/>
                <a:t>&gt; </a:t>
              </a:r>
              <a:r>
                <a:rPr lang="en-US" altLang="en-US" sz="1800" i="1"/>
                <a:t>F</a:t>
              </a:r>
              <a:r>
                <a:rPr lang="en-US" altLang="en-US" sz="1800" i="1" baseline="-25000"/>
                <a:t>max</a:t>
              </a:r>
              <a:r>
                <a:rPr lang="en-US" altLang="en-US" sz="1800"/>
                <a:t> , rolling without slipping is impossible.</a:t>
              </a:r>
              <a:endParaRPr lang="en-US" altLang="en-US" sz="1800" i="1"/>
            </a:p>
          </p:txBody>
        </p:sp>
      </p:grpSp>
      <p:grpSp>
        <p:nvGrpSpPr>
          <p:cNvPr id="5" name="Group 47"/>
          <p:cNvGrpSpPr>
            <a:grpSpLocks/>
          </p:cNvGrpSpPr>
          <p:nvPr/>
        </p:nvGrpSpPr>
        <p:grpSpPr bwMode="auto">
          <a:xfrm>
            <a:off x="714375" y="2565400"/>
            <a:ext cx="8809038" cy="3149600"/>
            <a:chOff x="210" y="1616"/>
            <a:chExt cx="5549" cy="1984"/>
          </a:xfrm>
        </p:grpSpPr>
        <p:pic>
          <p:nvPicPr>
            <p:cNvPr id="56346" name="Picture 4" descr="C:\DOCUME~1\WALTOL~1\LOCALS~1\Temp\\msotw9_temp0.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0" y="2460"/>
              <a:ext cx="2180" cy="1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347" name="Group 46"/>
            <p:cNvGrpSpPr>
              <a:grpSpLocks/>
            </p:cNvGrpSpPr>
            <p:nvPr/>
          </p:nvGrpSpPr>
          <p:grpSpPr bwMode="auto">
            <a:xfrm>
              <a:off x="2288" y="1616"/>
              <a:ext cx="3471" cy="671"/>
              <a:chOff x="2288" y="1616"/>
              <a:chExt cx="3471" cy="671"/>
            </a:xfrm>
          </p:grpSpPr>
          <p:sp>
            <p:nvSpPr>
              <p:cNvPr id="56348" name="Text Box 19"/>
              <p:cNvSpPr txBox="1">
                <a:spLocks noChangeArrowheads="1"/>
              </p:cNvSpPr>
              <p:nvPr/>
            </p:nvSpPr>
            <p:spPr bwMode="auto">
              <a:xfrm>
                <a:off x="2288" y="1616"/>
                <a:ext cx="3471"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7013" indent="-227013">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spcBef>
                    <a:spcPct val="50000"/>
                  </a:spcBef>
                  <a:buFontTx/>
                  <a:buChar char="•"/>
                </a:pPr>
                <a:r>
                  <a:rPr lang="en-US" altLang="en-US" sz="1800"/>
                  <a:t>Calculate the friction force with slipping and solve the scalar equations for linear and angular accelerations.</a:t>
                </a:r>
              </a:p>
            </p:txBody>
          </p:sp>
          <p:graphicFrame>
            <p:nvGraphicFramePr>
              <p:cNvPr id="56349" name="Object 12"/>
              <p:cNvGraphicFramePr>
                <a:graphicFrameLocks noChangeAspect="1"/>
              </p:cNvGraphicFramePr>
              <p:nvPr/>
            </p:nvGraphicFramePr>
            <p:xfrm>
              <a:off x="2810" y="2103"/>
              <a:ext cx="2320" cy="184"/>
            </p:xfrm>
            <a:graphic>
              <a:graphicData uri="http://schemas.openxmlformats.org/presentationml/2006/ole">
                <mc:AlternateContent xmlns:mc="http://schemas.openxmlformats.org/markup-compatibility/2006">
                  <mc:Choice xmlns:v="urn:schemas-microsoft-com:vml" Requires="v">
                    <p:oleObj spid="_x0000_s57349" name="Equation" r:id="rId11" imgW="3683000" imgH="292100" progId="Equation.3">
                      <p:embed/>
                    </p:oleObj>
                  </mc:Choice>
                  <mc:Fallback>
                    <p:oleObj name="Equation" r:id="rId11" imgW="3683000" imgH="292100" progId="Equation.3">
                      <p:embed/>
                      <p:pic>
                        <p:nvPicPr>
                          <p:cNvPr id="56349"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10" y="2103"/>
                            <a:ext cx="2320"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7" name="Group 41"/>
          <p:cNvGrpSpPr>
            <a:grpSpLocks/>
          </p:cNvGrpSpPr>
          <p:nvPr/>
        </p:nvGrpSpPr>
        <p:grpSpPr bwMode="auto">
          <a:xfrm>
            <a:off x="4297364" y="4900613"/>
            <a:ext cx="5068887" cy="1574800"/>
            <a:chOff x="2517" y="2930"/>
            <a:chExt cx="3193" cy="992"/>
          </a:xfrm>
        </p:grpSpPr>
        <p:grpSp>
          <p:nvGrpSpPr>
            <p:cNvPr id="56337" name="Group 29"/>
            <p:cNvGrpSpPr>
              <a:grpSpLocks/>
            </p:cNvGrpSpPr>
            <p:nvPr/>
          </p:nvGrpSpPr>
          <p:grpSpPr bwMode="auto">
            <a:xfrm>
              <a:off x="2517" y="2930"/>
              <a:ext cx="1328" cy="224"/>
              <a:chOff x="2480" y="2937"/>
              <a:chExt cx="1328" cy="224"/>
            </a:xfrm>
          </p:grpSpPr>
          <p:graphicFrame>
            <p:nvGraphicFramePr>
              <p:cNvPr id="56344" name="Object 10"/>
              <p:cNvGraphicFramePr>
                <a:graphicFrameLocks noChangeAspect="1"/>
              </p:cNvGraphicFramePr>
              <p:nvPr/>
            </p:nvGraphicFramePr>
            <p:xfrm>
              <a:off x="2640" y="2937"/>
              <a:ext cx="1168" cy="224"/>
            </p:xfrm>
            <a:graphic>
              <a:graphicData uri="http://schemas.openxmlformats.org/presentationml/2006/ole">
                <mc:AlternateContent xmlns:mc="http://schemas.openxmlformats.org/markup-compatibility/2006">
                  <mc:Choice xmlns:v="urn:schemas-microsoft-com:vml" Requires="v">
                    <p:oleObj spid="_x0000_s57350" name="Equation" r:id="rId13" imgW="1853396" imgH="355446" progId="Equation.3">
                      <p:embed/>
                    </p:oleObj>
                  </mc:Choice>
                  <mc:Fallback>
                    <p:oleObj name="Equation" r:id="rId13" imgW="1853396" imgH="355446" progId="Equation.3">
                      <p:embed/>
                      <p:pic>
                        <p:nvPicPr>
                          <p:cNvPr id="56344"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640" y="2937"/>
                            <a:ext cx="1168"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45" name="Object 11"/>
              <p:cNvGraphicFramePr>
                <a:graphicFrameLocks noChangeAspect="1"/>
              </p:cNvGraphicFramePr>
              <p:nvPr/>
            </p:nvGraphicFramePr>
            <p:xfrm>
              <a:off x="2480" y="2956"/>
              <a:ext cx="156" cy="186"/>
            </p:xfrm>
            <a:graphic>
              <a:graphicData uri="http://schemas.openxmlformats.org/presentationml/2006/ole">
                <mc:AlternateContent xmlns:mc="http://schemas.openxmlformats.org/markup-compatibility/2006">
                  <mc:Choice xmlns:v="urn:schemas-microsoft-com:vml" Requires="v">
                    <p:oleObj spid="_x0000_s57351" name="Bitmap Image" r:id="rId15" imgW="247685" imgH="295238" progId="Paint.Picture">
                      <p:embed/>
                    </p:oleObj>
                  </mc:Choice>
                  <mc:Fallback>
                    <p:oleObj name="Bitmap Image" r:id="rId15" imgW="247685" imgH="295238" progId="Paint.Picture">
                      <p:embed/>
                      <p:pic>
                        <p:nvPicPr>
                          <p:cNvPr id="56345"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80" y="2956"/>
                            <a:ext cx="156" cy="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56338" name="Object 7"/>
            <p:cNvGraphicFramePr>
              <a:graphicFrameLocks noChangeAspect="1"/>
            </p:cNvGraphicFramePr>
            <p:nvPr/>
          </p:nvGraphicFramePr>
          <p:xfrm>
            <a:off x="2810" y="3211"/>
            <a:ext cx="2248" cy="696"/>
          </p:xfrm>
          <a:graphic>
            <a:graphicData uri="http://schemas.openxmlformats.org/presentationml/2006/ole">
              <mc:AlternateContent xmlns:mc="http://schemas.openxmlformats.org/markup-compatibility/2006">
                <mc:Choice xmlns:v="urn:schemas-microsoft-com:vml" Requires="v">
                  <p:oleObj spid="_x0000_s57352" name="Equation" r:id="rId17" imgW="3568700" imgH="1104900" progId="Equation.3">
                    <p:embed/>
                  </p:oleObj>
                </mc:Choice>
                <mc:Fallback>
                  <p:oleObj name="Equation" r:id="rId17" imgW="3568700" imgH="1104900" progId="Equation.3">
                    <p:embed/>
                    <p:pic>
                      <p:nvPicPr>
                        <p:cNvPr id="56338" name="Object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10" y="3211"/>
                          <a:ext cx="2248" cy="6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6339" name="Group 36"/>
            <p:cNvGrpSpPr>
              <a:grpSpLocks/>
            </p:cNvGrpSpPr>
            <p:nvPr/>
          </p:nvGrpSpPr>
          <p:grpSpPr bwMode="auto">
            <a:xfrm>
              <a:off x="4566" y="3697"/>
              <a:ext cx="1144" cy="225"/>
              <a:chOff x="4451" y="3668"/>
              <a:chExt cx="1144" cy="225"/>
            </a:xfrm>
          </p:grpSpPr>
          <p:grpSp>
            <p:nvGrpSpPr>
              <p:cNvPr id="56340" name="Group 34"/>
              <p:cNvGrpSpPr>
                <a:grpSpLocks/>
              </p:cNvGrpSpPr>
              <p:nvPr/>
            </p:nvGrpSpPr>
            <p:grpSpPr bwMode="auto">
              <a:xfrm>
                <a:off x="4497" y="3669"/>
                <a:ext cx="1053" cy="224"/>
                <a:chOff x="4502" y="3671"/>
                <a:chExt cx="1053" cy="224"/>
              </a:xfrm>
            </p:grpSpPr>
            <p:graphicFrame>
              <p:nvGraphicFramePr>
                <p:cNvPr id="56342" name="Object 8"/>
                <p:cNvGraphicFramePr>
                  <a:graphicFrameLocks noChangeAspect="1"/>
                </p:cNvGraphicFramePr>
                <p:nvPr/>
              </p:nvGraphicFramePr>
              <p:xfrm>
                <a:off x="4502" y="3671"/>
                <a:ext cx="976" cy="224"/>
              </p:xfrm>
              <a:graphic>
                <a:graphicData uri="http://schemas.openxmlformats.org/presentationml/2006/ole">
                  <mc:AlternateContent xmlns:mc="http://schemas.openxmlformats.org/markup-compatibility/2006">
                    <mc:Choice xmlns:v="urn:schemas-microsoft-com:vml" Requires="v">
                      <p:oleObj spid="_x0000_s57353" name="Equation" r:id="rId19" imgW="1548728" imgH="355446" progId="Equation.3">
                        <p:embed/>
                      </p:oleObj>
                    </mc:Choice>
                    <mc:Fallback>
                      <p:oleObj name="Equation" r:id="rId19" imgW="1548728" imgH="355446" progId="Equation.3">
                        <p:embed/>
                        <p:pic>
                          <p:nvPicPr>
                            <p:cNvPr id="56342" name="Object 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502" y="3671"/>
                              <a:ext cx="976"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43" name="Object 9"/>
                <p:cNvGraphicFramePr>
                  <a:graphicFrameLocks noChangeAspect="1"/>
                </p:cNvGraphicFramePr>
                <p:nvPr/>
              </p:nvGraphicFramePr>
              <p:xfrm>
                <a:off x="5471" y="3704"/>
                <a:ext cx="84" cy="174"/>
              </p:xfrm>
              <a:graphic>
                <a:graphicData uri="http://schemas.openxmlformats.org/presentationml/2006/ole">
                  <mc:AlternateContent xmlns:mc="http://schemas.openxmlformats.org/markup-compatibility/2006">
                    <mc:Choice xmlns:v="urn:schemas-microsoft-com:vml" Requires="v">
                      <p:oleObj spid="_x0000_s57354" name="Bitmap Image" r:id="rId21" imgW="133192" imgH="276117" progId="Paint.Picture">
                        <p:embed/>
                      </p:oleObj>
                    </mc:Choice>
                    <mc:Fallback>
                      <p:oleObj name="Bitmap Image" r:id="rId21" imgW="133192" imgH="276117" progId="Paint.Picture">
                        <p:embed/>
                        <p:pic>
                          <p:nvPicPr>
                            <p:cNvPr id="56343" name="Object 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471" y="3704"/>
                              <a:ext cx="84"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56341" name="Rectangle 35"/>
              <p:cNvSpPr>
                <a:spLocks noChangeArrowheads="1"/>
              </p:cNvSpPr>
              <p:nvPr/>
            </p:nvSpPr>
            <p:spPr bwMode="auto">
              <a:xfrm>
                <a:off x="4451" y="3668"/>
                <a:ext cx="1144" cy="22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grpSp>
      </p:grpSp>
      <p:grpSp>
        <p:nvGrpSpPr>
          <p:cNvPr id="11" name="Group 42"/>
          <p:cNvGrpSpPr>
            <a:grpSpLocks/>
          </p:cNvGrpSpPr>
          <p:nvPr/>
        </p:nvGrpSpPr>
        <p:grpSpPr bwMode="auto">
          <a:xfrm>
            <a:off x="4297364" y="3881438"/>
            <a:ext cx="5075237" cy="728662"/>
            <a:chOff x="2454" y="2333"/>
            <a:chExt cx="3197" cy="459"/>
          </a:xfrm>
        </p:grpSpPr>
        <p:grpSp>
          <p:nvGrpSpPr>
            <p:cNvPr id="56328" name="Group 22"/>
            <p:cNvGrpSpPr>
              <a:grpSpLocks/>
            </p:cNvGrpSpPr>
            <p:nvPr/>
          </p:nvGrpSpPr>
          <p:grpSpPr bwMode="auto">
            <a:xfrm>
              <a:off x="2454" y="2333"/>
              <a:ext cx="1197" cy="224"/>
              <a:chOff x="2516" y="2930"/>
              <a:chExt cx="1197" cy="224"/>
            </a:xfrm>
          </p:grpSpPr>
          <p:graphicFrame>
            <p:nvGraphicFramePr>
              <p:cNvPr id="56335" name="Object 5"/>
              <p:cNvGraphicFramePr>
                <a:graphicFrameLocks noChangeAspect="1"/>
              </p:cNvGraphicFramePr>
              <p:nvPr/>
            </p:nvGraphicFramePr>
            <p:xfrm>
              <a:off x="2705" y="2930"/>
              <a:ext cx="1008" cy="224"/>
            </p:xfrm>
            <a:graphic>
              <a:graphicData uri="http://schemas.openxmlformats.org/presentationml/2006/ole">
                <mc:AlternateContent xmlns:mc="http://schemas.openxmlformats.org/markup-compatibility/2006">
                  <mc:Choice xmlns:v="urn:schemas-microsoft-com:vml" Requires="v">
                    <p:oleObj spid="_x0000_s57355" name="Equation" r:id="rId23" imgW="1600200" imgH="355600" progId="Equation.3">
                      <p:embed/>
                    </p:oleObj>
                  </mc:Choice>
                  <mc:Fallback>
                    <p:oleObj name="Equation" r:id="rId23" imgW="1600200" imgH="355600" progId="Equation.3">
                      <p:embed/>
                      <p:pic>
                        <p:nvPicPr>
                          <p:cNvPr id="56335" name="Object 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705" y="2930"/>
                            <a:ext cx="1008"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36" name="Object 6"/>
              <p:cNvGraphicFramePr>
                <a:graphicFrameLocks noChangeAspect="1"/>
              </p:cNvGraphicFramePr>
              <p:nvPr/>
            </p:nvGraphicFramePr>
            <p:xfrm>
              <a:off x="2516" y="2979"/>
              <a:ext cx="174" cy="126"/>
            </p:xfrm>
            <a:graphic>
              <a:graphicData uri="http://schemas.openxmlformats.org/presentationml/2006/ole">
                <mc:AlternateContent xmlns:mc="http://schemas.openxmlformats.org/markup-compatibility/2006">
                  <mc:Choice xmlns:v="urn:schemas-microsoft-com:vml" Requires="v">
                    <p:oleObj spid="_x0000_s57356" name="Bitmap Image" r:id="rId25" imgW="276117" imgH="200159" progId="Paint.Picture">
                      <p:embed/>
                    </p:oleObj>
                  </mc:Choice>
                  <mc:Fallback>
                    <p:oleObj name="Bitmap Image" r:id="rId25" imgW="276117" imgH="200159" progId="Paint.Picture">
                      <p:embed/>
                      <p:pic>
                        <p:nvPicPr>
                          <p:cNvPr id="56336" name="Object 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16" y="2979"/>
                            <a:ext cx="174" cy="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56329" name="Object 2"/>
            <p:cNvGraphicFramePr>
              <a:graphicFrameLocks noChangeAspect="1"/>
            </p:cNvGraphicFramePr>
            <p:nvPr/>
          </p:nvGraphicFramePr>
          <p:xfrm>
            <a:off x="2810" y="2608"/>
            <a:ext cx="1512" cy="184"/>
          </p:xfrm>
          <a:graphic>
            <a:graphicData uri="http://schemas.openxmlformats.org/presentationml/2006/ole">
              <mc:AlternateContent xmlns:mc="http://schemas.openxmlformats.org/markup-compatibility/2006">
                <mc:Choice xmlns:v="urn:schemas-microsoft-com:vml" Requires="v">
                  <p:oleObj spid="_x0000_s57357" name="Equation" r:id="rId27" imgW="2400300" imgH="292100" progId="Equation.3">
                    <p:embed/>
                  </p:oleObj>
                </mc:Choice>
                <mc:Fallback>
                  <p:oleObj name="Equation" r:id="rId27" imgW="2400300" imgH="292100" progId="Equation.3">
                    <p:embed/>
                    <p:pic>
                      <p:nvPicPr>
                        <p:cNvPr id="56329" name="Object 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810" y="2608"/>
                          <a:ext cx="1512"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6330" name="Group 40"/>
            <p:cNvGrpSpPr>
              <a:grpSpLocks/>
            </p:cNvGrpSpPr>
            <p:nvPr/>
          </p:nvGrpSpPr>
          <p:grpSpPr bwMode="auto">
            <a:xfrm>
              <a:off x="4566" y="2565"/>
              <a:ext cx="1085" cy="224"/>
              <a:chOff x="4458" y="2558"/>
              <a:chExt cx="1085" cy="224"/>
            </a:xfrm>
          </p:grpSpPr>
          <p:grpSp>
            <p:nvGrpSpPr>
              <p:cNvPr id="56331" name="Group 38"/>
              <p:cNvGrpSpPr>
                <a:grpSpLocks/>
              </p:cNvGrpSpPr>
              <p:nvPr/>
            </p:nvGrpSpPr>
            <p:grpSpPr bwMode="auto">
              <a:xfrm>
                <a:off x="4492" y="2558"/>
                <a:ext cx="1030" cy="224"/>
                <a:chOff x="4492" y="2550"/>
                <a:chExt cx="1030" cy="224"/>
              </a:xfrm>
            </p:grpSpPr>
            <p:graphicFrame>
              <p:nvGraphicFramePr>
                <p:cNvPr id="56333" name="Object 3"/>
                <p:cNvGraphicFramePr>
                  <a:graphicFrameLocks noChangeAspect="1"/>
                </p:cNvGraphicFramePr>
                <p:nvPr/>
              </p:nvGraphicFramePr>
              <p:xfrm>
                <a:off x="4492" y="2550"/>
                <a:ext cx="832" cy="224"/>
              </p:xfrm>
              <a:graphic>
                <a:graphicData uri="http://schemas.openxmlformats.org/presentationml/2006/ole">
                  <mc:AlternateContent xmlns:mc="http://schemas.openxmlformats.org/markup-compatibility/2006">
                    <mc:Choice xmlns:v="urn:schemas-microsoft-com:vml" Requires="v">
                      <p:oleObj spid="_x0000_s57358" name="Equation" r:id="rId29" imgW="1320227" imgH="355446" progId="Equation.3">
                        <p:embed/>
                      </p:oleObj>
                    </mc:Choice>
                    <mc:Fallback>
                      <p:oleObj name="Equation" r:id="rId29" imgW="1320227" imgH="355446" progId="Equation.3">
                        <p:embed/>
                        <p:pic>
                          <p:nvPicPr>
                            <p:cNvPr id="56333" name="Object 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492" y="2550"/>
                              <a:ext cx="832"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6334" name="Object 4"/>
                <p:cNvGraphicFramePr>
                  <a:graphicFrameLocks noChangeAspect="1"/>
                </p:cNvGraphicFramePr>
                <p:nvPr/>
              </p:nvGraphicFramePr>
              <p:xfrm>
                <a:off x="5354" y="2626"/>
                <a:ext cx="168" cy="72"/>
              </p:xfrm>
              <a:graphic>
                <a:graphicData uri="http://schemas.openxmlformats.org/presentationml/2006/ole">
                  <mc:AlternateContent xmlns:mc="http://schemas.openxmlformats.org/markup-compatibility/2006">
                    <mc:Choice xmlns:v="urn:schemas-microsoft-com:vml" Requires="v">
                      <p:oleObj spid="_x0000_s57359" name="Bitmap Image" r:id="rId31" imgW="266737" imgH="114467" progId="Paint.Picture">
                        <p:embed/>
                      </p:oleObj>
                    </mc:Choice>
                    <mc:Fallback>
                      <p:oleObj name="Bitmap Image" r:id="rId31" imgW="266737" imgH="114467" progId="Paint.Picture">
                        <p:embed/>
                        <p:pic>
                          <p:nvPicPr>
                            <p:cNvPr id="56334" name="Object 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354" y="2626"/>
                              <a:ext cx="168" cy="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56332" name="Rectangle 39"/>
              <p:cNvSpPr>
                <a:spLocks noChangeArrowheads="1"/>
              </p:cNvSpPr>
              <p:nvPr/>
            </p:nvSpPr>
            <p:spPr bwMode="auto">
              <a:xfrm>
                <a:off x="4458" y="2558"/>
                <a:ext cx="1085" cy="22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a:solidFill>
                      <a:schemeClr val="tx1"/>
                    </a:solidFill>
                    <a:latin typeface="Times New Roman" panose="02020603050405020304" pitchFamily="18" charset="0"/>
                    <a:ea typeface="ＭＳ Ｐゴシック" panose="020B0600070205080204" pitchFamily="34" charset="-128"/>
                  </a:defRPr>
                </a:lvl1pPr>
                <a:lvl2pPr marL="742950" indent="-285750">
                  <a:defRPr sz="2000">
                    <a:solidFill>
                      <a:schemeClr val="tx1"/>
                    </a:solidFill>
                    <a:latin typeface="Times New Roman" panose="02020603050405020304" pitchFamily="18" charset="0"/>
                    <a:ea typeface="ＭＳ Ｐゴシック" panose="020B0600070205080204" pitchFamily="34" charset="-128"/>
                  </a:defRPr>
                </a:lvl2pPr>
                <a:lvl3pPr marL="1143000" indent="-228600">
                  <a:defRPr sz="2000">
                    <a:solidFill>
                      <a:schemeClr val="tx1"/>
                    </a:solidFill>
                    <a:latin typeface="Times New Roman" panose="02020603050405020304" pitchFamily="18" charset="0"/>
                    <a:ea typeface="ＭＳ Ｐゴシック" panose="020B0600070205080204" pitchFamily="34" charset="-128"/>
                  </a:defRPr>
                </a:lvl3pPr>
                <a:lvl4pPr marL="1600200" indent="-228600">
                  <a:defRPr sz="2000">
                    <a:solidFill>
                      <a:schemeClr val="tx1"/>
                    </a:solidFill>
                    <a:latin typeface="Times New Roman" panose="02020603050405020304" pitchFamily="18" charset="0"/>
                    <a:ea typeface="ＭＳ Ｐゴシック" panose="020B0600070205080204" pitchFamily="34" charset="-128"/>
                  </a:defRPr>
                </a:lvl4pPr>
                <a:lvl5pPr marL="2057400" indent="-228600">
                  <a:defRPr sz="20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ea typeface="ＭＳ Ｐゴシック" panose="020B0600070205080204" pitchFamily="34" charset="-128"/>
                  </a:defRPr>
                </a:lvl9pPr>
              </a:lstStyle>
              <a:p>
                <a:pPr eaLnBrk="1" hangingPunct="1"/>
                <a:endParaRPr lang="en-US" altLang="en-US"/>
              </a:p>
            </p:txBody>
          </p:sp>
        </p:grpSp>
      </p:grpSp>
      <p:cxnSp>
        <p:nvCxnSpPr>
          <p:cNvPr id="40" name="Straight Connector 39"/>
          <p:cNvCxnSpPr/>
          <p:nvPr/>
        </p:nvCxnSpPr>
        <p:spPr>
          <a:xfrm>
            <a:off x="541761" y="750746"/>
            <a:ext cx="9000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4" descr="http://www.nus.edu.sg/identity/images/identity/logo/fullcolorlogo.jpg"/>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8165882" y="5501"/>
            <a:ext cx="1740117" cy="848487"/>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2AF2F077-9839-40DA-B4F6-0C616EE1BA0E}"/>
              </a:ext>
            </a:extLst>
          </p:cNvPr>
          <p:cNvSpPr txBox="1"/>
          <p:nvPr/>
        </p:nvSpPr>
        <p:spPr>
          <a:xfrm>
            <a:off x="-190500" y="-219601"/>
            <a:ext cx="5476473" cy="867106"/>
          </a:xfrm>
          <a:prstGeom prst="rect">
            <a:avLst/>
          </a:prstGeom>
          <a:noFill/>
        </p:spPr>
        <p:txBody>
          <a:bodyPr wrap="square" lIns="720000" tIns="360000" rIns="180000" bIns="72000" rtlCol="0" anchor="ctr">
            <a:spAutoFit/>
          </a:bodyPr>
          <a:lstStyle/>
          <a:p>
            <a:pPr>
              <a:spcBef>
                <a:spcPts val="600"/>
              </a:spcBef>
              <a:spcAft>
                <a:spcPts val="600"/>
              </a:spcAft>
            </a:pPr>
            <a:r>
              <a:rPr lang="en-SG" sz="2800" b="1" dirty="0">
                <a:solidFill>
                  <a:schemeClr val="accent2">
                    <a:lumMod val="50000"/>
                  </a:schemeClr>
                </a:solidFill>
                <a:effectLst>
                  <a:outerShdw blurRad="38100" dist="38100" dir="2700000" algn="tl">
                    <a:srgbClr val="000000">
                      <a:alpha val="43137"/>
                    </a:srgbClr>
                  </a:outerShdw>
                </a:effectLst>
              </a:rPr>
              <a:t>Example 10 (Solution)</a:t>
            </a:r>
          </a:p>
        </p:txBody>
      </p:sp>
    </p:spTree>
    <p:extLst>
      <p:ext uri="{BB962C8B-B14F-4D97-AF65-F5344CB8AC3E}">
        <p14:creationId xmlns:p14="http://schemas.microsoft.com/office/powerpoint/2010/main" val="29977948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43103</TotalTime>
  <Words>5718</Words>
  <Application>Microsoft Office PowerPoint</Application>
  <PresentationFormat>A4 Paper (210x297 mm)</PresentationFormat>
  <Paragraphs>1023</Paragraphs>
  <Slides>94</Slides>
  <Notes>6</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3</vt:i4>
      </vt:variant>
      <vt:variant>
        <vt:lpstr>Slide Titles</vt:lpstr>
      </vt:variant>
      <vt:variant>
        <vt:i4>94</vt:i4>
      </vt:variant>
    </vt:vector>
  </HeadingPairs>
  <TitlesOfParts>
    <vt:vector size="109" baseType="lpstr">
      <vt:lpstr>ＭＳ Ｐゴシック</vt:lpstr>
      <vt:lpstr>宋体</vt:lpstr>
      <vt:lpstr>Arial</vt:lpstr>
      <vt:lpstr>Arial Narrow</vt:lpstr>
      <vt:lpstr>Calibri</vt:lpstr>
      <vt:lpstr>Calibri Light</vt:lpstr>
      <vt:lpstr>Cambria Math</vt:lpstr>
      <vt:lpstr>Symbol</vt:lpstr>
      <vt:lpstr>Tahoma</vt:lpstr>
      <vt:lpstr>Times New Roman</vt:lpstr>
      <vt:lpstr>Wingdings</vt:lpstr>
      <vt:lpstr>Retrospect</vt:lpstr>
      <vt:lpstr>公式</vt:lpstr>
      <vt:lpstr>Equation</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END</vt:lpstr>
      <vt:lpstr>Extra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ME2115/2115E – Mechanics Of Machines</dc:title>
  <dc:creator>shenlei@nus.edu.sg</dc:creator>
  <cp:lastModifiedBy>Shen Lei</cp:lastModifiedBy>
  <cp:revision>5253</cp:revision>
  <cp:lastPrinted>2015-08-20T04:27:16Z</cp:lastPrinted>
  <dcterms:created xsi:type="dcterms:W3CDTF">2014-11-18T05:31:35Z</dcterms:created>
  <dcterms:modified xsi:type="dcterms:W3CDTF">2022-09-05T07:06:15Z</dcterms:modified>
</cp:coreProperties>
</file>